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avi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97" r:id="rId4"/>
    <p:sldId id="259" r:id="rId5"/>
    <p:sldId id="298" r:id="rId6"/>
    <p:sldId id="260" r:id="rId7"/>
    <p:sldId id="299" r:id="rId8"/>
    <p:sldId id="301" r:id="rId9"/>
    <p:sldId id="300" r:id="rId10"/>
    <p:sldId id="302" r:id="rId11"/>
    <p:sldId id="293" r:id="rId12"/>
    <p:sldId id="294" r:id="rId13"/>
    <p:sldId id="265" r:id="rId14"/>
    <p:sldId id="266" r:id="rId15"/>
    <p:sldId id="268" r:id="rId16"/>
    <p:sldId id="296" r:id="rId17"/>
    <p:sldId id="269" r:id="rId18"/>
    <p:sldId id="291" r:id="rId19"/>
    <p:sldId id="292" r:id="rId20"/>
    <p:sldId id="270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Digital Electronics II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Art 317</a:t>
            </a:r>
          </a:p>
          <a:p>
            <a:r>
              <a:rPr lang="en-US" dirty="0" smtClean="0"/>
              <a:t>Parker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074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Combinational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43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It’s common when designing combinational logic circuits to begin with an abstract description.</a:t>
            </a:r>
          </a:p>
          <a:p>
            <a:pPr marL="0" indent="0">
              <a:buNone/>
            </a:pPr>
            <a:r>
              <a:rPr lang="en-US" b="1" dirty="0" smtClean="0"/>
              <a:t>Any circuit can be represented as a set of inputs and a set of outputs.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733800" y="4876800"/>
            <a:ext cx="1524000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362200" y="4724400"/>
            <a:ext cx="137160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endCxn id="4" idx="1"/>
          </p:cNvCxnSpPr>
          <p:nvPr/>
        </p:nvCxnSpPr>
        <p:spPr>
          <a:xfrm>
            <a:off x="2362200" y="5448300"/>
            <a:ext cx="1371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362200" y="5791200"/>
            <a:ext cx="1371600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667000" y="6019800"/>
            <a:ext cx="10668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257800" y="5181600"/>
            <a:ext cx="1066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5257800" y="5638800"/>
            <a:ext cx="1066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0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Combinational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3733800"/>
            <a:ext cx="8229600" cy="2743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 Now if we know what is wanted a truth table can be built. For any set of inputs, what is the output?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733800" y="1600200"/>
            <a:ext cx="1524000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362200" y="1447800"/>
            <a:ext cx="137160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endCxn id="4" idx="1"/>
          </p:cNvCxnSpPr>
          <p:nvPr/>
        </p:nvCxnSpPr>
        <p:spPr>
          <a:xfrm>
            <a:off x="2362200" y="2171700"/>
            <a:ext cx="1371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362200" y="2514600"/>
            <a:ext cx="1371600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667000" y="2743200"/>
            <a:ext cx="10668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257800" y="1905000"/>
            <a:ext cx="1066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5257800" y="2362200"/>
            <a:ext cx="1066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2028730" y="198703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219200"/>
            <a:ext cx="4206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2296379" y="324433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24600" y="1676400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out1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324600" y="2177534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out2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071479" y="262194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865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00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When using digital electronics, we use little black boxes that have specific characteristics. Indeed, each little black box contains a complex electronics circuit.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But we don’t care. We only care about inputs and outputs.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FF0000"/>
                </a:solidFill>
              </a:rPr>
              <a:t>Problem: out1 is true if an even number of inputs are true, and false otherwise. Out2 is the opposite of out1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779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Combinational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3733800"/>
            <a:ext cx="2667000" cy="27432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buNone/>
            </a:pPr>
            <a:r>
              <a:rPr lang="en-US" b="1" dirty="0" smtClean="0"/>
              <a:t>0 0 0 0        1        0</a:t>
            </a:r>
          </a:p>
          <a:p>
            <a:pPr marL="0" indent="0">
              <a:buNone/>
            </a:pPr>
            <a:r>
              <a:rPr lang="en-US" b="1" dirty="0" smtClean="0"/>
              <a:t>0 0 0 1        0        1</a:t>
            </a:r>
          </a:p>
          <a:p>
            <a:pPr marL="0" indent="0">
              <a:buNone/>
            </a:pPr>
            <a:r>
              <a:rPr lang="en-US" b="1" dirty="0" smtClean="0"/>
              <a:t>0 0 1 0        0        1</a:t>
            </a:r>
          </a:p>
          <a:p>
            <a:pPr marL="0" indent="0">
              <a:buNone/>
            </a:pPr>
            <a:r>
              <a:rPr lang="en-US" b="1" dirty="0" smtClean="0"/>
              <a:t>0 0 1 1        1        1</a:t>
            </a:r>
          </a:p>
          <a:p>
            <a:pPr marL="0" indent="0">
              <a:buNone/>
            </a:pPr>
            <a:r>
              <a:rPr lang="en-US" b="1" dirty="0" smtClean="0"/>
              <a:t>0 1 0 0        0        1</a:t>
            </a:r>
          </a:p>
          <a:p>
            <a:pPr marL="0" indent="0">
              <a:buNone/>
            </a:pPr>
            <a:r>
              <a:rPr lang="en-US" b="1" dirty="0" smtClean="0"/>
              <a:t>0 1 0 1        1        0</a:t>
            </a:r>
          </a:p>
          <a:p>
            <a:pPr marL="0" indent="0">
              <a:buNone/>
            </a:pPr>
            <a:r>
              <a:rPr lang="en-US" b="1" dirty="0" smtClean="0"/>
              <a:t>0 1 1 0        1        0</a:t>
            </a:r>
          </a:p>
          <a:p>
            <a:pPr marL="0" indent="0">
              <a:buNone/>
            </a:pPr>
            <a:r>
              <a:rPr lang="en-US" b="1" dirty="0" smtClean="0"/>
              <a:t>0 1 1 1        0        1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733800" y="1600200"/>
            <a:ext cx="1524000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362200" y="1447800"/>
            <a:ext cx="137160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endCxn id="4" idx="1"/>
          </p:cNvCxnSpPr>
          <p:nvPr/>
        </p:nvCxnSpPr>
        <p:spPr>
          <a:xfrm>
            <a:off x="2362200" y="2171700"/>
            <a:ext cx="1371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362200" y="2514600"/>
            <a:ext cx="1371600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667000" y="2743200"/>
            <a:ext cx="10668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257800" y="1905000"/>
            <a:ext cx="1066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5257800" y="2362200"/>
            <a:ext cx="1066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2028730" y="198703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219200"/>
            <a:ext cx="4206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2296379" y="324433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24600" y="1676400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out1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324600" y="2177534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out2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071479" y="262194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</a:t>
            </a:r>
            <a:endParaRPr lang="en-US" dirty="0"/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3048000" y="3733800"/>
            <a:ext cx="26670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1 0 0 0        0        1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1 0 0 1        1        0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/>
              <a:t>1</a:t>
            </a:r>
            <a:r>
              <a:rPr lang="en-US" b="1" dirty="0" smtClean="0"/>
              <a:t> 0 1 0        1        0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1 0 1 1        0        1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1 1 0 0        1        0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1 1 0 1        0        1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1 1 1 0        0        1</a:t>
            </a:r>
          </a:p>
          <a:p>
            <a:pPr marL="0" indent="0">
              <a:buFont typeface="Arial" pitchFamily="34" charset="0"/>
              <a:buNone/>
            </a:pPr>
            <a:r>
              <a:rPr lang="en-US" b="1" dirty="0" smtClean="0"/>
              <a:t>1 1 1 1        1        0</a:t>
            </a:r>
            <a:endParaRPr lang="en-US" dirty="0"/>
          </a:p>
        </p:txBody>
      </p:sp>
      <p:sp>
        <p:nvSpPr>
          <p:cNvPr id="21" name="Content Placeholder 2"/>
          <p:cNvSpPr txBox="1">
            <a:spLocks/>
          </p:cNvSpPr>
          <p:nvPr/>
        </p:nvSpPr>
        <p:spPr>
          <a:xfrm>
            <a:off x="5613386" y="3429000"/>
            <a:ext cx="26670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b="1" dirty="0" smtClean="0"/>
              <a:t>In all instances here, out1 is true when there are an even number of inputs that are 1. (0 is even)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89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581400" cy="175259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 smtClean="0"/>
              <a:t>Logical or Boolean expressions: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AND   AB</a:t>
            </a:r>
          </a:p>
          <a:p>
            <a:pPr marL="0" indent="0">
              <a:buNone/>
            </a:pPr>
            <a:r>
              <a:rPr lang="en-US" dirty="0" smtClean="0"/>
              <a:t> OR   A + B</a:t>
            </a:r>
          </a:p>
          <a:p>
            <a:pPr marL="0" indent="0">
              <a:buNone/>
            </a:pPr>
            <a:r>
              <a:rPr lang="en-US" dirty="0" smtClean="0"/>
              <a:t> NOT       A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Ignore A for now</a:t>
            </a:r>
            <a:endParaRPr lang="en-US" dirty="0"/>
          </a:p>
        </p:txBody>
      </p:sp>
      <p:sp>
        <p:nvSpPr>
          <p:cNvPr id="4" name="AutoShape 4" descr="Image result for opamp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6" descr="Image result for opamp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opamp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2" descr="Image result for quad 2 input nan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quad 2 input nand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1000" y="3733800"/>
            <a:ext cx="59436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0        1        0                  B C 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0 0 0 1        0        1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0 0 1 0        0        1            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1        1        1                 (B)CD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0 1 0 0        0        1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1        1        0                 (C)BD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0        1        0                 (D)BC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0 1 1 1        0        1</a:t>
            </a:r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371600" y="2438400"/>
            <a:ext cx="152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590800" y="40386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590800" y="49530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590800" y="55626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628900" y="5867400"/>
            <a:ext cx="228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 txBox="1">
            <a:spLocks/>
          </p:cNvSpPr>
          <p:nvPr/>
        </p:nvSpPr>
        <p:spPr>
          <a:xfrm>
            <a:off x="4038600" y="3810001"/>
            <a:ext cx="4495800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2800" dirty="0" smtClean="0"/>
              <a:t>BCD + BCD + BCD + BCD</a:t>
            </a:r>
            <a:endParaRPr lang="en-US" sz="28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4114800" y="38862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029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172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7315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995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Design</a:t>
            </a:r>
            <a:endParaRPr lang="en-US" dirty="0"/>
          </a:p>
        </p:txBody>
      </p:sp>
      <p:sp>
        <p:nvSpPr>
          <p:cNvPr id="4" name="AutoShape 4" descr="Image result for opamp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6" descr="Image result for opamp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opamp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2" descr="Image result for quad 2 input nan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quad 2 input nand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1000" y="3733800"/>
            <a:ext cx="59436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0        1        0                  B C 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0 0 0 1        0        1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0 0 1 0        0        1            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1        1        1                 (B)CD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0 1 0 0        0        1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1        1        0                 (C)BD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0        1        0                 (D)BC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0 1 1 1        0        1</a:t>
            </a:r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2590800" y="40386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590800" y="49530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590800" y="55626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628900" y="5867400"/>
            <a:ext cx="228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 txBox="1">
            <a:spLocks/>
          </p:cNvSpPr>
          <p:nvPr/>
        </p:nvSpPr>
        <p:spPr>
          <a:xfrm>
            <a:off x="4038600" y="3810001"/>
            <a:ext cx="4495800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2800" dirty="0" smtClean="0"/>
              <a:t>BCD + BCD + BCD + BCD</a:t>
            </a:r>
            <a:endParaRPr lang="en-US" sz="28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4114800" y="38862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029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172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7315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137" y="1524000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137" y="2514600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1100137" y="2743200"/>
            <a:ext cx="0" cy="381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21" idx="1"/>
          </p:cNvCxnSpPr>
          <p:nvPr/>
        </p:nvCxnSpPr>
        <p:spPr>
          <a:xfrm flipH="1">
            <a:off x="823912" y="2943225"/>
            <a:ext cx="2762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endCxn id="21" idx="3"/>
          </p:cNvCxnSpPr>
          <p:nvPr/>
        </p:nvCxnSpPr>
        <p:spPr>
          <a:xfrm flipH="1">
            <a:off x="2528887" y="2600996"/>
            <a:ext cx="14422" cy="34222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2514600" y="1952625"/>
            <a:ext cx="0" cy="257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524338" y="1554540"/>
            <a:ext cx="57579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      B</a:t>
            </a:r>
          </a:p>
          <a:p>
            <a:endParaRPr lang="en-US" sz="1600" dirty="0"/>
          </a:p>
          <a:p>
            <a:r>
              <a:rPr lang="en-US" sz="1600" dirty="0" smtClean="0"/>
              <a:t>      C</a:t>
            </a:r>
          </a:p>
          <a:p>
            <a:endParaRPr lang="en-US" sz="1600" dirty="0"/>
          </a:p>
          <a:p>
            <a:endParaRPr lang="en-US" sz="1600" dirty="0" smtClean="0"/>
          </a:p>
          <a:p>
            <a:r>
              <a:rPr lang="en-US" sz="1600" dirty="0" smtClean="0"/>
              <a:t>D</a:t>
            </a:r>
            <a:endParaRPr lang="en-US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4648200" y="2381250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BCD</a:t>
            </a:r>
            <a:endParaRPr lang="en-US" dirty="0"/>
          </a:p>
        </p:txBody>
      </p:sp>
      <p:cxnSp>
        <p:nvCxnSpPr>
          <p:cNvPr id="36" name="Straight Connector 35"/>
          <p:cNvCxnSpPr/>
          <p:nvPr/>
        </p:nvCxnSpPr>
        <p:spPr>
          <a:xfrm>
            <a:off x="4669399" y="2447925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650" y="1970602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462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599" y="312737"/>
            <a:ext cx="8229600" cy="1143000"/>
          </a:xfrm>
        </p:spPr>
        <p:txBody>
          <a:bodyPr/>
          <a:lstStyle/>
          <a:p>
            <a:r>
              <a:rPr lang="en-US" dirty="0" smtClean="0"/>
              <a:t>Digital Design</a:t>
            </a:r>
            <a:endParaRPr lang="en-US" dirty="0"/>
          </a:p>
        </p:txBody>
      </p:sp>
      <p:sp>
        <p:nvSpPr>
          <p:cNvPr id="4" name="AutoShape 4" descr="Image result for opamp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6" descr="Image result for opamp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opamp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2" descr="Image result for quad 2 input nan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quad 2 input nand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1000" y="3733800"/>
            <a:ext cx="59436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0        1        0                  B C 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0 0 0 1        0        1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0 0 1 0        0        1            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1        1        1                 (B)CD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0 1 0 0        0        1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1        1        0                 (C)BD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0        1        0                 (D)BC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0 1 1 1        0        1</a:t>
            </a:r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2590800" y="40386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590800" y="49530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590800" y="55626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628900" y="5867400"/>
            <a:ext cx="228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 txBox="1">
            <a:spLocks/>
          </p:cNvSpPr>
          <p:nvPr/>
        </p:nvSpPr>
        <p:spPr>
          <a:xfrm>
            <a:off x="4038600" y="3810001"/>
            <a:ext cx="4495800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2800" dirty="0" smtClean="0"/>
              <a:t>BCD + BCD + BCD + BCD</a:t>
            </a:r>
            <a:endParaRPr lang="en-US" sz="28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4114800" y="38862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029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172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7315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25" y="2500312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Connector 19"/>
          <p:cNvCxnSpPr/>
          <p:nvPr/>
        </p:nvCxnSpPr>
        <p:spPr>
          <a:xfrm>
            <a:off x="3000375" y="2500312"/>
            <a:ext cx="0" cy="4246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3000375" y="1772443"/>
            <a:ext cx="0" cy="36115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155695" y="1540252"/>
            <a:ext cx="31130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B</a:t>
            </a:r>
          </a:p>
          <a:p>
            <a:endParaRPr lang="en-US" sz="1600" dirty="0"/>
          </a:p>
          <a:p>
            <a:endParaRPr lang="en-US" sz="1600" dirty="0" smtClean="0"/>
          </a:p>
          <a:p>
            <a:endParaRPr lang="en-US" sz="1600" dirty="0"/>
          </a:p>
          <a:p>
            <a:r>
              <a:rPr lang="en-US" sz="1600" dirty="0" smtClean="0"/>
              <a:t>C</a:t>
            </a:r>
          </a:p>
          <a:p>
            <a:endParaRPr lang="en-US" sz="1600" dirty="0" smtClean="0"/>
          </a:p>
          <a:p>
            <a:r>
              <a:rPr lang="en-US" sz="1600" dirty="0" smtClean="0"/>
              <a:t>D</a:t>
            </a:r>
            <a:endParaRPr lang="en-US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4648200" y="2381250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BCD</a:t>
            </a:r>
            <a:endParaRPr lang="en-US" dirty="0"/>
          </a:p>
        </p:txBody>
      </p:sp>
      <p:cxnSp>
        <p:nvCxnSpPr>
          <p:cNvPr id="36" name="Straight Connector 35"/>
          <p:cNvCxnSpPr/>
          <p:nvPr/>
        </p:nvCxnSpPr>
        <p:spPr>
          <a:xfrm>
            <a:off x="4669399" y="2447925"/>
            <a:ext cx="2074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90700" y="1509712"/>
            <a:ext cx="0" cy="525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790700" y="1509712"/>
            <a:ext cx="647700" cy="2627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1790700" y="1772443"/>
            <a:ext cx="647700" cy="2627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al 27"/>
          <p:cNvSpPr/>
          <p:nvPr/>
        </p:nvSpPr>
        <p:spPr>
          <a:xfrm>
            <a:off x="2438400" y="1738312"/>
            <a:ext cx="76200" cy="7620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/>
          <p:cNvCxnSpPr>
            <a:stCxn id="28" idx="6"/>
          </p:cNvCxnSpPr>
          <p:nvPr/>
        </p:nvCxnSpPr>
        <p:spPr>
          <a:xfrm>
            <a:off x="2514600" y="1776412"/>
            <a:ext cx="4857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1466999" y="1738312"/>
            <a:ext cx="3237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893332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196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37286"/>
            <a:ext cx="8229600" cy="76050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Digital Design</a:t>
            </a:r>
            <a:endParaRPr lang="en-US" dirty="0"/>
          </a:p>
        </p:txBody>
      </p:sp>
      <p:sp>
        <p:nvSpPr>
          <p:cNvPr id="4" name="AutoShape 4" descr="Image result for opamp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6" descr="Image result for opamp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opamp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2" descr="Image result for quad 2 input nan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quad 2 input nand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1000" y="3733800"/>
            <a:ext cx="59436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0        1        0                  B C 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0 0 0 1        0        1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0 0 1 0        0        1            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1        1        1                 (B)CD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0 1 0 0        0        1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1        1        0                 (C)BD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0        1        0                 (D)BC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0 1 1 1        0        1</a:t>
            </a:r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2590800" y="40386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590800" y="49530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590800" y="55626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628900" y="5867400"/>
            <a:ext cx="228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 txBox="1">
            <a:spLocks/>
          </p:cNvSpPr>
          <p:nvPr/>
        </p:nvSpPr>
        <p:spPr>
          <a:xfrm>
            <a:off x="4038600" y="3810001"/>
            <a:ext cx="4495800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2800" dirty="0" smtClean="0"/>
              <a:t>BCD + BCD + BCD + BCD</a:t>
            </a:r>
            <a:endParaRPr lang="en-US" sz="28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4114800" y="38862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029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172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7315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825" y="1500171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Connector 19"/>
          <p:cNvCxnSpPr/>
          <p:nvPr/>
        </p:nvCxnSpPr>
        <p:spPr>
          <a:xfrm>
            <a:off x="1069975" y="2128659"/>
            <a:ext cx="0" cy="995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069975" y="2133600"/>
            <a:ext cx="9588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15995" y="1500171"/>
            <a:ext cx="145905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                         B</a:t>
            </a:r>
          </a:p>
          <a:p>
            <a:endParaRPr lang="en-US" sz="1600" dirty="0"/>
          </a:p>
          <a:p>
            <a:endParaRPr lang="en-US" sz="1600" dirty="0" smtClean="0"/>
          </a:p>
          <a:p>
            <a:endParaRPr lang="en-US" sz="1600" dirty="0"/>
          </a:p>
          <a:p>
            <a:r>
              <a:rPr lang="en-US" sz="1600" dirty="0" smtClean="0"/>
              <a:t>            C</a:t>
            </a:r>
          </a:p>
          <a:p>
            <a:endParaRPr lang="en-US" sz="1600" dirty="0" smtClean="0"/>
          </a:p>
          <a:p>
            <a:r>
              <a:rPr lang="en-US" sz="1600" dirty="0" smtClean="0"/>
              <a:t>D</a:t>
            </a:r>
            <a:endParaRPr lang="en-US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5162550" y="1828800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BCD</a:t>
            </a:r>
            <a:endParaRPr lang="en-US" dirty="0"/>
          </a:p>
        </p:txBody>
      </p:sp>
      <p:cxnSp>
        <p:nvCxnSpPr>
          <p:cNvPr id="36" name="Straight Connector 35"/>
          <p:cNvCxnSpPr/>
          <p:nvPr/>
        </p:nvCxnSpPr>
        <p:spPr>
          <a:xfrm>
            <a:off x="5336149" y="1895475"/>
            <a:ext cx="2074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72723" y="2446338"/>
            <a:ext cx="0" cy="525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772723" y="2446338"/>
            <a:ext cx="647700" cy="2627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1772723" y="2709069"/>
            <a:ext cx="647700" cy="2627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al 27"/>
          <p:cNvSpPr/>
          <p:nvPr/>
        </p:nvSpPr>
        <p:spPr>
          <a:xfrm>
            <a:off x="2420423" y="2674938"/>
            <a:ext cx="76200" cy="7620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/>
          <p:cNvCxnSpPr>
            <a:stCxn id="28" idx="6"/>
          </p:cNvCxnSpPr>
          <p:nvPr/>
        </p:nvCxnSpPr>
        <p:spPr>
          <a:xfrm>
            <a:off x="2496623" y="2713038"/>
            <a:ext cx="9609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1449022" y="2674938"/>
            <a:ext cx="3237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917575" y="3136968"/>
            <a:ext cx="152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671" y="1704975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8" name="Straight Connector 47"/>
          <p:cNvCxnSpPr/>
          <p:nvPr/>
        </p:nvCxnSpPr>
        <p:spPr>
          <a:xfrm>
            <a:off x="3457575" y="2357421"/>
            <a:ext cx="0" cy="3516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013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781" y="280540"/>
            <a:ext cx="8229600" cy="1143000"/>
          </a:xfrm>
        </p:spPr>
        <p:txBody>
          <a:bodyPr/>
          <a:lstStyle/>
          <a:p>
            <a:r>
              <a:rPr lang="en-US" dirty="0" smtClean="0"/>
              <a:t>Digital Design</a:t>
            </a:r>
            <a:endParaRPr lang="en-US" dirty="0"/>
          </a:p>
        </p:txBody>
      </p:sp>
      <p:sp>
        <p:nvSpPr>
          <p:cNvPr id="4" name="AutoShape 4" descr="Image result for opamp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6" descr="Image result for opamp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opamp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2" descr="Image result for quad 2 input nan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quad 2 input nand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1000" y="3733800"/>
            <a:ext cx="5943600" cy="2743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A B C D  Out1  Out2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0        1        0                  B C 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0 0 0 1        0        1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0 0 1 0        0        1            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0 1 1        1        1                 (B)CD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0 1 0 0        0        1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0 1        1        0                 (C)BD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0        1        0                 (D)BC</a:t>
            </a:r>
          </a:p>
          <a:p>
            <a:pPr marL="0" indent="0">
              <a:spcAft>
                <a:spcPts val="600"/>
              </a:spcAft>
              <a:buFont typeface="Arial" pitchFamily="34" charset="0"/>
              <a:buNone/>
            </a:pPr>
            <a:r>
              <a:rPr lang="en-US" b="1" dirty="0" smtClean="0"/>
              <a:t>0 1 1 1        0        1</a:t>
            </a:r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2590800" y="40386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590800" y="49530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590800" y="55626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628900" y="5867400"/>
            <a:ext cx="228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 txBox="1">
            <a:spLocks/>
          </p:cNvSpPr>
          <p:nvPr/>
        </p:nvSpPr>
        <p:spPr>
          <a:xfrm>
            <a:off x="4038600" y="3810001"/>
            <a:ext cx="4495800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2800" dirty="0" smtClean="0"/>
              <a:t>BCD + BCD + BCD + BCD</a:t>
            </a:r>
            <a:endParaRPr lang="en-US" sz="28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4114800" y="3886200"/>
            <a:ext cx="533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029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172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7315200" y="3886200"/>
            <a:ext cx="266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431" y="1382315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Connector 19"/>
          <p:cNvCxnSpPr/>
          <p:nvPr/>
        </p:nvCxnSpPr>
        <p:spPr>
          <a:xfrm>
            <a:off x="3000375" y="2500312"/>
            <a:ext cx="0" cy="4246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stCxn id="21" idx="3"/>
          </p:cNvCxnSpPr>
          <p:nvPr/>
        </p:nvCxnSpPr>
        <p:spPr>
          <a:xfrm flipH="1">
            <a:off x="3000375" y="1810940"/>
            <a:ext cx="11806" cy="3226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177874" y="1389201"/>
            <a:ext cx="3113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B</a:t>
            </a:r>
          </a:p>
          <a:p>
            <a:endParaRPr lang="en-US" sz="1600" dirty="0"/>
          </a:p>
          <a:p>
            <a:r>
              <a:rPr lang="en-US" sz="1600" dirty="0" smtClean="0"/>
              <a:t>C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r>
              <a:rPr lang="en-US" sz="1600" dirty="0" smtClean="0"/>
              <a:t>D</a:t>
            </a:r>
            <a:endParaRPr lang="en-US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4648200" y="2381250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BCD</a:t>
            </a:r>
            <a:endParaRPr lang="en-US" dirty="0"/>
          </a:p>
        </p:txBody>
      </p:sp>
      <p:cxnSp>
        <p:nvCxnSpPr>
          <p:cNvPr id="36" name="Straight Connector 35"/>
          <p:cNvCxnSpPr/>
          <p:nvPr/>
        </p:nvCxnSpPr>
        <p:spPr>
          <a:xfrm>
            <a:off x="4974199" y="2447925"/>
            <a:ext cx="2074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828800" y="2662237"/>
            <a:ext cx="0" cy="525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828800" y="2662237"/>
            <a:ext cx="647700" cy="2627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1828800" y="2924968"/>
            <a:ext cx="647700" cy="2627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al 27"/>
          <p:cNvSpPr/>
          <p:nvPr/>
        </p:nvSpPr>
        <p:spPr>
          <a:xfrm>
            <a:off x="2476500" y="2890837"/>
            <a:ext cx="76200" cy="7620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/>
          <p:cNvCxnSpPr>
            <a:stCxn id="28" idx="6"/>
          </p:cNvCxnSpPr>
          <p:nvPr/>
        </p:nvCxnSpPr>
        <p:spPr>
          <a:xfrm>
            <a:off x="2552700" y="2928937"/>
            <a:ext cx="4857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1505099" y="2890837"/>
            <a:ext cx="3237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2" descr="http://www.clker.com/cliparts/N/A/y/e/G/p/and-gat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893332"/>
            <a:ext cx="14287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437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862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Now put them together</a:t>
            </a: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-12192"/>
            <a:ext cx="3829050" cy="691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itle 1"/>
          <p:cNvSpPr txBox="1">
            <a:spLocks/>
          </p:cNvSpPr>
          <p:nvPr/>
        </p:nvSpPr>
        <p:spPr>
          <a:xfrm>
            <a:off x="304800" y="3657600"/>
            <a:ext cx="38862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 smtClean="0"/>
              <a:t>Hmm. How do we connect the B,C, and D wires?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132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930" y="0"/>
            <a:ext cx="5800961" cy="678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6269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0" y="274638"/>
            <a:ext cx="1676400" cy="6321364"/>
          </a:xfrm>
        </p:spPr>
        <p:txBody>
          <a:bodyPr>
            <a:normAutofit/>
          </a:bodyPr>
          <a:lstStyle/>
          <a:p>
            <a:r>
              <a:rPr lang="en-US" dirty="0" smtClean="0"/>
              <a:t>Link them up with OR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"/>
            <a:ext cx="7029450" cy="6580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There is a simpler circuit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1981200" cy="426719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B  C  D     Out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0  </a:t>
            </a:r>
            <a:r>
              <a:rPr lang="en-US" b="1" dirty="0"/>
              <a:t>0 </a:t>
            </a:r>
            <a:r>
              <a:rPr lang="en-US" b="1" dirty="0" smtClean="0"/>
              <a:t> 0        </a:t>
            </a:r>
            <a:r>
              <a:rPr lang="en-US" b="1" dirty="0"/>
              <a:t>1    </a:t>
            </a:r>
            <a:endParaRPr lang="en-US" b="1" dirty="0" smtClean="0"/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0  0  1        0  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0  1  0        0                 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0  1  1        1       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1  0  </a:t>
            </a:r>
            <a:r>
              <a:rPr lang="en-US" b="1" dirty="0"/>
              <a:t>0        0       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1  0  1        </a:t>
            </a:r>
            <a:r>
              <a:rPr lang="en-US" b="1" dirty="0"/>
              <a:t>1      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1  1  0        </a:t>
            </a:r>
            <a:r>
              <a:rPr lang="en-US" b="1" dirty="0"/>
              <a:t>1      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dirty="0" smtClean="0"/>
              <a:t>1  1  </a:t>
            </a:r>
            <a:r>
              <a:rPr lang="en-US" b="1" dirty="0"/>
              <a:t>1        0       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8" name="AutoShape 2" descr="Image result for 3 input x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4" descr="Image result for 3 input xor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AutoShape 6" descr="Image result for 3 input xor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676400"/>
            <a:ext cx="2623595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800600"/>
            <a:ext cx="3676650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754" y="4123944"/>
            <a:ext cx="187642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Simpler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34400" cy="761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So a negated 3 input exclusive OR will do the job.</a:t>
            </a:r>
            <a:endParaRPr lang="en-US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590800"/>
            <a:ext cx="4048125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350" y="4419600"/>
            <a:ext cx="2019300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Optimize?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001000" cy="350519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Why did this not show up in the design?</a:t>
            </a:r>
          </a:p>
          <a:p>
            <a:pPr marL="0" indent="0">
              <a:buNone/>
            </a:pPr>
            <a:r>
              <a:rPr lang="en-US" dirty="0" smtClean="0"/>
              <a:t>Because we were using the basic Boolean elements only.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To get the simplest version one can optimize, use a computer design system, or simply be able to recognize the pattern in the truth table.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For Art purposes, a minimal component solution is not needed.</a:t>
            </a:r>
            <a:endParaRPr lang="en-US" dirty="0"/>
          </a:p>
        </p:txBody>
      </p:sp>
      <p:sp>
        <p:nvSpPr>
          <p:cNvPr id="6" name="AutoShape 2" descr="Image result for invert gat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4" descr="Image result for invert gat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AutoShape 6" descr="Image result for invert gate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8" descr="Image result for invert gate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5337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Simulators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516" y="762000"/>
            <a:ext cx="8458200" cy="533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err="1" smtClean="0"/>
              <a:t>Logisim</a:t>
            </a:r>
            <a:r>
              <a:rPr lang="en-US" dirty="0" smtClean="0"/>
              <a:t> </a:t>
            </a:r>
            <a:r>
              <a:rPr lang="en-US" dirty="0"/>
              <a:t>- http://sourceforge.net/projects/circuit/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188606"/>
            <a:ext cx="6743700" cy="5497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Logisim</a:t>
            </a:r>
            <a:endParaRPr lang="en-US" dirty="0"/>
          </a:p>
        </p:txBody>
      </p:sp>
      <p:pic>
        <p:nvPicPr>
          <p:cNvPr id="5" name="logisim0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9613" y="280988"/>
            <a:ext cx="7724775" cy="629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36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It’s a 3 input XNOR gate</a:t>
            </a:r>
            <a:endParaRPr lang="en-US" dirty="0"/>
          </a:p>
        </p:txBody>
      </p:sp>
      <p:pic>
        <p:nvPicPr>
          <p:cNvPr id="4" name="logisim02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1600" y="1295400"/>
            <a:ext cx="5919788" cy="4824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967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Chips VS Gates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114299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Often what we want to use is not available as a chip, and we have to make it from what there is.</a:t>
            </a:r>
          </a:p>
          <a:p>
            <a:pPr marL="0" indent="0">
              <a:buNone/>
            </a:pPr>
            <a:r>
              <a:rPr lang="en-US" dirty="0" smtClean="0"/>
              <a:t>So far as I know there is no 3 input negated output exclusive OR.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592889" y="5667477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259938"/>
            <a:ext cx="2019300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226" y="2743200"/>
            <a:ext cx="4048125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3785044" y="2712251"/>
            <a:ext cx="2374107" cy="1066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80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Test an AND gate (or a NAND, etc.)</a:t>
            </a:r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 a Circuit</a:t>
            </a:r>
            <a:endParaRPr lang="en-US" dirty="0"/>
          </a:p>
        </p:txBody>
      </p:sp>
      <p:pic>
        <p:nvPicPr>
          <p:cNvPr id="6" name="Digital Electronics Logic Gates - Integrated Circuits Part 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381000" y="2209800"/>
            <a:ext cx="8051801" cy="4529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0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Answer – pull-down resistors</a:t>
            </a:r>
            <a:endParaRPr lang="en-US" dirty="0"/>
          </a:p>
        </p:txBody>
      </p:sp>
      <p:pic>
        <p:nvPicPr>
          <p:cNvPr id="4" name="Experiments 2.2.1 Solution to Question in Integrated Circuits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752601"/>
            <a:ext cx="9076267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84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0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10740</TotalTime>
  <Words>889</Words>
  <Application>Microsoft Office PowerPoint</Application>
  <PresentationFormat>On-screen Show (4:3)</PresentationFormat>
  <Paragraphs>166</Paragraphs>
  <Slides>22</Slides>
  <Notes>0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Digital Electronics II</vt:lpstr>
      <vt:lpstr>Combinational Design</vt:lpstr>
      <vt:lpstr>Combinational Design</vt:lpstr>
      <vt:lpstr>Digital</vt:lpstr>
      <vt:lpstr>Combinational Design</vt:lpstr>
      <vt:lpstr>Digital Design</vt:lpstr>
      <vt:lpstr>Digital Design</vt:lpstr>
      <vt:lpstr>Digital Design</vt:lpstr>
      <vt:lpstr>Digital Design</vt:lpstr>
      <vt:lpstr>Digital Design</vt:lpstr>
      <vt:lpstr>Now put them together</vt:lpstr>
      <vt:lpstr>PowerPoint Presentation</vt:lpstr>
      <vt:lpstr>Link them up with OR</vt:lpstr>
      <vt:lpstr>There is a simpler circuit …</vt:lpstr>
      <vt:lpstr>Simpler</vt:lpstr>
      <vt:lpstr>Optimize?</vt:lpstr>
      <vt:lpstr>Simulators</vt:lpstr>
      <vt:lpstr>Logisim</vt:lpstr>
      <vt:lpstr>It’s a 3 input XNOR gate</vt:lpstr>
      <vt:lpstr>Chips VS Gates</vt:lpstr>
      <vt:lpstr>Build a Circuit</vt:lpstr>
      <vt:lpstr>Answer – pull-down resistors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Op-Amps &amp; Linear Circuits</dc:title>
  <dc:creator>jim</dc:creator>
  <cp:lastModifiedBy>jim</cp:lastModifiedBy>
  <cp:revision>41</cp:revision>
  <dcterms:created xsi:type="dcterms:W3CDTF">2006-08-16T00:00:00Z</dcterms:created>
  <dcterms:modified xsi:type="dcterms:W3CDTF">2015-08-16T16:31:54Z</dcterms:modified>
</cp:coreProperties>
</file>