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93" r:id="rId10"/>
    <p:sldId id="263" r:id="rId11"/>
    <p:sldId id="294" r:id="rId12"/>
    <p:sldId id="265" r:id="rId13"/>
    <p:sldId id="266" r:id="rId14"/>
    <p:sldId id="267" r:id="rId15"/>
    <p:sldId id="295" r:id="rId16"/>
    <p:sldId id="268" r:id="rId17"/>
    <p:sldId id="296" r:id="rId18"/>
    <p:sldId id="269" r:id="rId19"/>
    <p:sldId id="291" r:id="rId20"/>
    <p:sldId id="292" r:id="rId21"/>
    <p:sldId id="270"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038" y="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Digital Electronics</a:t>
            </a:r>
          </a:p>
        </p:txBody>
      </p:sp>
      <p:sp>
        <p:nvSpPr>
          <p:cNvPr id="3" name="Subtitle 2"/>
          <p:cNvSpPr>
            <a:spLocks noGrp="1"/>
          </p:cNvSpPr>
          <p:nvPr>
            <p:ph type="subTitle" idx="1"/>
          </p:nvPr>
        </p:nvSpPr>
        <p:spPr/>
        <p:txBody>
          <a:bodyPr/>
          <a:lstStyle/>
          <a:p>
            <a:r>
              <a:rPr lang="en-US" dirty="0"/>
              <a:t>Art 317</a:t>
            </a:r>
          </a:p>
          <a:p>
            <a:r>
              <a:rPr lang="en-US" dirty="0"/>
              <a:t>Parker</a:t>
            </a:r>
          </a:p>
        </p:txBody>
      </p:sp>
    </p:spTree>
    <p:extLst>
      <p:ext uri="{BB962C8B-B14F-4D97-AF65-F5344CB8AC3E}">
        <p14:creationId xmlns:p14="http://schemas.microsoft.com/office/powerpoint/2010/main" val="3827074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 VS Analog</a:t>
            </a:r>
          </a:p>
        </p:txBody>
      </p:sp>
      <p:sp>
        <p:nvSpPr>
          <p:cNvPr id="3" name="Content Placeholder 2"/>
          <p:cNvSpPr>
            <a:spLocks noGrp="1"/>
          </p:cNvSpPr>
          <p:nvPr>
            <p:ph idx="1"/>
          </p:nvPr>
        </p:nvSpPr>
        <p:spPr/>
        <p:txBody>
          <a:bodyPr>
            <a:normAutofit/>
          </a:bodyPr>
          <a:lstStyle/>
          <a:p>
            <a:pPr marL="0" indent="0">
              <a:buNone/>
            </a:pPr>
            <a:r>
              <a:rPr lang="en-US" b="1" dirty="0"/>
              <a:t>Normal electronic circuits are analog, which means that things are continuous. Between any two voltages there is another voltage. Lights can be varying degrees of brightness, and sounds have many (infinite) levels of volume.</a:t>
            </a:r>
            <a:endParaRPr lang="en-US" dirty="0"/>
          </a:p>
        </p:txBody>
      </p:sp>
    </p:spTree>
    <p:extLst>
      <p:ext uri="{BB962C8B-B14F-4D97-AF65-F5344CB8AC3E}">
        <p14:creationId xmlns:p14="http://schemas.microsoft.com/office/powerpoint/2010/main" val="16230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a:t>
            </a:r>
          </a:p>
        </p:txBody>
      </p:sp>
      <p:sp>
        <p:nvSpPr>
          <p:cNvPr id="3" name="Content Placeholder 2"/>
          <p:cNvSpPr>
            <a:spLocks noGrp="1"/>
          </p:cNvSpPr>
          <p:nvPr>
            <p:ph idx="1"/>
          </p:nvPr>
        </p:nvSpPr>
        <p:spPr/>
        <p:txBody>
          <a:bodyPr>
            <a:normAutofit/>
          </a:bodyPr>
          <a:lstStyle/>
          <a:p>
            <a:pPr marL="0" indent="0">
              <a:buNone/>
            </a:pPr>
            <a:r>
              <a:rPr lang="en-US" b="1" dirty="0"/>
              <a:t>Digital electronics is based one there being only TWO voltages. We presume that nothing else exists.</a:t>
            </a:r>
          </a:p>
          <a:p>
            <a:pPr marL="0" indent="0">
              <a:buNone/>
            </a:pPr>
            <a:endParaRPr lang="en-US" b="1" dirty="0"/>
          </a:p>
          <a:p>
            <a:pPr marL="0" indent="0">
              <a:buNone/>
            </a:pPr>
            <a:r>
              <a:rPr lang="en-US" b="1" dirty="0"/>
              <a:t>Also, digital electronics is often about time. One thing happens, then another, and another, triggered by a clock of by each other.</a:t>
            </a:r>
            <a:endParaRPr lang="en-US" dirty="0"/>
          </a:p>
        </p:txBody>
      </p:sp>
    </p:spTree>
    <p:extLst>
      <p:ext uri="{BB962C8B-B14F-4D97-AF65-F5344CB8AC3E}">
        <p14:creationId xmlns:p14="http://schemas.microsoft.com/office/powerpoint/2010/main" val="327609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a:t>
            </a:r>
          </a:p>
        </p:txBody>
      </p:sp>
      <p:sp>
        <p:nvSpPr>
          <p:cNvPr id="3" name="Content Placeholder 2"/>
          <p:cNvSpPr>
            <a:spLocks noGrp="1"/>
          </p:cNvSpPr>
          <p:nvPr>
            <p:ph idx="1"/>
          </p:nvPr>
        </p:nvSpPr>
        <p:spPr>
          <a:xfrm>
            <a:off x="457200" y="1600201"/>
            <a:ext cx="8229600" cy="3200400"/>
          </a:xfrm>
        </p:spPr>
        <p:txBody>
          <a:bodyPr>
            <a:normAutofit fontScale="92500" lnSpcReduction="10000"/>
          </a:bodyPr>
          <a:lstStyle/>
          <a:p>
            <a:pPr marL="0" indent="0">
              <a:buNone/>
            </a:pPr>
            <a:r>
              <a:rPr lang="en-US" dirty="0"/>
              <a:t>When using digital electronics, we use little black boxes that have specific characteristics. Indeed, each little black box contains a complex electronics circuit. </a:t>
            </a:r>
          </a:p>
          <a:p>
            <a:pPr marL="0" indent="0">
              <a:buNone/>
            </a:pPr>
            <a:endParaRPr lang="en-US" dirty="0"/>
          </a:p>
          <a:p>
            <a:pPr marL="0" indent="0">
              <a:buNone/>
            </a:pPr>
            <a:r>
              <a:rPr lang="en-US" dirty="0"/>
              <a:t>But we don’t care. We only care about inputs and outputs.</a:t>
            </a:r>
          </a:p>
        </p:txBody>
      </p:sp>
    </p:spTree>
    <p:extLst>
      <p:ext uri="{BB962C8B-B14F-4D97-AF65-F5344CB8AC3E}">
        <p14:creationId xmlns:p14="http://schemas.microsoft.com/office/powerpoint/2010/main" val="2485779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a:t>
            </a:r>
          </a:p>
        </p:txBody>
      </p:sp>
      <p:sp>
        <p:nvSpPr>
          <p:cNvPr id="3" name="Content Placeholder 2"/>
          <p:cNvSpPr>
            <a:spLocks noGrp="1"/>
          </p:cNvSpPr>
          <p:nvPr>
            <p:ph idx="1"/>
          </p:nvPr>
        </p:nvSpPr>
        <p:spPr>
          <a:xfrm>
            <a:off x="457200" y="1600201"/>
            <a:ext cx="8229600" cy="1142999"/>
          </a:xfrm>
        </p:spPr>
        <p:txBody>
          <a:bodyPr>
            <a:normAutofit/>
          </a:bodyPr>
          <a:lstStyle/>
          <a:p>
            <a:pPr marL="0" indent="0">
              <a:buNone/>
            </a:pPr>
            <a:r>
              <a:rPr lang="en-US" dirty="0"/>
              <a:t>Here are the black boxes. </a:t>
            </a:r>
            <a:r>
              <a:rPr lang="en-US" dirty="0" err="1"/>
              <a:t>Opamps</a:t>
            </a:r>
            <a:r>
              <a:rPr lang="en-US" dirty="0"/>
              <a:t> are a black box too, but are not digital.</a:t>
            </a:r>
          </a:p>
        </p:txBody>
      </p:sp>
      <p:sp>
        <p:nvSpPr>
          <p:cNvPr id="4" name="AutoShape 4" descr="Image result for opamp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opamp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8" descr="Image result for opamp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2" descr="Image result for quad 2 input nand"/>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4" descr="Image result for quad 2 input nand"/>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0" name="Picture 6" descr="Image result for quad 2 input na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1600" y="3047999"/>
            <a:ext cx="2958450" cy="29584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quad 2 input n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7556" y="3047999"/>
            <a:ext cx="3138244" cy="3491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995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digital PC bo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600200"/>
            <a:ext cx="6744226" cy="4391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70038"/>
            <a:ext cx="8229600" cy="1143000"/>
          </a:xfrm>
        </p:spPr>
        <p:txBody>
          <a:bodyPr>
            <a:normAutofit/>
          </a:bodyPr>
          <a:lstStyle/>
          <a:p>
            <a:pPr algn="l"/>
            <a:r>
              <a:rPr lang="en-US" sz="2400" dirty="0"/>
              <a:t>Each chip has its own function, and low level ones have 1 or more ‘gates’ each of which does a particular LOGIC task.</a:t>
            </a:r>
          </a:p>
        </p:txBody>
      </p:sp>
      <p:sp>
        <p:nvSpPr>
          <p:cNvPr id="7" name="Title 1"/>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t>What do digital chips do?</a:t>
            </a:r>
            <a:endParaRPr lang="en-US" dirty="0"/>
          </a:p>
        </p:txBody>
      </p:sp>
      <p:sp>
        <p:nvSpPr>
          <p:cNvPr id="8" name="Title 1"/>
          <p:cNvSpPr txBox="1">
            <a:spLocks/>
          </p:cNvSpPr>
          <p:nvPr/>
        </p:nvSpPr>
        <p:spPr>
          <a:xfrm>
            <a:off x="5011615" y="2895600"/>
            <a:ext cx="4114800" cy="1676400"/>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2400" dirty="0"/>
              <a:t>Logic involves TRUE and FALSE values that are each represented by a voltage.</a:t>
            </a:r>
          </a:p>
          <a:p>
            <a:pPr algn="l"/>
            <a:endParaRPr lang="en-US" sz="2400" dirty="0"/>
          </a:p>
          <a:p>
            <a:pPr algn="l"/>
            <a:r>
              <a:rPr lang="en-US" sz="2400" dirty="0"/>
              <a:t>Thus, a chip needs power supplied to it. The pin marked </a:t>
            </a:r>
            <a:r>
              <a:rPr lang="en-US" sz="2400" dirty="0" err="1"/>
              <a:t>Vcc</a:t>
            </a:r>
            <a:r>
              <a:rPr lang="en-US" sz="2400" dirty="0"/>
              <a:t> is +</a:t>
            </a:r>
            <a:r>
              <a:rPr lang="en-US" sz="2400" dirty="0" err="1"/>
              <a:t>ve</a:t>
            </a:r>
            <a:r>
              <a:rPr lang="en-US" sz="2400" dirty="0"/>
              <a:t> supply and GND is negative.</a:t>
            </a:r>
          </a:p>
        </p:txBody>
      </p:sp>
      <p:pic>
        <p:nvPicPr>
          <p:cNvPr id="3074" name="Picture 2" descr="http://vakits.com/sites/default/files/imagecache/product_full/74HCT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743200"/>
            <a:ext cx="4706816" cy="3743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Quad NAND gate</a:t>
            </a:r>
          </a:p>
        </p:txBody>
      </p:sp>
      <p:sp>
        <p:nvSpPr>
          <p:cNvPr id="3" name="Content Placeholder 2"/>
          <p:cNvSpPr>
            <a:spLocks noGrp="1"/>
          </p:cNvSpPr>
          <p:nvPr>
            <p:ph idx="1"/>
          </p:nvPr>
        </p:nvSpPr>
        <p:spPr>
          <a:xfrm>
            <a:off x="457200" y="1600201"/>
            <a:ext cx="8229600" cy="1384615"/>
          </a:xfrm>
        </p:spPr>
        <p:txBody>
          <a:bodyPr>
            <a:normAutofit/>
          </a:bodyPr>
          <a:lstStyle/>
          <a:p>
            <a:pPr marL="0" indent="0">
              <a:buNone/>
            </a:pPr>
            <a:r>
              <a:rPr lang="en-US" dirty="0"/>
              <a:t>Note there are 4 gates on this chip.</a:t>
            </a:r>
          </a:p>
        </p:txBody>
      </p:sp>
      <p:pic>
        <p:nvPicPr>
          <p:cNvPr id="5" name="Picture 2" descr="http://vakits.com/sites/default/files/imagecache/product_full/74HCT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743200"/>
            <a:ext cx="4706816" cy="374332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File:Nand-gate-en.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1500" y="3757613"/>
            <a:ext cx="47625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381000" y="1752600"/>
            <a:ext cx="8229600" cy="4267200"/>
          </a:xfrm>
        </p:spPr>
        <p:txBody>
          <a:bodyPr>
            <a:normAutofit/>
          </a:bodyPr>
          <a:lstStyle/>
          <a:p>
            <a:pPr marL="0" indent="0">
              <a:buNone/>
            </a:pPr>
            <a:r>
              <a:rPr lang="en-US" dirty="0"/>
              <a:t>Each type of gate presents a true or false output that is a function of the true/false inputs.</a:t>
            </a:r>
          </a:p>
          <a:p>
            <a:pPr marL="0" indent="0">
              <a:buNone/>
            </a:pPr>
            <a:endParaRPr lang="en-US" dirty="0"/>
          </a:p>
          <a:p>
            <a:pPr marL="0" indent="0">
              <a:buNone/>
            </a:pPr>
            <a:r>
              <a:rPr lang="en-US" dirty="0"/>
              <a:t>Let’s use a numeric coding of true and false.</a:t>
            </a:r>
          </a:p>
          <a:p>
            <a:pPr marL="0" indent="0">
              <a:buNone/>
            </a:pPr>
            <a:endParaRPr lang="en-US" dirty="0"/>
          </a:p>
          <a:p>
            <a:pPr marL="0" indent="0">
              <a:buNone/>
            </a:pPr>
            <a:r>
              <a:rPr lang="en-US" dirty="0"/>
              <a:t>Let true = 1 and false = 0.</a:t>
            </a:r>
          </a:p>
        </p:txBody>
      </p:sp>
    </p:spTree>
    <p:extLst>
      <p:ext uri="{BB962C8B-B14F-4D97-AF65-F5344CB8AC3E}">
        <p14:creationId xmlns:p14="http://schemas.microsoft.com/office/powerpoint/2010/main" val="3978132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AND function</a:t>
            </a:r>
          </a:p>
        </p:txBody>
      </p:sp>
      <p:sp>
        <p:nvSpPr>
          <p:cNvPr id="3" name="Content Placeholder 2"/>
          <p:cNvSpPr>
            <a:spLocks noGrp="1"/>
          </p:cNvSpPr>
          <p:nvPr>
            <p:ph idx="1"/>
          </p:nvPr>
        </p:nvSpPr>
        <p:spPr>
          <a:xfrm>
            <a:off x="457200" y="1600200"/>
            <a:ext cx="8229600" cy="4525963"/>
          </a:xfrm>
        </p:spPr>
        <p:txBody>
          <a:bodyPr/>
          <a:lstStyle/>
          <a:p>
            <a:pPr marL="0" indent="0">
              <a:buNone/>
            </a:pPr>
            <a:r>
              <a:rPr lang="en-US" dirty="0"/>
              <a:t>The result of AND is TRUE only when both inputs are TRUE.</a:t>
            </a:r>
          </a:p>
          <a:p>
            <a:pPr marL="0" indent="0">
              <a:buNone/>
            </a:pPr>
            <a:r>
              <a:rPr lang="en-US" dirty="0"/>
              <a:t> 0  AND  0   is  0</a:t>
            </a:r>
          </a:p>
          <a:p>
            <a:pPr marL="0" indent="0">
              <a:buNone/>
            </a:pPr>
            <a:r>
              <a:rPr lang="en-US" dirty="0"/>
              <a:t> 0  AND  1   is  0</a:t>
            </a:r>
          </a:p>
          <a:p>
            <a:pPr marL="0" indent="0">
              <a:buNone/>
            </a:pPr>
            <a:r>
              <a:rPr lang="en-US" dirty="0"/>
              <a:t> 1  AND  0   is  0</a:t>
            </a:r>
          </a:p>
          <a:p>
            <a:pPr marL="0" indent="0">
              <a:buNone/>
            </a:pPr>
            <a:r>
              <a:rPr lang="en-US" dirty="0"/>
              <a:t> 1  AND  1   is  1</a:t>
            </a:r>
          </a:p>
          <a:p>
            <a:pPr marL="0" indent="0">
              <a:buNone/>
            </a:pPr>
            <a:endParaRPr lang="en-US" dirty="0"/>
          </a:p>
        </p:txBody>
      </p:sp>
      <p:pic>
        <p:nvPicPr>
          <p:cNvPr id="1026"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2819400"/>
            <a:ext cx="28575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AND function</a:t>
            </a:r>
          </a:p>
        </p:txBody>
      </p:sp>
      <p:sp>
        <p:nvSpPr>
          <p:cNvPr id="3" name="Content Placeholder 2"/>
          <p:cNvSpPr>
            <a:spLocks noGrp="1"/>
          </p:cNvSpPr>
          <p:nvPr>
            <p:ph idx="1"/>
          </p:nvPr>
        </p:nvSpPr>
        <p:spPr>
          <a:xfrm>
            <a:off x="457200" y="1600200"/>
            <a:ext cx="8229600" cy="4525963"/>
          </a:xfrm>
        </p:spPr>
        <p:txBody>
          <a:bodyPr/>
          <a:lstStyle/>
          <a:p>
            <a:pPr marL="0" indent="0">
              <a:buNone/>
            </a:pPr>
            <a:r>
              <a:rPr lang="en-US" dirty="0"/>
              <a:t>Inputs are given names, but for this kind of gate the names are interchangeable</a:t>
            </a:r>
          </a:p>
          <a:p>
            <a:pPr marL="0" indent="0">
              <a:buNone/>
            </a:pPr>
            <a:r>
              <a:rPr lang="en-US" dirty="0"/>
              <a:t>    A    B     Output</a:t>
            </a:r>
          </a:p>
          <a:p>
            <a:pPr marL="0" indent="0">
              <a:buNone/>
            </a:pPr>
            <a:r>
              <a:rPr lang="en-US" dirty="0"/>
              <a:t>    0    0            0</a:t>
            </a:r>
          </a:p>
          <a:p>
            <a:pPr marL="0" indent="0">
              <a:buNone/>
            </a:pPr>
            <a:r>
              <a:rPr lang="en-US" dirty="0"/>
              <a:t>    0    1            0</a:t>
            </a:r>
          </a:p>
          <a:p>
            <a:pPr marL="0" indent="0">
              <a:buNone/>
            </a:pPr>
            <a:r>
              <a:rPr lang="en-US" dirty="0"/>
              <a:t>    1    0            0</a:t>
            </a:r>
          </a:p>
          <a:p>
            <a:pPr marL="0" indent="0">
              <a:buNone/>
            </a:pPr>
            <a:r>
              <a:rPr lang="en-US" dirty="0"/>
              <a:t>    1    1            1</a:t>
            </a:r>
          </a:p>
          <a:p>
            <a:pPr marL="0" indent="0">
              <a:buNone/>
            </a:pPr>
            <a:endParaRPr lang="en-US" dirty="0"/>
          </a:p>
        </p:txBody>
      </p:sp>
      <p:pic>
        <p:nvPicPr>
          <p:cNvPr id="1026"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2819400"/>
            <a:ext cx="2857500"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40869" y="3318278"/>
            <a:ext cx="1524776" cy="646331"/>
          </a:xfrm>
          <a:prstGeom prst="rect">
            <a:avLst/>
          </a:prstGeom>
          <a:noFill/>
        </p:spPr>
        <p:txBody>
          <a:bodyPr wrap="none" rtlCol="0">
            <a:spAutoFit/>
          </a:bodyPr>
          <a:lstStyle/>
          <a:p>
            <a:r>
              <a:rPr lang="en-US" sz="3600" dirty="0"/>
              <a:t>Output</a:t>
            </a:r>
          </a:p>
        </p:txBody>
      </p:sp>
      <p:sp>
        <p:nvSpPr>
          <p:cNvPr id="7" name="TextBox 6"/>
          <p:cNvSpPr txBox="1"/>
          <p:nvPr/>
        </p:nvSpPr>
        <p:spPr>
          <a:xfrm>
            <a:off x="4007422" y="2888159"/>
            <a:ext cx="564578" cy="769441"/>
          </a:xfrm>
          <a:prstGeom prst="rect">
            <a:avLst/>
          </a:prstGeom>
          <a:noFill/>
        </p:spPr>
        <p:txBody>
          <a:bodyPr wrap="none" rtlCol="0">
            <a:spAutoFit/>
          </a:bodyPr>
          <a:lstStyle/>
          <a:p>
            <a:r>
              <a:rPr lang="en-US" sz="4400" dirty="0"/>
              <a:t>A</a:t>
            </a:r>
            <a:r>
              <a:rPr lang="en-US" dirty="0"/>
              <a:t> </a:t>
            </a:r>
          </a:p>
        </p:txBody>
      </p:sp>
      <p:sp>
        <p:nvSpPr>
          <p:cNvPr id="8" name="TextBox 7"/>
          <p:cNvSpPr txBox="1"/>
          <p:nvPr/>
        </p:nvSpPr>
        <p:spPr>
          <a:xfrm>
            <a:off x="3989634" y="3676650"/>
            <a:ext cx="490840" cy="769441"/>
          </a:xfrm>
          <a:prstGeom prst="rect">
            <a:avLst/>
          </a:prstGeom>
          <a:noFill/>
        </p:spPr>
        <p:txBody>
          <a:bodyPr wrap="none" rtlCol="0">
            <a:spAutoFit/>
          </a:bodyPr>
          <a:lstStyle/>
          <a:p>
            <a:r>
              <a:rPr lang="en-US" sz="4400" dirty="0"/>
              <a:t>B</a:t>
            </a:r>
          </a:p>
        </p:txBody>
      </p:sp>
    </p:spTree>
    <p:extLst>
      <p:ext uri="{BB962C8B-B14F-4D97-AF65-F5344CB8AC3E}">
        <p14:creationId xmlns:p14="http://schemas.microsoft.com/office/powerpoint/2010/main" val="2736269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Logic Circuits</a:t>
            </a:r>
          </a:p>
        </p:txBody>
      </p:sp>
      <p:sp>
        <p:nvSpPr>
          <p:cNvPr id="3" name="Content Placeholder 2"/>
          <p:cNvSpPr>
            <a:spLocks noGrp="1"/>
          </p:cNvSpPr>
          <p:nvPr>
            <p:ph idx="1"/>
          </p:nvPr>
        </p:nvSpPr>
        <p:spPr>
          <a:xfrm>
            <a:off x="533400" y="1981200"/>
            <a:ext cx="8153400" cy="3200400"/>
          </a:xfrm>
        </p:spPr>
        <p:txBody>
          <a:bodyPr>
            <a:normAutofit/>
          </a:bodyPr>
          <a:lstStyle/>
          <a:p>
            <a:pPr marL="0" indent="0">
              <a:buNone/>
            </a:pPr>
            <a:r>
              <a:rPr lang="en-US" dirty="0"/>
              <a:t>TRUE ( or 1 or HI) is a voltage between 2 and 5</a:t>
            </a:r>
          </a:p>
          <a:p>
            <a:pPr marL="0" indent="0">
              <a:buNone/>
            </a:pPr>
            <a:r>
              <a:rPr lang="en-US" dirty="0"/>
              <a:t>FALSE (or 0 or LOW) is between 0 and 0.8 volts</a:t>
            </a:r>
          </a:p>
        </p:txBody>
      </p:sp>
      <p:pic>
        <p:nvPicPr>
          <p:cNvPr id="6"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3345359"/>
            <a:ext cx="2857500" cy="17145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23951" y="4202609"/>
            <a:ext cx="918841" cy="769441"/>
          </a:xfrm>
          <a:prstGeom prst="rect">
            <a:avLst/>
          </a:prstGeom>
          <a:noFill/>
        </p:spPr>
        <p:txBody>
          <a:bodyPr wrap="none" rtlCol="0">
            <a:spAutoFit/>
          </a:bodyPr>
          <a:lstStyle/>
          <a:p>
            <a:r>
              <a:rPr lang="en-US" sz="4400" dirty="0"/>
              <a:t>5 V</a:t>
            </a:r>
          </a:p>
        </p:txBody>
      </p:sp>
      <p:sp>
        <p:nvSpPr>
          <p:cNvPr id="9" name="TextBox 8"/>
          <p:cNvSpPr txBox="1"/>
          <p:nvPr/>
        </p:nvSpPr>
        <p:spPr>
          <a:xfrm>
            <a:off x="304800" y="3433168"/>
            <a:ext cx="918841" cy="769441"/>
          </a:xfrm>
          <a:prstGeom prst="rect">
            <a:avLst/>
          </a:prstGeom>
          <a:noFill/>
        </p:spPr>
        <p:txBody>
          <a:bodyPr wrap="none" rtlCol="0">
            <a:spAutoFit/>
          </a:bodyPr>
          <a:lstStyle/>
          <a:p>
            <a:r>
              <a:rPr lang="en-US" sz="4400" dirty="0"/>
              <a:t>0 V</a:t>
            </a:r>
          </a:p>
        </p:txBody>
      </p:sp>
      <p:sp>
        <p:nvSpPr>
          <p:cNvPr id="10" name="TextBox 9"/>
          <p:cNvSpPr txBox="1"/>
          <p:nvPr/>
        </p:nvSpPr>
        <p:spPr>
          <a:xfrm>
            <a:off x="4152900" y="3817888"/>
            <a:ext cx="918841" cy="769441"/>
          </a:xfrm>
          <a:prstGeom prst="rect">
            <a:avLst/>
          </a:prstGeom>
          <a:noFill/>
        </p:spPr>
        <p:txBody>
          <a:bodyPr wrap="none" rtlCol="0">
            <a:spAutoFit/>
          </a:bodyPr>
          <a:lstStyle/>
          <a:p>
            <a:r>
              <a:rPr lang="en-US" sz="4400" dirty="0"/>
              <a:t>0 V</a:t>
            </a:r>
          </a:p>
        </p:txBody>
      </p:sp>
      <p:pic>
        <p:nvPicPr>
          <p:cNvPr id="11"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78315" y="5014432"/>
            <a:ext cx="2857500" cy="17145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306866" y="5871682"/>
            <a:ext cx="918841" cy="769441"/>
          </a:xfrm>
          <a:prstGeom prst="rect">
            <a:avLst/>
          </a:prstGeom>
          <a:noFill/>
        </p:spPr>
        <p:txBody>
          <a:bodyPr wrap="none" rtlCol="0">
            <a:spAutoFit/>
          </a:bodyPr>
          <a:lstStyle/>
          <a:p>
            <a:r>
              <a:rPr lang="en-US" sz="4400" dirty="0"/>
              <a:t>5 V</a:t>
            </a:r>
          </a:p>
        </p:txBody>
      </p:sp>
      <p:sp>
        <p:nvSpPr>
          <p:cNvPr id="13" name="TextBox 12"/>
          <p:cNvSpPr txBox="1"/>
          <p:nvPr/>
        </p:nvSpPr>
        <p:spPr>
          <a:xfrm>
            <a:off x="4287715" y="5102241"/>
            <a:ext cx="918841" cy="769441"/>
          </a:xfrm>
          <a:prstGeom prst="rect">
            <a:avLst/>
          </a:prstGeom>
          <a:noFill/>
        </p:spPr>
        <p:txBody>
          <a:bodyPr wrap="none" rtlCol="0">
            <a:spAutoFit/>
          </a:bodyPr>
          <a:lstStyle/>
          <a:p>
            <a:r>
              <a:rPr lang="en-US" sz="4400" dirty="0"/>
              <a:t>5 V</a:t>
            </a:r>
          </a:p>
        </p:txBody>
      </p:sp>
      <p:sp>
        <p:nvSpPr>
          <p:cNvPr id="14" name="TextBox 13"/>
          <p:cNvSpPr txBox="1"/>
          <p:nvPr/>
        </p:nvSpPr>
        <p:spPr>
          <a:xfrm>
            <a:off x="8135815" y="5486961"/>
            <a:ext cx="918841" cy="769441"/>
          </a:xfrm>
          <a:prstGeom prst="rect">
            <a:avLst/>
          </a:prstGeom>
          <a:noFill/>
        </p:spPr>
        <p:txBody>
          <a:bodyPr wrap="none" rtlCol="0">
            <a:spAutoFit/>
          </a:bodyPr>
          <a:lstStyle/>
          <a:p>
            <a:r>
              <a:rPr lang="en-US" sz="4400" dirty="0"/>
              <a:t>5 V</a:t>
            </a:r>
          </a:p>
        </p:txBody>
      </p:sp>
    </p:spTree>
    <p:extLst>
      <p:ext uri="{BB962C8B-B14F-4D97-AF65-F5344CB8AC3E}">
        <p14:creationId xmlns:p14="http://schemas.microsoft.com/office/powerpoint/2010/main" val="3629841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Combinational Logic</a:t>
            </a:r>
          </a:p>
        </p:txBody>
      </p:sp>
      <p:sp>
        <p:nvSpPr>
          <p:cNvPr id="3" name="Content Placeholder 2"/>
          <p:cNvSpPr>
            <a:spLocks noGrp="1"/>
          </p:cNvSpPr>
          <p:nvPr>
            <p:ph idx="1"/>
          </p:nvPr>
        </p:nvSpPr>
        <p:spPr>
          <a:xfrm>
            <a:off x="457200" y="1600201"/>
            <a:ext cx="8229600" cy="1295399"/>
          </a:xfrm>
        </p:spPr>
        <p:txBody>
          <a:bodyPr>
            <a:normAutofit/>
          </a:bodyPr>
          <a:lstStyle/>
          <a:p>
            <a:pPr marL="0" indent="0">
              <a:buNone/>
            </a:pPr>
            <a:r>
              <a:rPr lang="en-US" dirty="0"/>
              <a:t>These circuits are combined to make more complex ones.</a:t>
            </a:r>
          </a:p>
        </p:txBody>
      </p:sp>
      <p:pic>
        <p:nvPicPr>
          <p:cNvPr id="5"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2895600"/>
            <a:ext cx="2032000" cy="1219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3200400"/>
            <a:ext cx="2032000" cy="1219200"/>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609600" y="4800600"/>
            <a:ext cx="8229600" cy="1295399"/>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So long as a clock is not needed to encode the values in the circuit, this is called combinational logic.</a:t>
            </a:r>
          </a:p>
        </p:txBody>
      </p:sp>
    </p:spTree>
    <p:extLst>
      <p:ext uri="{BB962C8B-B14F-4D97-AF65-F5344CB8AC3E}">
        <p14:creationId xmlns:p14="http://schemas.microsoft.com/office/powerpoint/2010/main" val="3629841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a:t>Combinational Logic</a:t>
            </a:r>
          </a:p>
        </p:txBody>
      </p:sp>
      <p:sp>
        <p:nvSpPr>
          <p:cNvPr id="3" name="Content Placeholder 2"/>
          <p:cNvSpPr>
            <a:spLocks noGrp="1"/>
          </p:cNvSpPr>
          <p:nvPr>
            <p:ph idx="1"/>
          </p:nvPr>
        </p:nvSpPr>
        <p:spPr>
          <a:xfrm>
            <a:off x="457200" y="1600200"/>
            <a:ext cx="2971800" cy="4648199"/>
          </a:xfrm>
        </p:spPr>
        <p:txBody>
          <a:bodyPr>
            <a:normAutofit fontScale="92500" lnSpcReduction="10000"/>
          </a:bodyPr>
          <a:lstStyle/>
          <a:p>
            <a:pPr marL="0" indent="0">
              <a:buNone/>
            </a:pPr>
            <a:r>
              <a:rPr lang="en-US" dirty="0"/>
              <a:t>A  B  C  D   Out</a:t>
            </a:r>
          </a:p>
          <a:p>
            <a:pPr marL="0" indent="0">
              <a:buNone/>
            </a:pPr>
            <a:r>
              <a:rPr lang="en-US" dirty="0"/>
              <a:t>0  0  0   0      0</a:t>
            </a:r>
          </a:p>
          <a:p>
            <a:pPr marL="0" indent="0">
              <a:buNone/>
            </a:pPr>
            <a:r>
              <a:rPr lang="en-US" dirty="0"/>
              <a:t>0  1  0   0      0</a:t>
            </a:r>
          </a:p>
          <a:p>
            <a:pPr marL="0" indent="0">
              <a:buNone/>
            </a:pPr>
            <a:r>
              <a:rPr lang="en-US" dirty="0"/>
              <a:t>1  0  0   0      0</a:t>
            </a:r>
          </a:p>
          <a:p>
            <a:pPr marL="0" indent="0">
              <a:buNone/>
            </a:pPr>
            <a:r>
              <a:rPr lang="en-US" dirty="0"/>
              <a:t>1  0  0   1      0</a:t>
            </a:r>
          </a:p>
          <a:p>
            <a:pPr marL="0" indent="0">
              <a:buNone/>
            </a:pPr>
            <a:r>
              <a:rPr lang="en-US" dirty="0"/>
              <a:t>0  0  1   0      0</a:t>
            </a:r>
          </a:p>
          <a:p>
            <a:pPr marL="0" indent="0">
              <a:buNone/>
            </a:pPr>
            <a:r>
              <a:rPr lang="en-US" dirty="0"/>
              <a:t>0  1  1   0      0</a:t>
            </a:r>
          </a:p>
          <a:p>
            <a:pPr marL="0" indent="0">
              <a:buNone/>
            </a:pPr>
            <a:r>
              <a:rPr lang="en-US" dirty="0"/>
              <a:t>1  0  1   0      0</a:t>
            </a:r>
          </a:p>
          <a:p>
            <a:pPr marL="0" indent="0">
              <a:buNone/>
            </a:pPr>
            <a:r>
              <a:rPr lang="en-US" dirty="0"/>
              <a:t>1  1  1   1      1</a:t>
            </a:r>
          </a:p>
          <a:p>
            <a:pPr marL="514350" indent="-514350">
              <a:buAutoNum type="arabicPlain"/>
            </a:pPr>
            <a:endParaRPr lang="en-US" dirty="0"/>
          </a:p>
          <a:p>
            <a:pPr marL="0" indent="0">
              <a:buNone/>
            </a:pPr>
            <a:endParaRPr lang="en-US" dirty="0"/>
          </a:p>
          <a:p>
            <a:pPr marL="0" indent="0">
              <a:buNone/>
            </a:pPr>
            <a:endParaRPr lang="en-US" dirty="0"/>
          </a:p>
        </p:txBody>
      </p:sp>
      <p:pic>
        <p:nvPicPr>
          <p:cNvPr id="5"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1800" y="2438400"/>
            <a:ext cx="2032000" cy="1219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6800" y="2731477"/>
            <a:ext cx="2032000" cy="12192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709059" y="2379785"/>
            <a:ext cx="511679" cy="769441"/>
          </a:xfrm>
          <a:prstGeom prst="rect">
            <a:avLst/>
          </a:prstGeom>
          <a:noFill/>
        </p:spPr>
        <p:txBody>
          <a:bodyPr wrap="none" rtlCol="0">
            <a:spAutoFit/>
          </a:bodyPr>
          <a:lstStyle/>
          <a:p>
            <a:r>
              <a:rPr lang="en-US" sz="4400" dirty="0"/>
              <a:t>A</a:t>
            </a:r>
          </a:p>
        </p:txBody>
      </p:sp>
      <p:sp>
        <p:nvSpPr>
          <p:cNvPr id="8" name="TextBox 7"/>
          <p:cNvSpPr txBox="1"/>
          <p:nvPr/>
        </p:nvSpPr>
        <p:spPr>
          <a:xfrm>
            <a:off x="3729898" y="2956356"/>
            <a:ext cx="490840" cy="769441"/>
          </a:xfrm>
          <a:prstGeom prst="rect">
            <a:avLst/>
          </a:prstGeom>
          <a:noFill/>
        </p:spPr>
        <p:txBody>
          <a:bodyPr wrap="none" rtlCol="0">
            <a:spAutoFit/>
          </a:bodyPr>
          <a:lstStyle/>
          <a:p>
            <a:r>
              <a:rPr lang="en-US" sz="4400" dirty="0"/>
              <a:t>B</a:t>
            </a:r>
          </a:p>
        </p:txBody>
      </p:sp>
      <p:sp>
        <p:nvSpPr>
          <p:cNvPr id="9" name="TextBox 8"/>
          <p:cNvSpPr txBox="1"/>
          <p:nvPr/>
        </p:nvSpPr>
        <p:spPr>
          <a:xfrm>
            <a:off x="5604608" y="3341076"/>
            <a:ext cx="486030" cy="769441"/>
          </a:xfrm>
          <a:prstGeom prst="rect">
            <a:avLst/>
          </a:prstGeom>
          <a:noFill/>
        </p:spPr>
        <p:txBody>
          <a:bodyPr wrap="none" rtlCol="0">
            <a:spAutoFit/>
          </a:bodyPr>
          <a:lstStyle/>
          <a:p>
            <a:r>
              <a:rPr lang="en-US" sz="4400" dirty="0"/>
              <a:t>C</a:t>
            </a:r>
          </a:p>
        </p:txBody>
      </p:sp>
      <p:sp>
        <p:nvSpPr>
          <p:cNvPr id="10" name="TextBox 9"/>
          <p:cNvSpPr txBox="1"/>
          <p:nvPr/>
        </p:nvSpPr>
        <p:spPr>
          <a:xfrm>
            <a:off x="7848600" y="2438400"/>
            <a:ext cx="1043876" cy="769441"/>
          </a:xfrm>
          <a:prstGeom prst="rect">
            <a:avLst/>
          </a:prstGeom>
          <a:noFill/>
        </p:spPr>
        <p:txBody>
          <a:bodyPr wrap="none" rtlCol="0">
            <a:spAutoFit/>
          </a:bodyPr>
          <a:lstStyle/>
          <a:p>
            <a:r>
              <a:rPr lang="en-US" sz="4400" dirty="0"/>
              <a:t>Out</a:t>
            </a:r>
          </a:p>
        </p:txBody>
      </p:sp>
      <p:sp>
        <p:nvSpPr>
          <p:cNvPr id="11" name="TextBox 10"/>
          <p:cNvSpPr txBox="1"/>
          <p:nvPr/>
        </p:nvSpPr>
        <p:spPr>
          <a:xfrm>
            <a:off x="5925872" y="2278559"/>
            <a:ext cx="532518" cy="769441"/>
          </a:xfrm>
          <a:prstGeom prst="rect">
            <a:avLst/>
          </a:prstGeom>
          <a:noFill/>
        </p:spPr>
        <p:txBody>
          <a:bodyPr wrap="none" rtlCol="0">
            <a:spAutoFit/>
          </a:bodyPr>
          <a:lstStyle/>
          <a:p>
            <a:r>
              <a:rPr lang="en-US" sz="4400" dirty="0"/>
              <a:t>D</a:t>
            </a:r>
          </a:p>
        </p:txBody>
      </p:sp>
    </p:spTree>
    <p:extLst>
      <p:ext uri="{BB962C8B-B14F-4D97-AF65-F5344CB8AC3E}">
        <p14:creationId xmlns:p14="http://schemas.microsoft.com/office/powerpoint/2010/main" val="3629841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a:t>Combinational Logic</a:t>
            </a:r>
          </a:p>
        </p:txBody>
      </p:sp>
      <p:sp>
        <p:nvSpPr>
          <p:cNvPr id="3" name="Content Placeholder 2"/>
          <p:cNvSpPr>
            <a:spLocks noGrp="1"/>
          </p:cNvSpPr>
          <p:nvPr>
            <p:ph idx="1"/>
          </p:nvPr>
        </p:nvSpPr>
        <p:spPr>
          <a:xfrm>
            <a:off x="457200" y="1600200"/>
            <a:ext cx="2057400" cy="4648199"/>
          </a:xfrm>
        </p:spPr>
        <p:txBody>
          <a:bodyPr>
            <a:normAutofit fontScale="92500" lnSpcReduction="10000"/>
          </a:bodyPr>
          <a:lstStyle/>
          <a:p>
            <a:pPr marL="0" indent="0">
              <a:buNone/>
            </a:pPr>
            <a:r>
              <a:rPr lang="en-US" dirty="0"/>
              <a:t>A  B  C Out</a:t>
            </a:r>
          </a:p>
          <a:p>
            <a:pPr marL="0" indent="0">
              <a:buNone/>
            </a:pPr>
            <a:r>
              <a:rPr lang="en-US" dirty="0"/>
              <a:t>0  0  0     0</a:t>
            </a:r>
          </a:p>
          <a:p>
            <a:pPr marL="0" indent="0">
              <a:buNone/>
            </a:pPr>
            <a:r>
              <a:rPr lang="en-US" dirty="0"/>
              <a:t>0  1  0     0</a:t>
            </a:r>
          </a:p>
          <a:p>
            <a:pPr marL="0" indent="0">
              <a:buNone/>
            </a:pPr>
            <a:r>
              <a:rPr lang="en-US" dirty="0"/>
              <a:t>1  0  0     0</a:t>
            </a:r>
          </a:p>
          <a:p>
            <a:pPr marL="0" indent="0">
              <a:buNone/>
            </a:pPr>
            <a:r>
              <a:rPr lang="en-US" dirty="0"/>
              <a:t>1  0  0     0</a:t>
            </a:r>
          </a:p>
          <a:p>
            <a:pPr marL="0" indent="0">
              <a:buNone/>
            </a:pPr>
            <a:r>
              <a:rPr lang="en-US" dirty="0"/>
              <a:t>0  0  1     0</a:t>
            </a:r>
          </a:p>
          <a:p>
            <a:pPr marL="0" indent="0">
              <a:buNone/>
            </a:pPr>
            <a:r>
              <a:rPr lang="en-US" dirty="0"/>
              <a:t>0  1  1     0</a:t>
            </a:r>
          </a:p>
          <a:p>
            <a:pPr marL="0" indent="0">
              <a:buNone/>
            </a:pPr>
            <a:r>
              <a:rPr lang="en-US" dirty="0"/>
              <a:t>1  0  1     0</a:t>
            </a:r>
          </a:p>
          <a:p>
            <a:pPr marL="0" indent="0">
              <a:buNone/>
            </a:pPr>
            <a:r>
              <a:rPr lang="en-US" dirty="0"/>
              <a:t>1  1  1     1</a:t>
            </a:r>
          </a:p>
          <a:p>
            <a:pPr marL="514350" indent="-514350">
              <a:buAutoNum type="arabicPlain"/>
            </a:pPr>
            <a:endParaRPr lang="en-US" dirty="0"/>
          </a:p>
          <a:p>
            <a:pPr marL="0" indent="0">
              <a:buNone/>
            </a:pPr>
            <a:endParaRPr lang="en-US" dirty="0"/>
          </a:p>
          <a:p>
            <a:pPr marL="0" indent="0">
              <a:buNone/>
            </a:pPr>
            <a:endParaRPr lang="en-US" dirty="0"/>
          </a:p>
        </p:txBody>
      </p:sp>
      <p:pic>
        <p:nvPicPr>
          <p:cNvPr id="5"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1800" y="2438400"/>
            <a:ext cx="2032000" cy="1219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www.clker.com/cliparts/N/A/y/e/G/p/and-gate-m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6800" y="2731477"/>
            <a:ext cx="2032000" cy="12192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709059" y="2379785"/>
            <a:ext cx="511679" cy="769441"/>
          </a:xfrm>
          <a:prstGeom prst="rect">
            <a:avLst/>
          </a:prstGeom>
          <a:noFill/>
        </p:spPr>
        <p:txBody>
          <a:bodyPr wrap="none" rtlCol="0">
            <a:spAutoFit/>
          </a:bodyPr>
          <a:lstStyle/>
          <a:p>
            <a:r>
              <a:rPr lang="en-US" sz="4400" dirty="0"/>
              <a:t>A</a:t>
            </a:r>
          </a:p>
        </p:txBody>
      </p:sp>
      <p:sp>
        <p:nvSpPr>
          <p:cNvPr id="8" name="TextBox 7"/>
          <p:cNvSpPr txBox="1"/>
          <p:nvPr/>
        </p:nvSpPr>
        <p:spPr>
          <a:xfrm>
            <a:off x="3729898" y="2956356"/>
            <a:ext cx="490840" cy="769441"/>
          </a:xfrm>
          <a:prstGeom prst="rect">
            <a:avLst/>
          </a:prstGeom>
          <a:noFill/>
        </p:spPr>
        <p:txBody>
          <a:bodyPr wrap="none" rtlCol="0">
            <a:spAutoFit/>
          </a:bodyPr>
          <a:lstStyle/>
          <a:p>
            <a:r>
              <a:rPr lang="en-US" sz="4400" dirty="0"/>
              <a:t>B</a:t>
            </a:r>
          </a:p>
        </p:txBody>
      </p:sp>
      <p:sp>
        <p:nvSpPr>
          <p:cNvPr id="9" name="TextBox 8"/>
          <p:cNvSpPr txBox="1"/>
          <p:nvPr/>
        </p:nvSpPr>
        <p:spPr>
          <a:xfrm>
            <a:off x="5604608" y="3341076"/>
            <a:ext cx="486030" cy="769441"/>
          </a:xfrm>
          <a:prstGeom prst="rect">
            <a:avLst/>
          </a:prstGeom>
          <a:noFill/>
        </p:spPr>
        <p:txBody>
          <a:bodyPr wrap="none" rtlCol="0">
            <a:spAutoFit/>
          </a:bodyPr>
          <a:lstStyle/>
          <a:p>
            <a:r>
              <a:rPr lang="en-US" sz="4400" dirty="0"/>
              <a:t>C</a:t>
            </a:r>
          </a:p>
        </p:txBody>
      </p:sp>
      <p:sp>
        <p:nvSpPr>
          <p:cNvPr id="10" name="TextBox 9"/>
          <p:cNvSpPr txBox="1"/>
          <p:nvPr/>
        </p:nvSpPr>
        <p:spPr>
          <a:xfrm>
            <a:off x="7848600" y="2438400"/>
            <a:ext cx="1043876" cy="769441"/>
          </a:xfrm>
          <a:prstGeom prst="rect">
            <a:avLst/>
          </a:prstGeom>
          <a:noFill/>
        </p:spPr>
        <p:txBody>
          <a:bodyPr wrap="none" rtlCol="0">
            <a:spAutoFit/>
          </a:bodyPr>
          <a:lstStyle/>
          <a:p>
            <a:r>
              <a:rPr lang="en-US" sz="4400" dirty="0"/>
              <a:t>Out</a:t>
            </a:r>
          </a:p>
        </p:txBody>
      </p:sp>
      <p:sp>
        <p:nvSpPr>
          <p:cNvPr id="12" name="Content Placeholder 2"/>
          <p:cNvSpPr txBox="1">
            <a:spLocks/>
          </p:cNvSpPr>
          <p:nvPr/>
        </p:nvSpPr>
        <p:spPr>
          <a:xfrm>
            <a:off x="2848708" y="4116379"/>
            <a:ext cx="5330092" cy="1693984"/>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The output is true only when all inputs are true. The output is “A and B and C”, or a 3 input AND gate.</a:t>
            </a:r>
          </a:p>
          <a:p>
            <a:pPr marL="514350" indent="-514350">
              <a:buFont typeface="Arial" pitchFamily="34" charset="0"/>
              <a:buAutoNum type="arabicPlain"/>
            </a:pPr>
            <a:endParaRPr lang="en-US" dirty="0"/>
          </a:p>
          <a:p>
            <a:pPr marL="0" indent="0">
              <a:buFont typeface="Arial" pitchFamily="34" charset="0"/>
              <a:buNone/>
            </a:pPr>
            <a:endParaRPr lang="en-US" dirty="0"/>
          </a:p>
          <a:p>
            <a:pPr marL="0" indent="0">
              <a:buFont typeface="Arial" pitchFamily="34" charset="0"/>
              <a:buNone/>
            </a:pPr>
            <a:endParaRPr lang="en-US" dirty="0"/>
          </a:p>
        </p:txBody>
      </p:sp>
    </p:spTree>
    <p:extLst>
      <p:ext uri="{BB962C8B-B14F-4D97-AF65-F5344CB8AC3E}">
        <p14:creationId xmlns:p14="http://schemas.microsoft.com/office/powerpoint/2010/main" val="3730744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NOT</a:t>
            </a:r>
          </a:p>
        </p:txBody>
      </p:sp>
      <p:sp>
        <p:nvSpPr>
          <p:cNvPr id="3" name="Content Placeholder 2"/>
          <p:cNvSpPr>
            <a:spLocks noGrp="1"/>
          </p:cNvSpPr>
          <p:nvPr>
            <p:ph idx="1"/>
          </p:nvPr>
        </p:nvSpPr>
        <p:spPr>
          <a:xfrm>
            <a:off x="457200" y="1600201"/>
            <a:ext cx="5843286" cy="1981199"/>
          </a:xfrm>
        </p:spPr>
        <p:txBody>
          <a:bodyPr>
            <a:normAutofit fontScale="92500" lnSpcReduction="20000"/>
          </a:bodyPr>
          <a:lstStyle/>
          <a:p>
            <a:pPr marL="0" indent="0">
              <a:buNone/>
            </a:pPr>
            <a:r>
              <a:rPr lang="en-US" dirty="0"/>
              <a:t>A NOT gate inverts the input. </a:t>
            </a:r>
          </a:p>
          <a:p>
            <a:pPr marL="0" indent="0">
              <a:buNone/>
            </a:pPr>
            <a:r>
              <a:rPr lang="en-US" dirty="0"/>
              <a:t>If the input is TRUE, output is FALSE;</a:t>
            </a:r>
          </a:p>
          <a:p>
            <a:pPr marL="0" indent="0">
              <a:buNone/>
            </a:pPr>
            <a:r>
              <a:rPr lang="en-US" dirty="0"/>
              <a:t> input is false, output is true.</a:t>
            </a:r>
          </a:p>
          <a:p>
            <a:pPr marL="0" indent="0">
              <a:buNone/>
            </a:pPr>
            <a:r>
              <a:rPr lang="en-US" dirty="0"/>
              <a:t>NOT A can be written  ~A or A</a:t>
            </a:r>
          </a:p>
        </p:txBody>
      </p:sp>
      <p:pic>
        <p:nvPicPr>
          <p:cNvPr id="4" name="Picture 2" descr="http://logic.ly/lessons/not-gate/images/ansi-not-gat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3467100"/>
            <a:ext cx="4491038" cy="1752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57200" y="3848100"/>
            <a:ext cx="585417" cy="1200329"/>
          </a:xfrm>
          <a:prstGeom prst="rect">
            <a:avLst/>
          </a:prstGeom>
          <a:noFill/>
        </p:spPr>
        <p:txBody>
          <a:bodyPr wrap="none" rtlCol="0">
            <a:spAutoFit/>
          </a:bodyPr>
          <a:lstStyle/>
          <a:p>
            <a:r>
              <a:rPr lang="en-US" sz="5400" dirty="0"/>
              <a:t>A</a:t>
            </a:r>
          </a:p>
          <a:p>
            <a:endParaRPr lang="en-US" dirty="0"/>
          </a:p>
        </p:txBody>
      </p:sp>
      <p:sp>
        <p:nvSpPr>
          <p:cNvPr id="8" name="TextBox 7"/>
          <p:cNvSpPr txBox="1"/>
          <p:nvPr/>
        </p:nvSpPr>
        <p:spPr>
          <a:xfrm>
            <a:off x="6019800" y="3743235"/>
            <a:ext cx="561372" cy="1200329"/>
          </a:xfrm>
          <a:prstGeom prst="rect">
            <a:avLst/>
          </a:prstGeom>
          <a:noFill/>
        </p:spPr>
        <p:txBody>
          <a:bodyPr wrap="none" rtlCol="0">
            <a:spAutoFit/>
          </a:bodyPr>
          <a:lstStyle/>
          <a:p>
            <a:r>
              <a:rPr lang="en-US" sz="5400" dirty="0"/>
              <a:t>B</a:t>
            </a:r>
          </a:p>
          <a:p>
            <a:endParaRPr lang="en-US" dirty="0"/>
          </a:p>
        </p:txBody>
      </p:sp>
      <p:cxnSp>
        <p:nvCxnSpPr>
          <p:cNvPr id="7" name="Straight Connector 6"/>
          <p:cNvCxnSpPr/>
          <p:nvPr/>
        </p:nvCxnSpPr>
        <p:spPr>
          <a:xfrm>
            <a:off x="4914900" y="2971800"/>
            <a:ext cx="1905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p:cNvSpPr txBox="1">
            <a:spLocks/>
          </p:cNvSpPr>
          <p:nvPr/>
        </p:nvSpPr>
        <p:spPr>
          <a:xfrm>
            <a:off x="6581173" y="1480040"/>
            <a:ext cx="2360270" cy="1981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    A    B</a:t>
            </a:r>
          </a:p>
          <a:p>
            <a:pPr marL="0" indent="0">
              <a:buFont typeface="Arial" pitchFamily="34" charset="0"/>
              <a:buNone/>
            </a:pPr>
            <a:r>
              <a:rPr lang="en-US" dirty="0"/>
              <a:t>    0    1</a:t>
            </a:r>
          </a:p>
          <a:p>
            <a:pPr marL="0" indent="0">
              <a:buFont typeface="Arial" pitchFamily="34" charset="0"/>
              <a:buNone/>
            </a:pPr>
            <a:r>
              <a:rPr lang="en-US" dirty="0"/>
              <a:t>    1    0</a:t>
            </a:r>
          </a:p>
        </p:txBody>
      </p:sp>
    </p:spTree>
    <p:extLst>
      <p:ext uri="{BB962C8B-B14F-4D97-AF65-F5344CB8AC3E}">
        <p14:creationId xmlns:p14="http://schemas.microsoft.com/office/powerpoint/2010/main" val="3629841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NOT</a:t>
            </a:r>
          </a:p>
        </p:txBody>
      </p:sp>
      <p:sp>
        <p:nvSpPr>
          <p:cNvPr id="3" name="Content Placeholder 2"/>
          <p:cNvSpPr>
            <a:spLocks noGrp="1"/>
          </p:cNvSpPr>
          <p:nvPr>
            <p:ph idx="1"/>
          </p:nvPr>
        </p:nvSpPr>
        <p:spPr>
          <a:xfrm>
            <a:off x="457200" y="1600201"/>
            <a:ext cx="5843286" cy="1981199"/>
          </a:xfrm>
        </p:spPr>
        <p:txBody>
          <a:bodyPr>
            <a:normAutofit/>
          </a:bodyPr>
          <a:lstStyle/>
          <a:p>
            <a:pPr marL="0" indent="0">
              <a:buNone/>
            </a:pPr>
            <a:r>
              <a:rPr lang="en-US" dirty="0"/>
              <a:t>The invert circuit is just a small transistor circuit.</a:t>
            </a:r>
          </a:p>
          <a:p>
            <a:pPr marL="0" indent="0">
              <a:buNone/>
            </a:pPr>
            <a:r>
              <a:rPr lang="en-US" dirty="0"/>
              <a:t>All gates are.</a:t>
            </a:r>
          </a:p>
        </p:txBody>
      </p:sp>
      <p:sp>
        <p:nvSpPr>
          <p:cNvPr id="6" name="AutoShape 2" descr="Image result for invert g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4" descr="Image result for invert gat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AutoShape 6" descr="Image result for invert gat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AutoShape 8" descr="Image result for invert gat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202" name="Picture 10" descr="http://www.electronics-tutorials.ws/logic/log47.gif?81223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0" y="1444522"/>
            <a:ext cx="6019800" cy="5027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5533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NOT</a:t>
            </a:r>
          </a:p>
        </p:txBody>
      </p:sp>
      <p:sp>
        <p:nvSpPr>
          <p:cNvPr id="3" name="Content Placeholder 2"/>
          <p:cNvSpPr>
            <a:spLocks noGrp="1"/>
          </p:cNvSpPr>
          <p:nvPr>
            <p:ph idx="1"/>
          </p:nvPr>
        </p:nvSpPr>
        <p:spPr>
          <a:xfrm>
            <a:off x="457200" y="1600201"/>
            <a:ext cx="8229600" cy="3200400"/>
          </a:xfrm>
        </p:spPr>
        <p:txBody>
          <a:bodyPr>
            <a:normAutofit/>
          </a:bodyPr>
          <a:lstStyle/>
          <a:p>
            <a:pPr marL="0" indent="0">
              <a:buNone/>
            </a:pPr>
            <a:r>
              <a:rPr lang="en-US" dirty="0"/>
              <a:t>The little circle at the right of the symbol is the one that really means ‘not’. So the original gate that we saw was an AND with a little circle, which means NOT AND, abbreviated to NAND</a:t>
            </a:r>
          </a:p>
        </p:txBody>
      </p:sp>
      <p:pic>
        <p:nvPicPr>
          <p:cNvPr id="5" name="Picture 6" descr="File:Nand-gate-en.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4038600"/>
            <a:ext cx="47625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NAND</a:t>
            </a:r>
          </a:p>
        </p:txBody>
      </p:sp>
      <p:sp>
        <p:nvSpPr>
          <p:cNvPr id="3" name="Content Placeholder 2"/>
          <p:cNvSpPr>
            <a:spLocks noGrp="1"/>
          </p:cNvSpPr>
          <p:nvPr>
            <p:ph idx="1"/>
          </p:nvPr>
        </p:nvSpPr>
        <p:spPr>
          <a:xfrm>
            <a:off x="457200" y="1600201"/>
            <a:ext cx="8229600" cy="3200400"/>
          </a:xfrm>
        </p:spPr>
        <p:txBody>
          <a:bodyPr>
            <a:normAutofit fontScale="92500" lnSpcReduction="10000"/>
          </a:bodyPr>
          <a:lstStyle/>
          <a:p>
            <a:pPr marL="0" indent="0">
              <a:buNone/>
            </a:pPr>
            <a:r>
              <a:rPr lang="en-US" dirty="0"/>
              <a:t>          AND                       NOT</a:t>
            </a:r>
          </a:p>
          <a:p>
            <a:pPr marL="0" indent="0">
              <a:buNone/>
            </a:pPr>
            <a:r>
              <a:rPr lang="en-US" dirty="0"/>
              <a:t>   A    B     Output</a:t>
            </a:r>
          </a:p>
          <a:p>
            <a:pPr marL="0" indent="0">
              <a:buNone/>
            </a:pPr>
            <a:r>
              <a:rPr lang="en-US" dirty="0"/>
              <a:t>    0    0            0                  1</a:t>
            </a:r>
          </a:p>
          <a:p>
            <a:pPr marL="0" indent="0">
              <a:buNone/>
            </a:pPr>
            <a:r>
              <a:rPr lang="en-US" dirty="0"/>
              <a:t>    0    1            0                  1</a:t>
            </a:r>
          </a:p>
          <a:p>
            <a:pPr marL="0" indent="0">
              <a:buNone/>
            </a:pPr>
            <a:r>
              <a:rPr lang="en-US" dirty="0"/>
              <a:t>    1    0            0                  1</a:t>
            </a:r>
          </a:p>
          <a:p>
            <a:pPr marL="0" indent="0">
              <a:buNone/>
            </a:pPr>
            <a:r>
              <a:rPr lang="en-US" dirty="0"/>
              <a:t>    1    1            1                  0</a:t>
            </a:r>
          </a:p>
        </p:txBody>
      </p:sp>
    </p:spTree>
    <p:extLst>
      <p:ext uri="{BB962C8B-B14F-4D97-AF65-F5344CB8AC3E}">
        <p14:creationId xmlns:p14="http://schemas.microsoft.com/office/powerpoint/2010/main" val="3905365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NAND</a:t>
            </a:r>
          </a:p>
        </p:txBody>
      </p:sp>
      <p:sp>
        <p:nvSpPr>
          <p:cNvPr id="5" name="Content Placeholder 2"/>
          <p:cNvSpPr>
            <a:spLocks noGrp="1"/>
          </p:cNvSpPr>
          <p:nvPr>
            <p:ph idx="1"/>
          </p:nvPr>
        </p:nvSpPr>
        <p:spPr>
          <a:xfrm>
            <a:off x="457200" y="1600200"/>
            <a:ext cx="3124200" cy="4724400"/>
          </a:xfrm>
        </p:spPr>
        <p:txBody>
          <a:bodyPr>
            <a:normAutofit/>
          </a:bodyPr>
          <a:lstStyle/>
          <a:p>
            <a:pPr marL="0" indent="0">
              <a:buNone/>
            </a:pPr>
            <a:r>
              <a:rPr lang="en-US" dirty="0"/>
              <a:t>          NAND                      </a:t>
            </a:r>
          </a:p>
          <a:p>
            <a:pPr marL="0" indent="0">
              <a:buNone/>
            </a:pPr>
            <a:r>
              <a:rPr lang="en-US" dirty="0"/>
              <a:t>   A    B     Output</a:t>
            </a:r>
          </a:p>
          <a:p>
            <a:pPr marL="0" indent="0">
              <a:buNone/>
            </a:pPr>
            <a:r>
              <a:rPr lang="en-US" dirty="0"/>
              <a:t>    0    0            1                 </a:t>
            </a:r>
          </a:p>
          <a:p>
            <a:pPr marL="0" indent="0">
              <a:buNone/>
            </a:pPr>
            <a:r>
              <a:rPr lang="en-US" dirty="0"/>
              <a:t>    0    1            1                 </a:t>
            </a:r>
          </a:p>
          <a:p>
            <a:pPr marL="0" indent="0">
              <a:buNone/>
            </a:pPr>
            <a:r>
              <a:rPr lang="en-US" dirty="0"/>
              <a:t>    1    0            1                 </a:t>
            </a:r>
          </a:p>
          <a:p>
            <a:pPr marL="0" indent="0">
              <a:buNone/>
            </a:pPr>
            <a:r>
              <a:rPr lang="en-US" dirty="0"/>
              <a:t>    1    1            0                 </a:t>
            </a:r>
          </a:p>
        </p:txBody>
      </p:sp>
    </p:spTree>
    <p:extLst>
      <p:ext uri="{BB962C8B-B14F-4D97-AF65-F5344CB8AC3E}">
        <p14:creationId xmlns:p14="http://schemas.microsoft.com/office/powerpoint/2010/main" val="1265967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NAND and Inverter</a:t>
            </a:r>
          </a:p>
        </p:txBody>
      </p:sp>
      <p:sp>
        <p:nvSpPr>
          <p:cNvPr id="3" name="Content Placeholder 2"/>
          <p:cNvSpPr>
            <a:spLocks noGrp="1"/>
          </p:cNvSpPr>
          <p:nvPr>
            <p:ph idx="1"/>
          </p:nvPr>
        </p:nvSpPr>
        <p:spPr>
          <a:xfrm>
            <a:off x="457200" y="1600201"/>
            <a:ext cx="8229600" cy="1142999"/>
          </a:xfrm>
        </p:spPr>
        <p:txBody>
          <a:bodyPr>
            <a:normAutofit/>
          </a:bodyPr>
          <a:lstStyle/>
          <a:p>
            <a:pPr marL="0" indent="0">
              <a:buNone/>
            </a:pPr>
            <a:r>
              <a:rPr lang="en-US" dirty="0"/>
              <a:t>Connect the inputs to a NAND together. You get an inverter.</a:t>
            </a:r>
          </a:p>
        </p:txBody>
      </p:sp>
      <p:sp>
        <p:nvSpPr>
          <p:cNvPr id="4" name="Content Placeholder 2"/>
          <p:cNvSpPr txBox="1">
            <a:spLocks/>
          </p:cNvSpPr>
          <p:nvPr/>
        </p:nvSpPr>
        <p:spPr>
          <a:xfrm>
            <a:off x="603738" y="2971800"/>
            <a:ext cx="4806462" cy="3200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          AND                     NOT</a:t>
            </a:r>
          </a:p>
          <a:p>
            <a:pPr marL="0" indent="0">
              <a:buFont typeface="Arial" pitchFamily="34" charset="0"/>
              <a:buNone/>
            </a:pPr>
            <a:r>
              <a:rPr lang="en-US" dirty="0"/>
              <a:t>   A         Output</a:t>
            </a:r>
          </a:p>
          <a:p>
            <a:pPr marL="0" indent="0">
              <a:buFont typeface="Arial" pitchFamily="34" charset="0"/>
              <a:buNone/>
            </a:pPr>
            <a:r>
              <a:rPr lang="en-US" dirty="0"/>
              <a:t>    0               0                  1</a:t>
            </a:r>
          </a:p>
          <a:p>
            <a:pPr marL="0" indent="0">
              <a:buFont typeface="Arial" pitchFamily="34" charset="0"/>
              <a:buNone/>
            </a:pPr>
            <a:r>
              <a:rPr lang="en-US" dirty="0"/>
              <a:t>    1               1                  0</a:t>
            </a:r>
          </a:p>
        </p:txBody>
      </p:sp>
      <p:pic>
        <p:nvPicPr>
          <p:cNvPr id="5" name="Picture 6" descr="File:Nand-gate-en.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3657600"/>
            <a:ext cx="2540000" cy="914400"/>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Connector 6"/>
          <p:cNvCxnSpPr/>
          <p:nvPr/>
        </p:nvCxnSpPr>
        <p:spPr>
          <a:xfrm>
            <a:off x="6400800" y="3886200"/>
            <a:ext cx="0" cy="4572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5410200" y="3745523"/>
            <a:ext cx="9144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p:cNvCxnSpPr/>
          <p:nvPr/>
        </p:nvCxnSpPr>
        <p:spPr>
          <a:xfrm flipH="1">
            <a:off x="5867400" y="4114800"/>
            <a:ext cx="5334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355721" y="3661882"/>
            <a:ext cx="511679" cy="769441"/>
          </a:xfrm>
          <a:prstGeom prst="rect">
            <a:avLst/>
          </a:prstGeom>
          <a:noFill/>
        </p:spPr>
        <p:txBody>
          <a:bodyPr wrap="none" rtlCol="0">
            <a:spAutoFit/>
          </a:bodyPr>
          <a:lstStyle/>
          <a:p>
            <a:r>
              <a:rPr lang="en-US" sz="4400" dirty="0"/>
              <a:t>A</a:t>
            </a:r>
          </a:p>
        </p:txBody>
      </p:sp>
    </p:spTree>
    <p:extLst>
      <p:ext uri="{BB962C8B-B14F-4D97-AF65-F5344CB8AC3E}">
        <p14:creationId xmlns:p14="http://schemas.microsoft.com/office/powerpoint/2010/main" val="3629841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1600201"/>
            <a:ext cx="8229600" cy="685800"/>
          </a:xfrm>
        </p:spPr>
        <p:txBody>
          <a:bodyPr/>
          <a:lstStyle/>
          <a:p>
            <a:pPr marL="0" indent="0">
              <a:buNone/>
            </a:pPr>
            <a:r>
              <a:rPr lang="en-US" dirty="0"/>
              <a:t>Test an AND gate (or a NAND, etc.)</a:t>
            </a:r>
          </a:p>
        </p:txBody>
      </p:sp>
      <p:sp>
        <p:nvSpPr>
          <p:cNvPr id="5" name="Title 4"/>
          <p:cNvSpPr>
            <a:spLocks noGrp="1"/>
          </p:cNvSpPr>
          <p:nvPr>
            <p:ph type="title"/>
          </p:nvPr>
        </p:nvSpPr>
        <p:spPr/>
        <p:txBody>
          <a:bodyPr/>
          <a:lstStyle/>
          <a:p>
            <a:r>
              <a:rPr lang="en-US" dirty="0"/>
              <a:t>Build a Circuit</a:t>
            </a:r>
          </a:p>
        </p:txBody>
      </p:sp>
      <p:pic>
        <p:nvPicPr>
          <p:cNvPr id="6" name="Digital Electronics Logic Gates - Integrated Circuits Part 1.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55908" y="2133600"/>
            <a:ext cx="8051801" cy="4449761"/>
          </a:xfrm>
          <a:prstGeom prst="rect">
            <a:avLst/>
          </a:prstGeom>
        </p:spPr>
      </p:pic>
    </p:spTree>
    <p:extLst>
      <p:ext uri="{BB962C8B-B14F-4D97-AF65-F5344CB8AC3E}">
        <p14:creationId xmlns:p14="http://schemas.microsoft.com/office/powerpoint/2010/main" val="3629841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0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Answer – pull-down resistors</a:t>
            </a:r>
          </a:p>
        </p:txBody>
      </p:sp>
      <p:pic>
        <p:nvPicPr>
          <p:cNvPr id="4" name="Experiments 2.2.1 Solution to Question in Integrated Circuits.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752601"/>
            <a:ext cx="9076267" cy="5105400"/>
          </a:xfrm>
          <a:prstGeom prst="rect">
            <a:avLst/>
          </a:prstGeom>
        </p:spPr>
      </p:pic>
    </p:spTree>
    <p:extLst>
      <p:ext uri="{BB962C8B-B14F-4D97-AF65-F5344CB8AC3E}">
        <p14:creationId xmlns:p14="http://schemas.microsoft.com/office/powerpoint/2010/main" val="3629841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90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common gates: OR</a:t>
            </a:r>
          </a:p>
        </p:txBody>
      </p:sp>
      <p:sp>
        <p:nvSpPr>
          <p:cNvPr id="3" name="Content Placeholder 2"/>
          <p:cNvSpPr>
            <a:spLocks noGrp="1"/>
          </p:cNvSpPr>
          <p:nvPr>
            <p:ph idx="1"/>
          </p:nvPr>
        </p:nvSpPr>
        <p:spPr>
          <a:xfrm>
            <a:off x="457200" y="1600201"/>
            <a:ext cx="2667000" cy="3200400"/>
          </a:xfrm>
        </p:spPr>
        <p:txBody>
          <a:bodyPr>
            <a:normAutofit/>
          </a:bodyPr>
          <a:lstStyle/>
          <a:p>
            <a:pPr marL="0" indent="0">
              <a:buNone/>
            </a:pPr>
            <a:r>
              <a:rPr lang="en-US" dirty="0"/>
              <a:t>A  B      Output </a:t>
            </a:r>
          </a:p>
          <a:p>
            <a:pPr marL="0" indent="0">
              <a:buNone/>
            </a:pPr>
            <a:r>
              <a:rPr lang="en-US" dirty="0"/>
              <a:t>0   0           0</a:t>
            </a:r>
          </a:p>
          <a:p>
            <a:pPr marL="0" indent="0">
              <a:buNone/>
            </a:pPr>
            <a:r>
              <a:rPr lang="en-US" dirty="0"/>
              <a:t>0   1           1</a:t>
            </a:r>
          </a:p>
          <a:p>
            <a:pPr marL="514350" indent="-514350">
              <a:buAutoNum type="arabicPlain"/>
            </a:pPr>
            <a:r>
              <a:rPr lang="en-US" dirty="0"/>
              <a:t>0           1</a:t>
            </a:r>
          </a:p>
          <a:p>
            <a:pPr marL="0" indent="0">
              <a:buNone/>
            </a:pPr>
            <a:r>
              <a:rPr lang="en-US" dirty="0"/>
              <a:t>1   1           1</a:t>
            </a:r>
          </a:p>
        </p:txBody>
      </p:sp>
      <p:pic>
        <p:nvPicPr>
          <p:cNvPr id="10244" name="Picture 4" descr="https://upload.wikimedia.org/wikipedia/commons/thumb/4/4c/Or-gate-en.svg/2000px-Or-gate-en.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86200" y="3733800"/>
            <a:ext cx="4803775" cy="1729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common gates: NOR</a:t>
            </a:r>
          </a:p>
        </p:txBody>
      </p:sp>
      <p:sp>
        <p:nvSpPr>
          <p:cNvPr id="3" name="Content Placeholder 2"/>
          <p:cNvSpPr>
            <a:spLocks noGrp="1"/>
          </p:cNvSpPr>
          <p:nvPr>
            <p:ph idx="1"/>
          </p:nvPr>
        </p:nvSpPr>
        <p:spPr>
          <a:xfrm>
            <a:off x="457200" y="1600201"/>
            <a:ext cx="8229600" cy="3200400"/>
          </a:xfrm>
        </p:spPr>
        <p:txBody>
          <a:bodyPr>
            <a:normAutofit/>
          </a:bodyPr>
          <a:lstStyle/>
          <a:p>
            <a:pPr marL="0" indent="0">
              <a:buNone/>
            </a:pPr>
            <a:r>
              <a:rPr lang="en-US" dirty="0"/>
              <a:t>  A   B    Output</a:t>
            </a:r>
          </a:p>
          <a:p>
            <a:pPr marL="0" indent="0">
              <a:buNone/>
            </a:pPr>
            <a:r>
              <a:rPr lang="en-US" dirty="0"/>
              <a:t>  0    0        1</a:t>
            </a:r>
          </a:p>
          <a:p>
            <a:pPr marL="0" indent="0">
              <a:buNone/>
            </a:pPr>
            <a:r>
              <a:rPr lang="en-US" dirty="0"/>
              <a:t>  0    1        0</a:t>
            </a:r>
          </a:p>
          <a:p>
            <a:pPr marL="0" indent="0">
              <a:buNone/>
            </a:pPr>
            <a:r>
              <a:rPr lang="en-US" dirty="0"/>
              <a:t>  0    1        0</a:t>
            </a:r>
          </a:p>
          <a:p>
            <a:pPr marL="0" indent="0">
              <a:buNone/>
            </a:pPr>
            <a:r>
              <a:rPr lang="en-US" dirty="0"/>
              <a:t>  0    1        0</a:t>
            </a:r>
          </a:p>
        </p:txBody>
      </p:sp>
      <p:pic>
        <p:nvPicPr>
          <p:cNvPr id="11266" name="Picture 2" descr="https://upload.wikimedia.org/wikipedia/commons/thumb/9/94/Nor-gate-en.svg/2000px-Nor-gate-en.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43400" y="5181600"/>
            <a:ext cx="4021666" cy="144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Common Gates: Exclusive OR</a:t>
            </a:r>
          </a:p>
        </p:txBody>
      </p:sp>
      <p:sp>
        <p:nvSpPr>
          <p:cNvPr id="3" name="Content Placeholder 2"/>
          <p:cNvSpPr>
            <a:spLocks noGrp="1"/>
          </p:cNvSpPr>
          <p:nvPr>
            <p:ph idx="1"/>
          </p:nvPr>
        </p:nvSpPr>
        <p:spPr>
          <a:xfrm>
            <a:off x="457200" y="1600201"/>
            <a:ext cx="8229600" cy="3200400"/>
          </a:xfrm>
        </p:spPr>
        <p:txBody>
          <a:bodyPr>
            <a:normAutofit/>
          </a:bodyPr>
          <a:lstStyle/>
          <a:p>
            <a:pPr marL="0" indent="0">
              <a:buNone/>
            </a:pPr>
            <a:r>
              <a:rPr lang="en-US" dirty="0"/>
              <a:t>Output is 0 when the inputs are equal.</a:t>
            </a:r>
          </a:p>
        </p:txBody>
      </p:sp>
      <p:pic>
        <p:nvPicPr>
          <p:cNvPr id="12290" name="Picture 2" descr="http://hyperphysics.phy-astr.gsu.edu/hbase/electronic/ietron/xor.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2543174"/>
            <a:ext cx="5910000" cy="4314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 functional Logic Circuit: ½ Adder</a:t>
            </a:r>
          </a:p>
        </p:txBody>
      </p:sp>
      <p:sp>
        <p:nvSpPr>
          <p:cNvPr id="3" name="Content Placeholder 2"/>
          <p:cNvSpPr>
            <a:spLocks noGrp="1"/>
          </p:cNvSpPr>
          <p:nvPr>
            <p:ph idx="1"/>
          </p:nvPr>
        </p:nvSpPr>
        <p:spPr>
          <a:xfrm>
            <a:off x="457200" y="1600201"/>
            <a:ext cx="8229600" cy="4495799"/>
          </a:xfrm>
        </p:spPr>
        <p:txBody>
          <a:bodyPr>
            <a:normAutofit lnSpcReduction="10000"/>
          </a:bodyPr>
          <a:lstStyle/>
          <a:p>
            <a:pPr marL="0" indent="0">
              <a:buNone/>
            </a:pPr>
            <a:r>
              <a:rPr lang="en-US" dirty="0"/>
              <a:t>A and B are two inputs, 0 or 1. The half-adder returns the sum of the two and a carry.</a:t>
            </a:r>
          </a:p>
          <a:p>
            <a:pPr marL="0" indent="0">
              <a:buNone/>
            </a:pPr>
            <a:r>
              <a:rPr lang="en-US" dirty="0"/>
              <a:t>0 + 0 = 0 with a carry of 0</a:t>
            </a:r>
          </a:p>
          <a:p>
            <a:pPr marL="0" indent="0">
              <a:buNone/>
            </a:pPr>
            <a:r>
              <a:rPr lang="en-US" dirty="0"/>
              <a:t>0 + 1 = 1 with a carry of 0</a:t>
            </a:r>
          </a:p>
          <a:p>
            <a:pPr marL="0" indent="0">
              <a:buNone/>
            </a:pPr>
            <a:r>
              <a:rPr lang="en-US" dirty="0"/>
              <a:t>1 + 0 = 1 with a carry of 0</a:t>
            </a:r>
          </a:p>
          <a:p>
            <a:pPr marL="0" indent="0">
              <a:buNone/>
            </a:pPr>
            <a:r>
              <a:rPr lang="en-US" dirty="0"/>
              <a:t>1 + 1 = 0  with a carry of 1</a:t>
            </a:r>
          </a:p>
          <a:p>
            <a:pPr marL="0" indent="0">
              <a:buNone/>
            </a:pPr>
            <a:r>
              <a:rPr lang="en-US" dirty="0"/>
              <a:t>Note that the sum part is an exclusive OR</a:t>
            </a:r>
          </a:p>
          <a:p>
            <a:pPr marL="0" indent="0">
              <a:buNone/>
            </a:pPr>
            <a:r>
              <a:rPr lang="en-US" dirty="0"/>
              <a:t>The carry part is an AND. </a:t>
            </a:r>
          </a:p>
        </p:txBody>
      </p:sp>
    </p:spTree>
    <p:extLst>
      <p:ext uri="{BB962C8B-B14F-4D97-AF65-F5344CB8AC3E}">
        <p14:creationId xmlns:p14="http://schemas.microsoft.com/office/powerpoint/2010/main" val="36298410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Half adder</a:t>
            </a:r>
          </a:p>
        </p:txBody>
      </p:sp>
      <p:sp>
        <p:nvSpPr>
          <p:cNvPr id="3" name="Content Placeholder 2"/>
          <p:cNvSpPr>
            <a:spLocks noGrp="1"/>
          </p:cNvSpPr>
          <p:nvPr>
            <p:ph idx="1"/>
          </p:nvPr>
        </p:nvSpPr>
        <p:spPr>
          <a:xfrm>
            <a:off x="457200" y="1600201"/>
            <a:ext cx="8229600" cy="761999"/>
          </a:xfrm>
        </p:spPr>
        <p:txBody>
          <a:bodyPr>
            <a:normAutofit/>
          </a:bodyPr>
          <a:lstStyle/>
          <a:p>
            <a:pPr marL="0" indent="0">
              <a:buNone/>
            </a:pPr>
            <a:r>
              <a:rPr lang="en-US" dirty="0"/>
              <a:t>So:</a:t>
            </a:r>
          </a:p>
          <a:p>
            <a:pPr marL="0" indent="0">
              <a:buNone/>
            </a:pPr>
            <a:endParaRPr lang="en-US" dirty="0"/>
          </a:p>
        </p:txBody>
      </p:sp>
      <p:pic>
        <p:nvPicPr>
          <p:cNvPr id="13314" name="Picture 2" descr="https://upload.wikimedia.org/wikipedia/commons/thumb/d/d9/Half_Adder.svg/2000px-Half_Adder.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2999" y="2133600"/>
            <a:ext cx="6447165"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Adders</a:t>
            </a:r>
          </a:p>
        </p:txBody>
      </p:sp>
      <p:sp>
        <p:nvSpPr>
          <p:cNvPr id="3" name="Content Placeholder 2"/>
          <p:cNvSpPr>
            <a:spLocks noGrp="1"/>
          </p:cNvSpPr>
          <p:nvPr>
            <p:ph idx="1"/>
          </p:nvPr>
        </p:nvSpPr>
        <p:spPr>
          <a:xfrm>
            <a:off x="457200" y="1600201"/>
            <a:ext cx="8229600" cy="3200400"/>
          </a:xfrm>
        </p:spPr>
        <p:txBody>
          <a:bodyPr>
            <a:normAutofit/>
          </a:bodyPr>
          <a:lstStyle/>
          <a:p>
            <a:pPr marL="0" indent="0">
              <a:buNone/>
            </a:pPr>
            <a:r>
              <a:rPr lang="en-US" dirty="0"/>
              <a:t>This is the sum of a binary digit. </a:t>
            </a:r>
          </a:p>
          <a:p>
            <a:pPr marL="0" indent="0">
              <a:buNone/>
            </a:pPr>
            <a:endParaRPr lang="en-US" dirty="0"/>
          </a:p>
          <a:p>
            <a:pPr marL="0" indent="0">
              <a:buNone/>
            </a:pPr>
            <a:r>
              <a:rPr lang="en-US" dirty="0"/>
              <a:t>Shall I explain Binary numbers?</a:t>
            </a:r>
          </a:p>
        </p:txBody>
      </p:sp>
    </p:spTree>
    <p:extLst>
      <p:ext uri="{BB962C8B-B14F-4D97-AF65-F5344CB8AC3E}">
        <p14:creationId xmlns:p14="http://schemas.microsoft.com/office/powerpoint/2010/main" val="36298410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Resuming an adder:</a:t>
            </a:r>
          </a:p>
        </p:txBody>
      </p:sp>
      <p:sp>
        <p:nvSpPr>
          <p:cNvPr id="3" name="Content Placeholder 2"/>
          <p:cNvSpPr>
            <a:spLocks noGrp="1"/>
          </p:cNvSpPr>
          <p:nvPr>
            <p:ph idx="1"/>
          </p:nvPr>
        </p:nvSpPr>
        <p:spPr>
          <a:xfrm>
            <a:off x="457200" y="1600201"/>
            <a:ext cx="8229600" cy="3200400"/>
          </a:xfrm>
        </p:spPr>
        <p:txBody>
          <a:bodyPr>
            <a:normAutofit fontScale="62500" lnSpcReduction="20000"/>
          </a:bodyPr>
          <a:lstStyle/>
          <a:p>
            <a:pPr marL="0" indent="0">
              <a:buNone/>
            </a:pPr>
            <a:r>
              <a:rPr lang="en-US" dirty="0"/>
              <a:t>An adder will consist of a set of half-adders.</a:t>
            </a:r>
          </a:p>
          <a:p>
            <a:pPr marL="0" indent="0">
              <a:buNone/>
            </a:pPr>
            <a:r>
              <a:rPr lang="en-US" dirty="0"/>
              <a:t>Two half-adders = 1 adder.</a:t>
            </a:r>
          </a:p>
          <a:p>
            <a:pPr marL="0" indent="0">
              <a:buNone/>
            </a:pPr>
            <a:r>
              <a:rPr lang="en-US" dirty="0"/>
              <a:t>Each bit needs 1 adder.</a:t>
            </a:r>
          </a:p>
          <a:p>
            <a:pPr marL="0" indent="0">
              <a:buNone/>
            </a:pPr>
            <a:endParaRPr lang="en-US" dirty="0"/>
          </a:p>
          <a:p>
            <a:pPr marL="0" indent="0">
              <a:buNone/>
            </a:pPr>
            <a:r>
              <a:rPr lang="en-US" dirty="0"/>
              <a:t>                       1  0  1  0  0     +                               20 +</a:t>
            </a:r>
          </a:p>
          <a:p>
            <a:pPr marL="0" indent="0">
              <a:buNone/>
            </a:pPr>
            <a:r>
              <a:rPr lang="en-US" dirty="0"/>
              <a:t>                       0  1  1  0  1                                      13</a:t>
            </a:r>
          </a:p>
          <a:p>
            <a:pPr marL="0" indent="0">
              <a:buNone/>
            </a:pPr>
            <a:endParaRPr lang="en-US" dirty="0"/>
          </a:p>
          <a:p>
            <a:pPr marL="0" indent="0">
              <a:buNone/>
            </a:pPr>
            <a:r>
              <a:rPr lang="en-US" dirty="0"/>
              <a:t>We need 5 adders here.</a:t>
            </a:r>
          </a:p>
          <a:p>
            <a:pPr marL="0" indent="0">
              <a:buNone/>
            </a:pPr>
            <a:endParaRPr lang="en-US" dirty="0"/>
          </a:p>
          <a:p>
            <a:pPr marL="0" indent="0">
              <a:buNone/>
            </a:pPr>
            <a:r>
              <a:rPr lang="en-US" dirty="0"/>
              <a:t>Sum is 33</a:t>
            </a:r>
          </a:p>
        </p:txBody>
      </p:sp>
    </p:spTree>
    <p:extLst>
      <p:ext uri="{BB962C8B-B14F-4D97-AF65-F5344CB8AC3E}">
        <p14:creationId xmlns:p14="http://schemas.microsoft.com/office/powerpoint/2010/main" val="36298410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Adders</a:t>
            </a:r>
          </a:p>
        </p:txBody>
      </p:sp>
      <p:sp>
        <p:nvSpPr>
          <p:cNvPr id="3" name="Content Placeholder 2"/>
          <p:cNvSpPr>
            <a:spLocks noGrp="1"/>
          </p:cNvSpPr>
          <p:nvPr>
            <p:ph idx="1"/>
          </p:nvPr>
        </p:nvSpPr>
        <p:spPr>
          <a:xfrm>
            <a:off x="457200" y="1600201"/>
            <a:ext cx="8229600" cy="2362199"/>
          </a:xfrm>
        </p:spPr>
        <p:txBody>
          <a:bodyPr>
            <a:normAutofit/>
          </a:bodyPr>
          <a:lstStyle/>
          <a:p>
            <a:pPr marL="0" indent="0">
              <a:buNone/>
            </a:pPr>
            <a:r>
              <a:rPr lang="en-US" dirty="0"/>
              <a:t>Add A and B and a carry from a previous step. A and B are summed, and the output  sum is added to the carry in. A carry out from either stage (OR) is the carry out from this adder.</a:t>
            </a:r>
          </a:p>
        </p:txBody>
      </p:sp>
      <p:pic>
        <p:nvPicPr>
          <p:cNvPr id="1026" name="Picture 2" descr="https://upload.wikimedia.org/wikipedia/commons/thumb/8/83/Full_Adder_Blocks.svg/1280px-Full_Adder_Blocks.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4343400"/>
            <a:ext cx="8223174"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8410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591" y="228600"/>
            <a:ext cx="8229600" cy="1143000"/>
          </a:xfrm>
        </p:spPr>
        <p:txBody>
          <a:bodyPr/>
          <a:lstStyle/>
          <a:p>
            <a:r>
              <a:rPr lang="en-US" dirty="0"/>
              <a:t>adding</a:t>
            </a:r>
          </a:p>
        </p:txBody>
      </p:sp>
      <p:sp>
        <p:nvSpPr>
          <p:cNvPr id="4" name="Content Placeholder 2"/>
          <p:cNvSpPr txBox="1">
            <a:spLocks/>
          </p:cNvSpPr>
          <p:nvPr/>
        </p:nvSpPr>
        <p:spPr>
          <a:xfrm>
            <a:off x="152400" y="1752601"/>
            <a:ext cx="8686800" cy="1219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           1                 0                 1                  0              0</a:t>
            </a:r>
          </a:p>
          <a:p>
            <a:pPr marL="0" indent="0">
              <a:buFont typeface="Arial" pitchFamily="34" charset="0"/>
              <a:buNone/>
            </a:pPr>
            <a:r>
              <a:rPr lang="en-US" dirty="0"/>
              <a:t>       0                   1                 1                  0               1</a:t>
            </a:r>
          </a:p>
          <a:p>
            <a:pPr marL="0" indent="0">
              <a:buFont typeface="Arial" pitchFamily="34" charset="0"/>
              <a:buNone/>
            </a:pPr>
            <a:endParaRPr lang="en-US" dirty="0"/>
          </a:p>
        </p:txBody>
      </p:sp>
      <p:sp>
        <p:nvSpPr>
          <p:cNvPr id="5" name="Rectangle 4"/>
          <p:cNvSpPr/>
          <p:nvPr/>
        </p:nvSpPr>
        <p:spPr>
          <a:xfrm>
            <a:off x="7924800" y="3124200"/>
            <a:ext cx="762000" cy="2133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6324600" y="3124200"/>
            <a:ext cx="762000" cy="2133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4495800" y="3124200"/>
            <a:ext cx="762000" cy="2133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667000" y="3124200"/>
            <a:ext cx="762000" cy="2133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90600" y="3124200"/>
            <a:ext cx="762000" cy="2133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p:cNvCxnSpPr/>
          <p:nvPr/>
        </p:nvCxnSpPr>
        <p:spPr>
          <a:xfrm>
            <a:off x="8153400" y="5257800"/>
            <a:ext cx="0" cy="533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7010400" y="2819400"/>
            <a:ext cx="0" cy="304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7010400" y="2819400"/>
            <a:ext cx="381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7391400" y="2819400"/>
            <a:ext cx="0" cy="2971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7391400" y="5791200"/>
            <a:ext cx="762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6400800" y="5257800"/>
            <a:ext cx="0" cy="533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5257800" y="2819400"/>
            <a:ext cx="0" cy="304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5257800" y="2819400"/>
            <a:ext cx="381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5638800" y="2819400"/>
            <a:ext cx="0" cy="2971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H="1">
            <a:off x="5638800" y="5791200"/>
            <a:ext cx="762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4572000" y="5257800"/>
            <a:ext cx="0" cy="533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3429000" y="2819400"/>
            <a:ext cx="0" cy="304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3429000" y="2819400"/>
            <a:ext cx="381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3810000" y="2819400"/>
            <a:ext cx="0" cy="2971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flipH="1">
            <a:off x="3810000" y="5791200"/>
            <a:ext cx="762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2819400" y="5257800"/>
            <a:ext cx="0" cy="533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a:off x="1676400" y="2819400"/>
            <a:ext cx="0" cy="304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1676400" y="2819400"/>
            <a:ext cx="381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2057400" y="2819400"/>
            <a:ext cx="0" cy="2971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flipH="1">
            <a:off x="2057400" y="5791200"/>
            <a:ext cx="762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a:off x="8610600" y="1371600"/>
            <a:ext cx="0" cy="1752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8459757" y="1186934"/>
            <a:ext cx="301686" cy="369332"/>
          </a:xfrm>
          <a:prstGeom prst="rect">
            <a:avLst/>
          </a:prstGeom>
          <a:noFill/>
        </p:spPr>
        <p:txBody>
          <a:bodyPr wrap="none" rtlCol="0">
            <a:spAutoFit/>
          </a:bodyPr>
          <a:lstStyle/>
          <a:p>
            <a:r>
              <a:rPr lang="en-US" dirty="0"/>
              <a:t>0</a:t>
            </a:r>
          </a:p>
        </p:txBody>
      </p:sp>
      <p:cxnSp>
        <p:nvCxnSpPr>
          <p:cNvPr id="48" name="Straight Connector 47"/>
          <p:cNvCxnSpPr/>
          <p:nvPr/>
        </p:nvCxnSpPr>
        <p:spPr>
          <a:xfrm>
            <a:off x="8459757" y="5257800"/>
            <a:ext cx="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a:off x="7006095" y="5234354"/>
            <a:ext cx="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5105400" y="5199185"/>
            <a:ext cx="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a:off x="3276600" y="5257800"/>
            <a:ext cx="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1636926" y="5257800"/>
            <a:ext cx="0" cy="914400"/>
          </a:xfrm>
          <a:prstGeom prst="line">
            <a:avLst/>
          </a:prstGeom>
        </p:spPr>
        <p:style>
          <a:lnRef idx="1">
            <a:schemeClr val="accent1"/>
          </a:lnRef>
          <a:fillRef idx="0">
            <a:schemeClr val="accent1"/>
          </a:fillRef>
          <a:effectRef idx="0">
            <a:schemeClr val="accent1"/>
          </a:effectRef>
          <a:fontRef idx="minor">
            <a:schemeClr val="tx1"/>
          </a:fontRef>
        </p:style>
      </p:cxnSp>
      <p:sp>
        <p:nvSpPr>
          <p:cNvPr id="53" name="TextBox 52"/>
          <p:cNvSpPr txBox="1"/>
          <p:nvPr/>
        </p:nvSpPr>
        <p:spPr>
          <a:xfrm>
            <a:off x="7200900" y="2482334"/>
            <a:ext cx="45719" cy="369332"/>
          </a:xfrm>
          <a:prstGeom prst="rect">
            <a:avLst/>
          </a:prstGeom>
          <a:noFill/>
        </p:spPr>
        <p:txBody>
          <a:bodyPr wrap="square" rtlCol="0">
            <a:spAutoFit/>
          </a:bodyPr>
          <a:lstStyle/>
          <a:p>
            <a:r>
              <a:rPr lang="en-US" dirty="0"/>
              <a:t>0</a:t>
            </a:r>
          </a:p>
        </p:txBody>
      </p:sp>
      <p:sp>
        <p:nvSpPr>
          <p:cNvPr id="54" name="TextBox 53"/>
          <p:cNvSpPr txBox="1"/>
          <p:nvPr/>
        </p:nvSpPr>
        <p:spPr>
          <a:xfrm>
            <a:off x="5427601" y="2470611"/>
            <a:ext cx="301686" cy="369332"/>
          </a:xfrm>
          <a:prstGeom prst="rect">
            <a:avLst/>
          </a:prstGeom>
          <a:noFill/>
        </p:spPr>
        <p:txBody>
          <a:bodyPr wrap="none" rtlCol="0">
            <a:spAutoFit/>
          </a:bodyPr>
          <a:lstStyle/>
          <a:p>
            <a:r>
              <a:rPr lang="en-US" dirty="0"/>
              <a:t>0</a:t>
            </a:r>
          </a:p>
        </p:txBody>
      </p:sp>
      <p:sp>
        <p:nvSpPr>
          <p:cNvPr id="55" name="TextBox 54"/>
          <p:cNvSpPr txBox="1"/>
          <p:nvPr/>
        </p:nvSpPr>
        <p:spPr>
          <a:xfrm>
            <a:off x="3486058" y="2400272"/>
            <a:ext cx="301686" cy="369332"/>
          </a:xfrm>
          <a:prstGeom prst="rect">
            <a:avLst/>
          </a:prstGeom>
          <a:noFill/>
        </p:spPr>
        <p:txBody>
          <a:bodyPr wrap="none" rtlCol="0">
            <a:spAutoFit/>
          </a:bodyPr>
          <a:lstStyle/>
          <a:p>
            <a:r>
              <a:rPr lang="en-US" dirty="0"/>
              <a:t>1</a:t>
            </a:r>
          </a:p>
        </p:txBody>
      </p:sp>
      <p:sp>
        <p:nvSpPr>
          <p:cNvPr id="56" name="TextBox 55"/>
          <p:cNvSpPr txBox="1"/>
          <p:nvPr/>
        </p:nvSpPr>
        <p:spPr>
          <a:xfrm>
            <a:off x="1793631" y="2362200"/>
            <a:ext cx="301686" cy="369332"/>
          </a:xfrm>
          <a:prstGeom prst="rect">
            <a:avLst/>
          </a:prstGeom>
          <a:noFill/>
        </p:spPr>
        <p:txBody>
          <a:bodyPr wrap="none" rtlCol="0">
            <a:spAutoFit/>
          </a:bodyPr>
          <a:lstStyle/>
          <a:p>
            <a:r>
              <a:rPr lang="en-US" dirty="0"/>
              <a:t>1</a:t>
            </a:r>
          </a:p>
        </p:txBody>
      </p:sp>
      <p:sp>
        <p:nvSpPr>
          <p:cNvPr id="57" name="Content Placeholder 2"/>
          <p:cNvSpPr txBox="1">
            <a:spLocks/>
          </p:cNvSpPr>
          <p:nvPr/>
        </p:nvSpPr>
        <p:spPr>
          <a:xfrm>
            <a:off x="457200" y="6195647"/>
            <a:ext cx="8686800" cy="609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           0                 0                 0                  0              1</a:t>
            </a:r>
          </a:p>
        </p:txBody>
      </p:sp>
      <p:cxnSp>
        <p:nvCxnSpPr>
          <p:cNvPr id="59" name="Straight Arrow Connector 58"/>
          <p:cNvCxnSpPr/>
          <p:nvPr/>
        </p:nvCxnSpPr>
        <p:spPr>
          <a:xfrm>
            <a:off x="1143000" y="5234354"/>
            <a:ext cx="0" cy="55684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0" name="TextBox 59"/>
          <p:cNvSpPr txBox="1"/>
          <p:nvPr/>
        </p:nvSpPr>
        <p:spPr>
          <a:xfrm>
            <a:off x="992157" y="5802868"/>
            <a:ext cx="301686" cy="369332"/>
          </a:xfrm>
          <a:prstGeom prst="rect">
            <a:avLst/>
          </a:prstGeom>
          <a:noFill/>
        </p:spPr>
        <p:txBody>
          <a:bodyPr wrap="none" rtlCol="0">
            <a:spAutoFit/>
          </a:bodyPr>
          <a:lstStyle/>
          <a:p>
            <a:r>
              <a:rPr lang="en-US" dirty="0"/>
              <a:t>1</a:t>
            </a:r>
          </a:p>
        </p:txBody>
      </p:sp>
    </p:spTree>
    <p:extLst>
      <p:ext uri="{BB962C8B-B14F-4D97-AF65-F5344CB8AC3E}">
        <p14:creationId xmlns:p14="http://schemas.microsoft.com/office/powerpoint/2010/main" val="3629841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Adder</a:t>
            </a:r>
          </a:p>
        </p:txBody>
      </p:sp>
      <p:sp>
        <p:nvSpPr>
          <p:cNvPr id="3" name="Content Placeholder 2"/>
          <p:cNvSpPr>
            <a:spLocks noGrp="1"/>
          </p:cNvSpPr>
          <p:nvPr>
            <p:ph idx="1"/>
          </p:nvPr>
        </p:nvSpPr>
        <p:spPr>
          <a:xfrm>
            <a:off x="457200" y="1600201"/>
            <a:ext cx="8229600" cy="3200400"/>
          </a:xfrm>
        </p:spPr>
        <p:txBody>
          <a:bodyPr>
            <a:normAutofit/>
          </a:bodyPr>
          <a:lstStyle/>
          <a:p>
            <a:pPr marL="0" indent="0">
              <a:buNone/>
            </a:pPr>
            <a:r>
              <a:rPr lang="en-US" dirty="0"/>
              <a:t>Sum is 33. Correct.</a:t>
            </a:r>
          </a:p>
        </p:txBody>
      </p:sp>
    </p:spTree>
    <p:extLst>
      <p:ext uri="{BB962C8B-B14F-4D97-AF65-F5344CB8AC3E}">
        <p14:creationId xmlns:p14="http://schemas.microsoft.com/office/powerpoint/2010/main" val="36298410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10559</TotalTime>
  <Words>1054</Words>
  <Application>Microsoft Office PowerPoint</Application>
  <PresentationFormat>On-screen Show (4:3)</PresentationFormat>
  <Paragraphs>180</Paragraphs>
  <Slides>33</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Calibri</vt:lpstr>
      <vt:lpstr>Office Theme</vt:lpstr>
      <vt:lpstr>Digital Electronics</vt:lpstr>
      <vt:lpstr>Digital VS Analog</vt:lpstr>
      <vt:lpstr>Digital</vt:lpstr>
      <vt:lpstr>Digital</vt:lpstr>
      <vt:lpstr>Digital</vt:lpstr>
      <vt:lpstr>PowerPoint Presentation</vt:lpstr>
      <vt:lpstr>Each chip has its own function, and low level ones have 1 or more ‘gates’ each of which does a particular LOGIC task.</vt:lpstr>
      <vt:lpstr>Quad NAND gate</vt:lpstr>
      <vt:lpstr>PowerPoint Presentation</vt:lpstr>
      <vt:lpstr>The AND function</vt:lpstr>
      <vt:lpstr>The AND function</vt:lpstr>
      <vt:lpstr>Logic Circuits</vt:lpstr>
      <vt:lpstr>Combinational Logic</vt:lpstr>
      <vt:lpstr>Combinational Logic</vt:lpstr>
      <vt:lpstr>Combinational Logic</vt:lpstr>
      <vt:lpstr>NOT</vt:lpstr>
      <vt:lpstr>NOT</vt:lpstr>
      <vt:lpstr>NOT</vt:lpstr>
      <vt:lpstr>NAND</vt:lpstr>
      <vt:lpstr>NAND</vt:lpstr>
      <vt:lpstr>NAND and Inverter</vt:lpstr>
      <vt:lpstr>Build a Circuit</vt:lpstr>
      <vt:lpstr>Answer – pull-down resistors</vt:lpstr>
      <vt:lpstr>Other common gates: OR</vt:lpstr>
      <vt:lpstr>Other common gates: NOR</vt:lpstr>
      <vt:lpstr>Common Gates: Exclusive OR</vt:lpstr>
      <vt:lpstr>A functional Logic Circuit: ½ Adder</vt:lpstr>
      <vt:lpstr>Half adder</vt:lpstr>
      <vt:lpstr>Adders</vt:lpstr>
      <vt:lpstr>Resuming an adder:</vt:lpstr>
      <vt:lpstr>Adders</vt:lpstr>
      <vt:lpstr>adding</vt:lpstr>
      <vt:lpstr>Adder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Op-Amps &amp; Linear Circuits</dc:title>
  <dc:creator>jim</dc:creator>
  <cp:lastModifiedBy>Jim Parker</cp:lastModifiedBy>
  <cp:revision>23</cp:revision>
  <dcterms:created xsi:type="dcterms:W3CDTF">2006-08-16T00:00:00Z</dcterms:created>
  <dcterms:modified xsi:type="dcterms:W3CDTF">2021-03-01T18:00:15Z</dcterms:modified>
</cp:coreProperties>
</file>