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77" r:id="rId3"/>
    <p:sldId id="278" r:id="rId4"/>
    <p:sldId id="380" r:id="rId5"/>
    <p:sldId id="341" r:id="rId6"/>
    <p:sldId id="342" r:id="rId7"/>
    <p:sldId id="382" r:id="rId8"/>
    <p:sldId id="381" r:id="rId9"/>
    <p:sldId id="376" r:id="rId10"/>
    <p:sldId id="343" r:id="rId11"/>
    <p:sldId id="383" r:id="rId12"/>
    <p:sldId id="384" r:id="rId13"/>
    <p:sldId id="352" r:id="rId14"/>
    <p:sldId id="353" r:id="rId15"/>
    <p:sldId id="354" r:id="rId16"/>
    <p:sldId id="377" r:id="rId17"/>
    <p:sldId id="385" r:id="rId18"/>
    <p:sldId id="355" r:id="rId19"/>
    <p:sldId id="357" r:id="rId20"/>
    <p:sldId id="356" r:id="rId21"/>
    <p:sldId id="344" r:id="rId22"/>
    <p:sldId id="358" r:id="rId23"/>
    <p:sldId id="378" r:id="rId24"/>
    <p:sldId id="379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9" r:id="rId35"/>
    <p:sldId id="368" r:id="rId36"/>
    <p:sldId id="345" r:id="rId37"/>
    <p:sldId id="370" r:id="rId38"/>
    <p:sldId id="371" r:id="rId39"/>
    <p:sldId id="346" r:id="rId40"/>
    <p:sldId id="373" r:id="rId41"/>
    <p:sldId id="374" r:id="rId42"/>
    <p:sldId id="375" r:id="rId43"/>
    <p:sldId id="372" r:id="rId44"/>
    <p:sldId id="348" r:id="rId45"/>
    <p:sldId id="349" r:id="rId46"/>
    <p:sldId id="350" r:id="rId47"/>
    <p:sldId id="35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4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22C4F-2896-4A57-BD04-5A8E01522F06}" type="datetimeFigureOut">
              <a:rPr lang="en-CA" smtClean="0"/>
              <a:t>2018-02-11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B19DE-3799-4731-93E1-F9BC4C9F44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03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1E17B9C-B704-4746-B0AD-C737B83EEE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407452-CF52-46E7-8D95-B7B47B68353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33795" name="Slide Image Placeholder 1">
            <a:extLst>
              <a:ext uri="{FF2B5EF4-FFF2-40B4-BE49-F238E27FC236}">
                <a16:creationId xmlns:a16="http://schemas.microsoft.com/office/drawing/2014/main" id="{BB085628-7EF7-42C3-98F5-5471F4EAE3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2">
            <a:extLst>
              <a:ext uri="{FF2B5EF4-FFF2-40B4-BE49-F238E27FC236}">
                <a16:creationId xmlns:a16="http://schemas.microsoft.com/office/drawing/2014/main" id="{86D71069-A176-4493-9996-1288BDDC9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3ACBD-6CE5-4B84-9008-182F7B1BACF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C683E94-BAA1-41A3-A6E6-A71107B1CD32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8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arduino.cc/en/Reference/HomePage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34zDTPkcs" TargetMode="External"/><Relationship Id="rId2" Type="http://schemas.openxmlformats.org/officeDocument/2006/relationships/hyperlink" Target="http://arduino.cc/en/Guide/HomePag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Guide/Environmen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 317</a:t>
            </a:r>
          </a:p>
          <a:p>
            <a:r>
              <a:rPr lang="en-US" dirty="0"/>
              <a:t>Parker</a:t>
            </a:r>
          </a:p>
        </p:txBody>
      </p:sp>
    </p:spTree>
    <p:extLst>
      <p:ext uri="{BB962C8B-B14F-4D97-AF65-F5344CB8AC3E}">
        <p14:creationId xmlns:p14="http://schemas.microsoft.com/office/powerpoint/2010/main" val="281825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C2BB2A4-A9C1-47CC-891B-225C910E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257925" cy="665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id="{04834C76-B916-4AAB-A608-3F7D87BD42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113"/>
            <a:ext cx="8229600" cy="1001713"/>
          </a:xfrm>
        </p:spPr>
        <p:txBody>
          <a:bodyPr/>
          <a:lstStyle/>
          <a:p>
            <a:pPr eaLnBrk="1" hangingPunct="1"/>
            <a:r>
              <a:rPr lang="en-US" altLang="en-US" dirty="0"/>
              <a:t>First Program</a:t>
            </a:r>
          </a:p>
        </p:txBody>
      </p:sp>
    </p:spTree>
    <p:extLst>
      <p:ext uri="{BB962C8B-B14F-4D97-AF65-F5344CB8AC3E}">
        <p14:creationId xmlns:p14="http://schemas.microsoft.com/office/powerpoint/2010/main" val="244151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pic7.gif">
            <a:extLst>
              <a:ext uri="{FF2B5EF4-FFF2-40B4-BE49-F238E27FC236}">
                <a16:creationId xmlns:a16="http://schemas.microsoft.com/office/drawing/2014/main" id="{C49A2411-49D8-4297-B988-FB43299E1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2042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9">
            <a:extLst>
              <a:ext uri="{FF2B5EF4-FFF2-40B4-BE49-F238E27FC236}">
                <a16:creationId xmlns:a16="http://schemas.microsoft.com/office/drawing/2014/main" id="{CE63BF76-A871-40E0-8AED-0D61E475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6213475"/>
            <a:ext cx="261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todbot.com/blog/bionicarduino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025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B91BC4D-B70A-4ACE-9C2E-C4D3A570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Add an External LED to pin 13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0EA0B51-0DB9-44AB-B631-6E3CEC5BF0C8}"/>
              </a:ext>
            </a:extLst>
          </p:cNvPr>
          <p:cNvSpPr txBox="1">
            <a:spLocks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1"/>
              <a:t>File &gt; Examples &gt; Digital &gt; Blink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/>
              <a:t>LED’s have polarity 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800"/>
              <a:t>Negative indicated by flat side of the housing and a short leg</a:t>
            </a:r>
            <a:endParaRPr lang="en-US" altLang="en-US" sz="2800" b="1"/>
          </a:p>
        </p:txBody>
      </p:sp>
      <p:pic>
        <p:nvPicPr>
          <p:cNvPr id="14340" name="Picture 6" descr="ledpolarity">
            <a:extLst>
              <a:ext uri="{FF2B5EF4-FFF2-40B4-BE49-F238E27FC236}">
                <a16:creationId xmlns:a16="http://schemas.microsoft.com/office/drawing/2014/main" id="{A8BC2A88-9694-4106-89D8-EC710C05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810000"/>
            <a:ext cx="3519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arduino2">
            <a:extLst>
              <a:ext uri="{FF2B5EF4-FFF2-40B4-BE49-F238E27FC236}">
                <a16:creationId xmlns:a16="http://schemas.microsoft.com/office/drawing/2014/main" id="{CB22F629-CB66-4FC9-AE9D-88030726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28575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9">
            <a:extLst>
              <a:ext uri="{FF2B5EF4-FFF2-40B4-BE49-F238E27FC236}">
                <a16:creationId xmlns:a16="http://schemas.microsoft.com/office/drawing/2014/main" id="{3E6B3047-1F30-4EFD-9A80-A6233927A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19800"/>
            <a:ext cx="2001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www.instructables.com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72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46ED9DC8-3675-48D1-84CC-07CAD6F1F2B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Arduino Code Basics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1CA207D-F978-40C3-8884-A32224D47F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5414" y="1294805"/>
            <a:ext cx="8233172" cy="5259586"/>
          </a:xfrm>
          <a:ln/>
        </p:spPr>
        <p:txBody>
          <a:bodyPr vert="horz" lIns="91440" tIns="45720" rIns="116999" bIns="45720" rtlCol="0">
            <a:normAutofit/>
          </a:bodyPr>
          <a:lstStyle/>
          <a:p>
            <a:pPr marL="382847" indent="-342665">
              <a:buNone/>
            </a:pPr>
            <a:r>
              <a:rPr lang="en-US" altLang="en-US"/>
              <a:t>Arduino programs run on two basic sections:</a:t>
            </a:r>
          </a:p>
          <a:p>
            <a:pPr marL="382847" indent="-342665">
              <a:buNone/>
            </a:pPr>
            <a:r>
              <a:rPr lang="en-US" altLang="en-US"/>
              <a:t>	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3EB5B40-6B36-408A-AFB8-F6692247D692}"/>
              </a:ext>
            </a:extLst>
          </p:cNvPr>
          <p:cNvSpPr>
            <a:spLocks/>
          </p:cNvSpPr>
          <p:nvPr/>
        </p:nvSpPr>
        <p:spPr bwMode="auto">
          <a:xfrm>
            <a:off x="1223367" y="2437805"/>
            <a:ext cx="6706195" cy="351829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79400" dist="139699" dir="2700000" algn="ctr" rotWithShape="0">
              <a:schemeClr val="bg2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800AB1B9-38E3-40C5-9B33-E2E558C9FC19}"/>
              </a:ext>
            </a:extLst>
          </p:cNvPr>
          <p:cNvSpPr>
            <a:spLocks/>
          </p:cNvSpPr>
          <p:nvPr/>
        </p:nvSpPr>
        <p:spPr bwMode="auto">
          <a:xfrm>
            <a:off x="1375172" y="2589609"/>
            <a:ext cx="6340078" cy="266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6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140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1406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setup</a:t>
            </a:r>
            <a:r>
              <a:rPr lang="en-US" altLang="en-US" sz="140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endParaRPr lang="en-US" altLang="en-US" sz="2250">
              <a:cs typeface="Arial" panose="020B0604020202020204" pitchFamily="34" charset="0"/>
            </a:endParaRPr>
          </a:p>
          <a:p>
            <a:r>
              <a:rPr lang="en-US" altLang="en-US" sz="140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1406">
                <a:solidFill>
                  <a:srgbClr val="595959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//setup motors, sensors etc</a:t>
            </a:r>
          </a:p>
          <a:p>
            <a:endParaRPr lang="en-US" altLang="en-US" sz="1406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140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r>
              <a:rPr lang="en-US" altLang="en-US" sz="1406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140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1406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140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endParaRPr lang="en-US" altLang="en-US" sz="2250">
              <a:cs typeface="Arial" panose="020B0604020202020204" pitchFamily="34" charset="0"/>
            </a:endParaRPr>
          </a:p>
          <a:p>
            <a:r>
              <a:rPr lang="en-US" altLang="en-US" sz="140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1406">
                <a:solidFill>
                  <a:srgbClr val="595959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// get information from sensors</a:t>
            </a:r>
          </a:p>
          <a:p>
            <a:r>
              <a:rPr lang="en-US" altLang="en-US" sz="1406">
                <a:solidFill>
                  <a:srgbClr val="595959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// send commands to motors</a:t>
            </a:r>
          </a:p>
          <a:p>
            <a:endParaRPr lang="en-US" altLang="en-US" sz="1406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140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6597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C0AABA9-1227-4DFE-886F-AB3F4495D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076E4-56B4-4700-AB99-A92E12C0FBA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7A71A148-1122-4B0A-A721-57E0A4A2310D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SETUP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1B5F7DA7-CD13-400A-ACA2-AA69CED6B3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vert="horz" lIns="91440" tIns="45720" rIns="116999" bIns="45720" rtlCol="0">
            <a:normAutofit/>
          </a:bodyPr>
          <a:lstStyle/>
          <a:p>
            <a:r>
              <a:rPr lang="en-US" altLang="en-US"/>
              <a:t>The setup section is used for assigning input and outputs (Examples: motors, LED’s, sensors etc) to ports on the Arduino</a:t>
            </a:r>
          </a:p>
          <a:p>
            <a:r>
              <a:rPr lang="en-US" altLang="en-US"/>
              <a:t>It also specifies whether the device is OUTPUT or INPUT</a:t>
            </a:r>
          </a:p>
          <a:p>
            <a:r>
              <a:rPr lang="en-US" altLang="en-US"/>
              <a:t>To do this we use the command “pinMode” 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08417785-9407-4094-A085-CD72780B8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822" y="6432724"/>
            <a:ext cx="23886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F34E05F8-662C-4BA8-B1D3-C1D9CA68B186}" type="slidenum">
              <a:rPr lang="en-US" altLang="en-US" sz="984">
                <a:latin typeface="Lucida Grande" charset="0"/>
                <a:cs typeface="Lucida Grande" charset="0"/>
                <a:sym typeface="Lucida Grande" charset="0"/>
              </a:rPr>
              <a:pPr algn="ctr"/>
              <a:t>14</a:t>
            </a:fld>
            <a:endParaRPr lang="en-US" altLang="en-US" sz="984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43351027-53FB-4F5E-984E-75945AEF45E9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5414" y="-151805"/>
            <a:ext cx="8233172" cy="1143000"/>
          </a:xfrm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SETUP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9DADDA5-B252-4F89-941A-E1EE1BF4C424}"/>
              </a:ext>
            </a:extLst>
          </p:cNvPr>
          <p:cNvSpPr>
            <a:spLocks/>
          </p:cNvSpPr>
          <p:nvPr/>
        </p:nvSpPr>
        <p:spPr bwMode="auto">
          <a:xfrm>
            <a:off x="750094" y="1050355"/>
            <a:ext cx="7813477" cy="475059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79400" dist="139699" dir="2700000" algn="ctr" rotWithShape="0">
              <a:schemeClr val="bg2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FABB26-78C6-4C34-8602-4FD6CA8B902B}"/>
              </a:ext>
            </a:extLst>
          </p:cNvPr>
          <p:cNvSpPr>
            <a:spLocks/>
          </p:cNvSpPr>
          <p:nvPr/>
        </p:nvSpPr>
        <p:spPr bwMode="auto">
          <a:xfrm>
            <a:off x="1321594" y="1830586"/>
            <a:ext cx="6500813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375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3375">
                <a:solidFill>
                  <a:srgbClr val="95373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setup</a:t>
            </a:r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	</a:t>
            </a: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3375">
                <a:solidFill>
                  <a:srgbClr val="BB9A38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pinMode</a:t>
            </a:r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(9, </a:t>
            </a:r>
            <a:r>
              <a:rPr lang="en-US" altLang="en-US" sz="3375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OUTPUT</a:t>
            </a:r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endParaRPr lang="en-US" altLang="en-US" sz="3375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endParaRPr lang="en-US" altLang="en-US" sz="1687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endParaRPr lang="en-US" altLang="en-US" sz="1687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AE75A0E-C8DF-4FEF-AEB9-588332A480F6}"/>
              </a:ext>
            </a:extLst>
          </p:cNvPr>
          <p:cNvSpPr>
            <a:spLocks/>
          </p:cNvSpPr>
          <p:nvPr/>
        </p:nvSpPr>
        <p:spPr bwMode="auto">
          <a:xfrm>
            <a:off x="2301627" y="6106791"/>
            <a:ext cx="3906967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6">
                <a:latin typeface="Lucida Grande" charset="0"/>
                <a:cs typeface="Lucida Grande" charset="0"/>
                <a:sym typeface="Lucida Grande" charset="0"/>
              </a:rPr>
              <a:t>http://www.arduino.cc/en/Reference/HomePage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CFFB5E51-D2E4-4BFE-9B9B-1156DF833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2672" y="3089672"/>
            <a:ext cx="669727" cy="66972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B0ACAA2F-8C54-4198-A9C8-CCF9FE750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4109" y="3161109"/>
            <a:ext cx="669727" cy="66972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DD5BDC29-1B14-4F4A-8AE0-08252410A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5547" y="3232547"/>
            <a:ext cx="669727" cy="66972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B13E6286-BA54-4AA7-8268-05FBCBD61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054" y="3295054"/>
            <a:ext cx="669727" cy="66972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grpSp>
        <p:nvGrpSpPr>
          <p:cNvPr id="13323" name="Group 11">
            <a:extLst>
              <a:ext uri="{FF2B5EF4-FFF2-40B4-BE49-F238E27FC236}">
                <a16:creationId xmlns:a16="http://schemas.microsoft.com/office/drawing/2014/main" id="{B90E2800-B994-4DBD-811C-89631BF16CB8}"/>
              </a:ext>
            </a:extLst>
          </p:cNvPr>
          <p:cNvGrpSpPr>
            <a:grpSpLocks/>
          </p:cNvGrpSpPr>
          <p:nvPr/>
        </p:nvGrpSpPr>
        <p:grpSpPr bwMode="auto">
          <a:xfrm>
            <a:off x="4134445" y="2366367"/>
            <a:ext cx="1684352" cy="625078"/>
            <a:chOff x="0" y="0"/>
            <a:chExt cx="1508" cy="560"/>
          </a:xfrm>
        </p:grpSpPr>
        <p:sp>
          <p:nvSpPr>
            <p:cNvPr id="13321" name="Line 9">
              <a:extLst>
                <a:ext uri="{FF2B5EF4-FFF2-40B4-BE49-F238E27FC236}">
                  <a16:creationId xmlns:a16="http://schemas.microsoft.com/office/drawing/2014/main" id="{50BC04BA-8BC7-4522-A6BB-689581D887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747" cy="368"/>
            </a:xfrm>
            <a:prstGeom prst="line">
              <a:avLst/>
            </a:prstGeom>
            <a:noFill/>
            <a:ln w="88900" cap="flat">
              <a:solidFill>
                <a:srgbClr val="86CD4D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CA" sz="1266"/>
            </a:p>
          </p:txBody>
        </p:sp>
        <p:sp>
          <p:nvSpPr>
            <p:cNvPr id="13322" name="Rectangle 10">
              <a:extLst>
                <a:ext uri="{FF2B5EF4-FFF2-40B4-BE49-F238E27FC236}">
                  <a16:creationId xmlns:a16="http://schemas.microsoft.com/office/drawing/2014/main" id="{277794C9-AA2C-40D6-A1BE-725FD0F76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0"/>
              <a:ext cx="74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40" bIns="0">
              <a:spAutoFit/>
            </a:bodyPr>
            <a:lstStyle>
              <a:lvl1pPr marL="571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50">
                  <a:solidFill>
                    <a:srgbClr val="86CD4D"/>
                  </a:solidFill>
                  <a:cs typeface="Arial" panose="020B0604020202020204" pitchFamily="34" charset="0"/>
                </a:rPr>
                <a:t>port #</a:t>
              </a:r>
            </a:p>
          </p:txBody>
        </p:sp>
      </p:grpSp>
      <p:grpSp>
        <p:nvGrpSpPr>
          <p:cNvPr id="13326" name="Group 14">
            <a:extLst>
              <a:ext uri="{FF2B5EF4-FFF2-40B4-BE49-F238E27FC236}">
                <a16:creationId xmlns:a16="http://schemas.microsoft.com/office/drawing/2014/main" id="{CD4CF25A-33D6-4AC2-8873-B87B9B382BEF}"/>
              </a:ext>
            </a:extLst>
          </p:cNvPr>
          <p:cNvGrpSpPr>
            <a:grpSpLocks/>
          </p:cNvGrpSpPr>
          <p:nvPr/>
        </p:nvGrpSpPr>
        <p:grpSpPr bwMode="auto">
          <a:xfrm>
            <a:off x="5488410" y="3411141"/>
            <a:ext cx="2880940" cy="631699"/>
            <a:chOff x="0" y="0"/>
            <a:chExt cx="2581" cy="565"/>
          </a:xfrm>
        </p:grpSpPr>
        <p:sp>
          <p:nvSpPr>
            <p:cNvPr id="13324" name="Line 12">
              <a:extLst>
                <a:ext uri="{FF2B5EF4-FFF2-40B4-BE49-F238E27FC236}">
                  <a16:creationId xmlns:a16="http://schemas.microsoft.com/office/drawing/2014/main" id="{57B59267-4D85-4640-B015-7230F5161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757" cy="447"/>
            </a:xfrm>
            <a:prstGeom prst="line">
              <a:avLst/>
            </a:prstGeom>
            <a:noFill/>
            <a:ln w="88900" cap="flat">
              <a:solidFill>
                <a:srgbClr val="86CD4D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CA" sz="1266"/>
            </a:p>
          </p:txBody>
        </p:sp>
        <p:sp>
          <p:nvSpPr>
            <p:cNvPr id="13325" name="Rectangle 13">
              <a:extLst>
                <a:ext uri="{FF2B5EF4-FFF2-40B4-BE49-F238E27FC236}">
                  <a16:creationId xmlns:a16="http://schemas.microsoft.com/office/drawing/2014/main" id="{47E58B46-E6C8-43C7-9709-DC11D88B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255"/>
              <a:ext cx="181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40" bIns="0">
              <a:spAutoFit/>
            </a:bodyPr>
            <a:lstStyle>
              <a:lvl1pPr marL="571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50">
                  <a:solidFill>
                    <a:srgbClr val="86CD4D"/>
                  </a:solidFill>
                  <a:cs typeface="Arial" panose="020B0604020202020204" pitchFamily="34" charset="0"/>
                </a:rPr>
                <a:t>Input or 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0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586C641-C08C-4855-880B-F586AC7F9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Important functions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7CB71DF-EF55-4DBF-8127-135DEA204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Serial.println(value);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Prints the value to the Serial Monitor on your computer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pinMode(pin, mode);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Configures a digital pin to read (input) or write (output) a digital value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digitalRead(pin);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Reads a digital value (HIGH or LOW) on a pin set for input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digitalWrite(pin, value);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Writes the digital value (HIGH or LOW) to a pin set for output</a:t>
            </a:r>
          </a:p>
        </p:txBody>
      </p:sp>
    </p:spTree>
    <p:extLst>
      <p:ext uri="{BB962C8B-B14F-4D97-AF65-F5344CB8AC3E}">
        <p14:creationId xmlns:p14="http://schemas.microsoft.com/office/powerpoint/2010/main" val="35060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5407477-D879-4012-83D2-5E881B28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Arduino Timing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5AAE6235-F712-4751-882D-61B912A03695}"/>
              </a:ext>
            </a:extLst>
          </p:cNvPr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delay(</a:t>
            </a:r>
            <a:r>
              <a:rPr lang="en-US" altLang="en-US" sz="3200" i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800"/>
              <a:t>Pauses for a few milliseconds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delayMicroseconds(</a:t>
            </a:r>
            <a:r>
              <a:rPr lang="en-US" altLang="en-US" sz="3200" i="1">
                <a:latin typeface="Courier New" panose="02070309020205020404" pitchFamily="49" charset="0"/>
                <a:cs typeface="Courier New" panose="02070309020205020404" pitchFamily="49" charset="0"/>
              </a:rPr>
              <a:t>us</a:t>
            </a: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800"/>
              <a:t>Pauses for a few microseconds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/>
              <a:t>More commands: </a:t>
            </a:r>
            <a:r>
              <a:rPr lang="en-US" altLang="en-US" sz="3200">
                <a:hlinkClick r:id="rId2" action="ppaction://hlinkfile"/>
              </a:rPr>
              <a:t>arduino.cc/en/Reference/HomePage</a:t>
            </a:r>
            <a:endParaRPr lang="en-US" altLang="en-US" sz="320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9264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018C33A-C2E4-478D-8C31-085493D8E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0A2E5-DE34-4452-9ACC-F602F4FB5A3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BBEF072B-1935-45C8-BC2E-AAB2FB1AF741}"/>
              </a:ext>
            </a:extLst>
          </p:cNvPr>
          <p:cNvSpPr>
            <a:spLocks/>
          </p:cNvSpPr>
          <p:nvPr/>
        </p:nvSpPr>
        <p:spPr bwMode="auto">
          <a:xfrm>
            <a:off x="580430" y="1538139"/>
            <a:ext cx="7938492" cy="456307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79400" dist="139699" dir="2700000" algn="ctr" rotWithShape="0">
              <a:schemeClr val="bg2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364F96A-62CD-46DB-9F70-3A1B9A2FB875}"/>
              </a:ext>
            </a:extLst>
          </p:cNvPr>
          <p:cNvSpPr>
            <a:spLocks/>
          </p:cNvSpPr>
          <p:nvPr/>
        </p:nvSpPr>
        <p:spPr bwMode="auto">
          <a:xfrm>
            <a:off x="848320" y="1285875"/>
            <a:ext cx="793849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687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endParaRPr lang="en-US" altLang="en-US" sz="1687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2953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2953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953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2953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endParaRPr lang="en-US" altLang="en-US" sz="2953">
              <a:cs typeface="Arial" panose="020B0604020202020204" pitchFamily="34" charset="0"/>
            </a:endParaRPr>
          </a:p>
          <a:p>
            <a:r>
              <a:rPr lang="en-US" altLang="en-US" sz="2953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2953">
                <a:solidFill>
                  <a:srgbClr val="BB9A38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digitalWrite</a:t>
            </a:r>
            <a:r>
              <a:rPr lang="en-US" altLang="en-US" sz="2953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(9, </a:t>
            </a:r>
            <a:r>
              <a:rPr lang="en-US" altLang="en-US" sz="2953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HIGH</a:t>
            </a:r>
            <a:r>
              <a:rPr lang="en-US" altLang="en-US" sz="2953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953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delay(1000);</a:t>
            </a:r>
          </a:p>
          <a:p>
            <a:r>
              <a:rPr lang="en-US" altLang="en-US" sz="2953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2953">
                <a:solidFill>
                  <a:srgbClr val="BB9A38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digitalWrite</a:t>
            </a:r>
            <a:r>
              <a:rPr lang="en-US" altLang="en-US" sz="2953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(9, </a:t>
            </a:r>
            <a:r>
              <a:rPr lang="en-US" altLang="en-US" sz="2953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LOW</a:t>
            </a:r>
            <a:r>
              <a:rPr lang="en-US" altLang="en-US" sz="2953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953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delay(1000);</a:t>
            </a:r>
          </a:p>
          <a:p>
            <a:endParaRPr lang="en-US" altLang="en-US" sz="2953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2953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4C03E2C-D0CD-4848-9478-1780A5097CDF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5414" y="116086"/>
            <a:ext cx="8233172" cy="1143000"/>
          </a:xfrm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LOOP</a:t>
            </a:r>
          </a:p>
        </p:txBody>
      </p:sp>
      <p:grpSp>
        <p:nvGrpSpPr>
          <p:cNvPr id="14342" name="Group 6">
            <a:extLst>
              <a:ext uri="{FF2B5EF4-FFF2-40B4-BE49-F238E27FC236}">
                <a16:creationId xmlns:a16="http://schemas.microsoft.com/office/drawing/2014/main" id="{8363C99D-3BB0-4D27-BC34-D88B88DB777E}"/>
              </a:ext>
            </a:extLst>
          </p:cNvPr>
          <p:cNvGrpSpPr>
            <a:grpSpLocks/>
          </p:cNvGrpSpPr>
          <p:nvPr/>
        </p:nvGrpSpPr>
        <p:grpSpPr bwMode="auto">
          <a:xfrm>
            <a:off x="4459263" y="1902024"/>
            <a:ext cx="3315147" cy="949896"/>
            <a:chOff x="0" y="0"/>
            <a:chExt cx="2970" cy="851"/>
          </a:xfrm>
        </p:grpSpPr>
        <p:sp>
          <p:nvSpPr>
            <p:cNvPr id="14340" name="Line 4">
              <a:extLst>
                <a:ext uri="{FF2B5EF4-FFF2-40B4-BE49-F238E27FC236}">
                  <a16:creationId xmlns:a16="http://schemas.microsoft.com/office/drawing/2014/main" id="{A9CCF4DF-DFE0-4807-A82F-64240B16ED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225"/>
              <a:ext cx="822" cy="626"/>
            </a:xfrm>
            <a:prstGeom prst="line">
              <a:avLst/>
            </a:prstGeom>
            <a:noFill/>
            <a:ln w="76200" cap="flat">
              <a:solidFill>
                <a:srgbClr val="86CD4D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CA" sz="1266"/>
            </a:p>
          </p:txBody>
        </p:sp>
        <p:sp>
          <p:nvSpPr>
            <p:cNvPr id="14341" name="Rectangle 5">
              <a:extLst>
                <a:ext uri="{FF2B5EF4-FFF2-40B4-BE49-F238E27FC236}">
                  <a16:creationId xmlns:a16="http://schemas.microsoft.com/office/drawing/2014/main" id="{974E77C7-7A9D-41D1-8984-09DC3D7D5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0"/>
              <a:ext cx="207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40" bIns="0">
              <a:spAutoFit/>
            </a:bodyPr>
            <a:lstStyle>
              <a:lvl1pPr marL="571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50">
                  <a:solidFill>
                    <a:srgbClr val="86CD4D"/>
                  </a:solidFill>
                  <a:cs typeface="Arial" panose="020B0604020202020204" pitchFamily="34" charset="0"/>
                </a:rPr>
                <a:t>Port # from setup</a:t>
              </a:r>
            </a:p>
          </p:txBody>
        </p:sp>
      </p:grpSp>
      <p:grpSp>
        <p:nvGrpSpPr>
          <p:cNvPr id="14346" name="Group 10">
            <a:extLst>
              <a:ext uri="{FF2B5EF4-FFF2-40B4-BE49-F238E27FC236}">
                <a16:creationId xmlns:a16="http://schemas.microsoft.com/office/drawing/2014/main" id="{2F81CDA3-B343-4E4F-ABDD-4196847824FA}"/>
              </a:ext>
            </a:extLst>
          </p:cNvPr>
          <p:cNvGrpSpPr>
            <a:grpSpLocks/>
          </p:cNvGrpSpPr>
          <p:nvPr/>
        </p:nvGrpSpPr>
        <p:grpSpPr bwMode="auto">
          <a:xfrm>
            <a:off x="5547568" y="3280545"/>
            <a:ext cx="2781597" cy="1849543"/>
            <a:chOff x="0" y="0"/>
            <a:chExt cx="2491" cy="1656"/>
          </a:xfrm>
        </p:grpSpPr>
        <p:sp>
          <p:nvSpPr>
            <p:cNvPr id="14343" name="Line 7">
              <a:extLst>
                <a:ext uri="{FF2B5EF4-FFF2-40B4-BE49-F238E27FC236}">
                  <a16:creationId xmlns:a16="http://schemas.microsoft.com/office/drawing/2014/main" id="{8B3AD770-5EB8-45E4-A496-7902AE2EB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" y="0"/>
              <a:ext cx="783" cy="1003"/>
            </a:xfrm>
            <a:prstGeom prst="line">
              <a:avLst/>
            </a:prstGeom>
            <a:noFill/>
            <a:ln w="76200" cap="flat">
              <a:solidFill>
                <a:srgbClr val="86CD4D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CA" sz="1266"/>
            </a:p>
          </p:txBody>
        </p:sp>
        <p:sp>
          <p:nvSpPr>
            <p:cNvPr id="14344" name="Rectangle 8">
              <a:extLst>
                <a:ext uri="{FF2B5EF4-FFF2-40B4-BE49-F238E27FC236}">
                  <a16:creationId xmlns:a16="http://schemas.microsoft.com/office/drawing/2014/main" id="{0D5101D9-9CBA-4A55-A0C6-2580DCB3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1036"/>
              <a:ext cx="197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40" bIns="0">
              <a:spAutoFit/>
            </a:bodyPr>
            <a:lstStyle>
              <a:lvl1pPr marL="571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50">
                  <a:solidFill>
                    <a:srgbClr val="86CD4D"/>
                  </a:solidFill>
                  <a:cs typeface="Arial" panose="020B0604020202020204" pitchFamily="34" charset="0"/>
                </a:rPr>
                <a:t>Turn the LED on</a:t>
              </a:r>
            </a:p>
            <a:p>
              <a:r>
                <a:rPr lang="en-US" altLang="en-US" sz="2250">
                  <a:solidFill>
                    <a:srgbClr val="86CD4D"/>
                  </a:solidFill>
                  <a:cs typeface="Arial" panose="020B0604020202020204" pitchFamily="34" charset="0"/>
                </a:rPr>
                <a:t> or off</a:t>
              </a:r>
            </a:p>
          </p:txBody>
        </p:sp>
        <p:sp>
          <p:nvSpPr>
            <p:cNvPr id="14345" name="Line 9">
              <a:extLst>
                <a:ext uri="{FF2B5EF4-FFF2-40B4-BE49-F238E27FC236}">
                  <a16:creationId xmlns:a16="http://schemas.microsoft.com/office/drawing/2014/main" id="{38B959F3-1A89-4A29-BE7B-1BE071A95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08"/>
              <a:ext cx="472" cy="277"/>
            </a:xfrm>
            <a:prstGeom prst="line">
              <a:avLst/>
            </a:prstGeom>
            <a:noFill/>
            <a:ln w="76200" cap="flat">
              <a:solidFill>
                <a:srgbClr val="86CD4D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CA" sz="1266"/>
            </a:p>
          </p:txBody>
        </p:sp>
      </p:grpSp>
      <p:grpSp>
        <p:nvGrpSpPr>
          <p:cNvPr id="14349" name="Group 13">
            <a:extLst>
              <a:ext uri="{FF2B5EF4-FFF2-40B4-BE49-F238E27FC236}">
                <a16:creationId xmlns:a16="http://schemas.microsoft.com/office/drawing/2014/main" id="{97B4AA11-D100-4EE0-BBA3-F506626FDBA8}"/>
              </a:ext>
            </a:extLst>
          </p:cNvPr>
          <p:cNvGrpSpPr>
            <a:grpSpLocks/>
          </p:cNvGrpSpPr>
          <p:nvPr/>
        </p:nvGrpSpPr>
        <p:grpSpPr bwMode="auto">
          <a:xfrm>
            <a:off x="2366367" y="4482703"/>
            <a:ext cx="2728020" cy="1370683"/>
            <a:chOff x="0" y="0"/>
            <a:chExt cx="2444" cy="1227"/>
          </a:xfrm>
        </p:grpSpPr>
        <p:sp>
          <p:nvSpPr>
            <p:cNvPr id="14347" name="Rectangle 11">
              <a:extLst>
                <a:ext uri="{FF2B5EF4-FFF2-40B4-BE49-F238E27FC236}">
                  <a16:creationId xmlns:a16="http://schemas.microsoft.com/office/drawing/2014/main" id="{E2E0B20E-C75B-4BAF-BFA7-98546C706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07"/>
              <a:ext cx="244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40" bIns="0">
              <a:spAutoFit/>
            </a:bodyPr>
            <a:lstStyle>
              <a:lvl1pPr marL="571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50">
                  <a:solidFill>
                    <a:srgbClr val="86CD4D"/>
                  </a:solidFill>
                  <a:cs typeface="Arial" panose="020B0604020202020204" pitchFamily="34" charset="0"/>
                </a:rPr>
                <a:t>Wait for 1 second</a:t>
              </a:r>
            </a:p>
            <a:p>
              <a:r>
                <a:rPr lang="en-US" altLang="en-US" sz="2250">
                  <a:solidFill>
                    <a:srgbClr val="86CD4D"/>
                  </a:solidFill>
                  <a:cs typeface="Arial" panose="020B0604020202020204" pitchFamily="34" charset="0"/>
                </a:rPr>
                <a:t>or 1000 milliseconds</a:t>
              </a:r>
            </a:p>
          </p:txBody>
        </p:sp>
        <p:sp>
          <p:nvSpPr>
            <p:cNvPr id="14348" name="Line 12">
              <a:extLst>
                <a:ext uri="{FF2B5EF4-FFF2-40B4-BE49-F238E27FC236}">
                  <a16:creationId xmlns:a16="http://schemas.microsoft.com/office/drawing/2014/main" id="{4F22920E-851C-44B4-975B-EF2339707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" y="0"/>
              <a:ext cx="100" cy="500"/>
            </a:xfrm>
            <a:prstGeom prst="line">
              <a:avLst/>
            </a:prstGeom>
            <a:noFill/>
            <a:ln w="76200" cap="flat">
              <a:solidFill>
                <a:srgbClr val="86CD4D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CA" sz="1266"/>
            </a:p>
          </p:txBody>
        </p:sp>
      </p:grpSp>
    </p:spTree>
    <p:extLst>
      <p:ext uri="{BB962C8B-B14F-4D97-AF65-F5344CB8AC3E}">
        <p14:creationId xmlns:p14="http://schemas.microsoft.com/office/powerpoint/2010/main" val="29246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19D4AA3-5D00-431E-A616-A2A3BF707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86E8C-7610-416F-9848-4C1B3882D4B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A1368660-2A35-4B96-902D-C35FD93C114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 dirty="0"/>
              <a:t>TASK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6620E64-9D21-4D01-89AE-A2F0F4A76C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vert="horz" lIns="91440" tIns="45720" rIns="116999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Using 3 LED’s (red, yellow and green) build a traffic light that </a:t>
            </a:r>
          </a:p>
          <a:p>
            <a:pPr marL="550273" lvl="1"/>
            <a:r>
              <a:rPr lang="en-US" altLang="en-US" dirty="0"/>
              <a:t> Illuminates the green LED for 5 seconds</a:t>
            </a:r>
          </a:p>
          <a:p>
            <a:pPr marL="550273" lvl="1"/>
            <a:r>
              <a:rPr lang="en-US" altLang="en-US" dirty="0"/>
              <a:t> Illuminates the yellow LED for 2 seconds</a:t>
            </a:r>
          </a:p>
          <a:p>
            <a:pPr marL="550273" lvl="1"/>
            <a:r>
              <a:rPr lang="en-US" altLang="en-US" dirty="0"/>
              <a:t> Illuminates the red LED for 5 seconds</a:t>
            </a:r>
          </a:p>
          <a:p>
            <a:pPr marL="550273" lvl="1"/>
            <a:r>
              <a:rPr lang="en-US" altLang="en-US" dirty="0"/>
              <a:t> repeats the sequence</a:t>
            </a:r>
          </a:p>
          <a:p>
            <a:pPr marL="550273" lvl="1"/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Note that after each illumination period the LED is turned off!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F76E9807-6354-4447-90FD-C9CE7A8C4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822" y="6432724"/>
            <a:ext cx="23886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8DFB5AA0-BEF0-4A75-9FE3-356752B25847}" type="slidenum">
              <a:rPr lang="en-US" altLang="en-US" sz="984">
                <a:latin typeface="Lucida Grande" charset="0"/>
                <a:cs typeface="Lucida Grande" charset="0"/>
                <a:sym typeface="Lucida Grande" charset="0"/>
              </a:rPr>
              <a:pPr algn="ctr"/>
              <a:t>19</a:t>
            </a:fld>
            <a:endParaRPr lang="en-US" altLang="en-US" sz="984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5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5FE353-18B0-4A74-B824-C452819BC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2772"/>
            <a:ext cx="7603550" cy="470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3E99A96-4B8E-4FE6-9005-4CAC04819B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11F3B-AE33-4C3E-BB89-6530F0DF7CC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C43EE1F1-011A-4963-AE69-912C2473F6F6}"/>
              </a:ext>
            </a:extLst>
          </p:cNvPr>
          <p:cNvSpPr>
            <a:spLocks/>
          </p:cNvSpPr>
          <p:nvPr/>
        </p:nvSpPr>
        <p:spPr bwMode="auto">
          <a:xfrm>
            <a:off x="1080492" y="1330524"/>
            <a:ext cx="6697266" cy="179486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602A7B1-BB1B-4F1F-9D9E-F39F6DCF91DE}"/>
              </a:ext>
            </a:extLst>
          </p:cNvPr>
          <p:cNvSpPr>
            <a:spLocks/>
          </p:cNvSpPr>
          <p:nvPr/>
        </p:nvSpPr>
        <p:spPr bwMode="auto">
          <a:xfrm>
            <a:off x="1285875" y="1518047"/>
            <a:ext cx="6947297" cy="18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890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 </a:t>
            </a:r>
            <a:r>
              <a:rPr lang="en-US" altLang="en-US" sz="6890">
                <a:latin typeface="Courier" charset="0"/>
                <a:ea typeface="Courier" charset="0"/>
                <a:cs typeface="Courier" charset="0"/>
                <a:sym typeface="Courier" charset="0"/>
              </a:rPr>
              <a:t>val = 5;</a:t>
            </a:r>
            <a:endParaRPr lang="en-US" altLang="en-US" sz="6890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endParaRPr lang="en-US" altLang="en-US" sz="2250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endParaRPr lang="en-US" altLang="en-US" sz="2250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F190E58-0C40-4F78-B234-DC3F8E8A9BB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5414" y="-41300"/>
            <a:ext cx="8233172" cy="1506885"/>
          </a:xfrm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DECLARING A VARIABLE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6B52BF83-2667-4EE1-A035-EBCD0F1E16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264" y="2551658"/>
            <a:ext cx="619497" cy="1987972"/>
          </a:xfrm>
          <a:prstGeom prst="line">
            <a:avLst/>
          </a:prstGeom>
          <a:noFill/>
          <a:ln w="76200" cap="flat">
            <a:solidFill>
              <a:srgbClr val="66B132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ACD168CB-D848-4D9C-AC97-DD0E184148C0}"/>
              </a:ext>
            </a:extLst>
          </p:cNvPr>
          <p:cNvSpPr>
            <a:spLocks/>
          </p:cNvSpPr>
          <p:nvPr/>
        </p:nvSpPr>
        <p:spPr bwMode="auto">
          <a:xfrm>
            <a:off x="830461" y="4643438"/>
            <a:ext cx="1036694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375">
                <a:cs typeface="Arial" panose="020B0604020202020204" pitchFamily="34" charset="0"/>
              </a:rPr>
              <a:t>Type</a:t>
            </a:r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70657551-3F0C-47A0-B2A3-F33C1A970E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25193" y="2647653"/>
            <a:ext cx="659680" cy="2654350"/>
          </a:xfrm>
          <a:prstGeom prst="line">
            <a:avLst/>
          </a:prstGeom>
          <a:noFill/>
          <a:ln w="76200" cap="flat">
            <a:solidFill>
              <a:srgbClr val="66B132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78216F02-3B19-4BB5-A9D6-606A3B63B846}"/>
              </a:ext>
            </a:extLst>
          </p:cNvPr>
          <p:cNvSpPr>
            <a:spLocks/>
          </p:cNvSpPr>
          <p:nvPr/>
        </p:nvSpPr>
        <p:spPr bwMode="auto">
          <a:xfrm>
            <a:off x="2098477" y="5527477"/>
            <a:ext cx="2815835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375">
                <a:cs typeface="Arial" panose="020B0604020202020204" pitchFamily="34" charset="0"/>
              </a:rPr>
              <a:t>variable name</a:t>
            </a:r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4B188E06-CB8D-409E-9851-7B02350BE8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4189" y="2536032"/>
            <a:ext cx="294680" cy="1566044"/>
          </a:xfrm>
          <a:prstGeom prst="line">
            <a:avLst/>
          </a:prstGeom>
          <a:noFill/>
          <a:ln w="76200" cap="flat">
            <a:solidFill>
              <a:srgbClr val="66B132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ED8D6CE7-DD99-4EB9-9D61-B9E6F86F2B53}"/>
              </a:ext>
            </a:extLst>
          </p:cNvPr>
          <p:cNvSpPr>
            <a:spLocks/>
          </p:cNvSpPr>
          <p:nvPr/>
        </p:nvSpPr>
        <p:spPr bwMode="auto">
          <a:xfrm>
            <a:off x="4162184" y="4161235"/>
            <a:ext cx="231089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375">
                <a:cs typeface="Arial" panose="020B0604020202020204" pitchFamily="34" charset="0"/>
              </a:rPr>
              <a:t>assignment</a:t>
            </a:r>
          </a:p>
          <a:p>
            <a:pPr algn="ctr"/>
            <a:r>
              <a:rPr lang="en-US" altLang="en-US" sz="3375">
                <a:cs typeface="Arial" panose="020B0604020202020204" pitchFamily="34" charset="0"/>
              </a:rPr>
              <a:t>“becomes”</a:t>
            </a:r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E9F7798B-7017-4321-A900-77E9D1290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88" y="2578447"/>
            <a:ext cx="551408" cy="2550542"/>
          </a:xfrm>
          <a:prstGeom prst="line">
            <a:avLst/>
          </a:prstGeom>
          <a:noFill/>
          <a:ln w="76200" cap="flat">
            <a:solidFill>
              <a:srgbClr val="66B132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75A3E056-4C6C-4AF0-91DB-B07B7AB5C01D}"/>
              </a:ext>
            </a:extLst>
          </p:cNvPr>
          <p:cNvSpPr>
            <a:spLocks/>
          </p:cNvSpPr>
          <p:nvPr/>
        </p:nvSpPr>
        <p:spPr bwMode="auto">
          <a:xfrm>
            <a:off x="6733121" y="5188149"/>
            <a:ext cx="1132682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375">
                <a:cs typeface="Arial" panose="020B0604020202020204" pitchFamily="34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765974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2995F39-2E29-4285-8621-DC4045924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IO Pins</a:t>
            </a:r>
          </a:p>
        </p:txBody>
      </p:sp>
      <p:pic>
        <p:nvPicPr>
          <p:cNvPr id="12291" name="Picture 4" descr="pic2">
            <a:extLst>
              <a:ext uri="{FF2B5EF4-FFF2-40B4-BE49-F238E27FC236}">
                <a16:creationId xmlns:a16="http://schemas.microsoft.com/office/drawing/2014/main" id="{03339E5D-72F4-4D10-BBA6-AFDFE1726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>
            <a:extLst>
              <a:ext uri="{FF2B5EF4-FFF2-40B4-BE49-F238E27FC236}">
                <a16:creationId xmlns:a16="http://schemas.microsoft.com/office/drawing/2014/main" id="{99789CF7-7422-48FF-B660-DA03506F2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0"/>
            <a:ext cx="69897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Image from </a:t>
            </a:r>
            <a:r>
              <a:rPr lang="en-US" altLang="en-US" sz="1600" i="1"/>
              <a:t>Theory and Practice of Tangible User Interfaces</a:t>
            </a:r>
            <a:r>
              <a:rPr lang="en-US" altLang="en-US" sz="1600"/>
              <a:t> at UC Berkley </a:t>
            </a:r>
          </a:p>
        </p:txBody>
      </p:sp>
    </p:spTree>
    <p:extLst>
      <p:ext uri="{BB962C8B-B14F-4D97-AF65-F5344CB8AC3E}">
        <p14:creationId xmlns:p14="http://schemas.microsoft.com/office/powerpoint/2010/main" val="4185036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EDF6EA5-E58E-40FC-96E6-2AFB7F3CA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D9672-9FBA-44FB-A3BA-02B82A52308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A8583D2F-3E4A-4143-8BDC-4D9EE4D4E66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Using Variables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9720C58-F5A0-4E12-8C8C-F43BD3071DD0}"/>
              </a:ext>
            </a:extLst>
          </p:cNvPr>
          <p:cNvSpPr>
            <a:spLocks/>
          </p:cNvSpPr>
          <p:nvPr/>
        </p:nvSpPr>
        <p:spPr bwMode="auto">
          <a:xfrm>
            <a:off x="1214438" y="1348383"/>
            <a:ext cx="7161609" cy="53578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79400" dist="139699" dir="2700000" algn="ctr" rotWithShape="0">
              <a:schemeClr val="bg2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7A946AA-F115-448F-AD16-D0E80B5C4729}"/>
              </a:ext>
            </a:extLst>
          </p:cNvPr>
          <p:cNvSpPr>
            <a:spLocks/>
          </p:cNvSpPr>
          <p:nvPr/>
        </p:nvSpPr>
        <p:spPr bwMode="auto">
          <a:xfrm>
            <a:off x="1428750" y="1491258"/>
            <a:ext cx="5634633" cy="42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9" dirty="0" err="1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altLang="en-US" sz="2109" dirty="0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delayTime</a:t>
            </a:r>
            <a:r>
              <a:rPr lang="en-US" altLang="en-US" sz="2109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= 2000;</a:t>
            </a:r>
            <a:endParaRPr lang="en-US" altLang="en-US" sz="2109" dirty="0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2109" dirty="0" err="1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altLang="en-US" sz="2109" dirty="0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greenLED</a:t>
            </a:r>
            <a:r>
              <a:rPr lang="en-US" altLang="en-US" sz="2109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= 9;</a:t>
            </a:r>
          </a:p>
          <a:p>
            <a:endParaRPr lang="en-US" altLang="en-US" sz="2109" dirty="0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2109" dirty="0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setup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{</a:t>
            </a:r>
            <a:endParaRPr lang="en-US" altLang="en-US" sz="2109" dirty="0">
              <a:cs typeface="Arial" panose="020B0604020202020204" pitchFamily="34" charset="0"/>
            </a:endParaRP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2109" dirty="0" err="1">
                <a:solidFill>
                  <a:srgbClr val="BB9A38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pinMode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greenLED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109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OUTPUT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  <a:endParaRPr lang="en-US" altLang="en-US" sz="2109" dirty="0">
              <a:cs typeface="Arial" panose="020B0604020202020204" pitchFamily="34" charset="0"/>
            </a:endParaRP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r>
              <a:rPr lang="en-US" altLang="en-US" sz="2109" dirty="0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{</a:t>
            </a:r>
            <a:endParaRPr lang="en-US" altLang="en-US" sz="2109" dirty="0">
              <a:cs typeface="Arial" panose="020B0604020202020204" pitchFamily="34" charset="0"/>
            </a:endParaRP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2109" dirty="0" err="1">
                <a:solidFill>
                  <a:srgbClr val="BB9A38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digitalWrite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greenLED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109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HIGH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delay(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delayTime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2109" dirty="0" err="1">
                <a:solidFill>
                  <a:srgbClr val="BB9A38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digitalWrite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greenLED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109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LOW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delayTime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= 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delayTime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- 100;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delay(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delayTime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BDE1DE30-1AEB-405E-BD21-7160293F6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4051" y="5144617"/>
            <a:ext cx="548060" cy="313655"/>
          </a:xfrm>
          <a:prstGeom prst="line">
            <a:avLst/>
          </a:prstGeom>
          <a:noFill/>
          <a:ln w="50800" cap="flat">
            <a:solidFill>
              <a:srgbClr val="66B132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892E9309-21F0-4EA1-A8B9-1784CD4686C2}"/>
              </a:ext>
            </a:extLst>
          </p:cNvPr>
          <p:cNvSpPr>
            <a:spLocks/>
          </p:cNvSpPr>
          <p:nvPr/>
        </p:nvSpPr>
        <p:spPr bwMode="auto">
          <a:xfrm>
            <a:off x="5623426" y="5277445"/>
            <a:ext cx="2337435" cy="10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87">
                <a:solidFill>
                  <a:srgbClr val="558E28"/>
                </a:solidFill>
                <a:cs typeface="Arial" panose="020B0604020202020204" pitchFamily="34" charset="0"/>
              </a:rPr>
              <a:t>subtract 100 from </a:t>
            </a:r>
          </a:p>
          <a:p>
            <a:pPr algn="ctr"/>
            <a:r>
              <a:rPr lang="en-US" altLang="en-US" sz="1687">
                <a:solidFill>
                  <a:srgbClr val="558E28"/>
                </a:solidFill>
                <a:cs typeface="Arial" panose="020B0604020202020204" pitchFamily="34" charset="0"/>
              </a:rPr>
              <a:t>delayTime to gradually</a:t>
            </a:r>
          </a:p>
          <a:p>
            <a:pPr algn="ctr"/>
            <a:r>
              <a:rPr lang="en-US" altLang="en-US" sz="1687">
                <a:solidFill>
                  <a:srgbClr val="558E28"/>
                </a:solidFill>
                <a:cs typeface="Arial" panose="020B0604020202020204" pitchFamily="34" charset="0"/>
              </a:rPr>
              <a:t>increase LED’s blinking</a:t>
            </a:r>
          </a:p>
          <a:p>
            <a:pPr algn="ctr"/>
            <a:r>
              <a:rPr lang="en-US" altLang="en-US" sz="1687">
                <a:solidFill>
                  <a:srgbClr val="558E28"/>
                </a:solidFill>
                <a:cs typeface="Arial" panose="020B0604020202020204" pitchFamily="34" charset="0"/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1693899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CE8A3E7-3B10-4C9F-8E1C-B19F16097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Temperature</a:t>
            </a:r>
            <a:endParaRPr lang="el-GR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8B54B84-D48C-4D33-97AC-D814E0458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const int inPin = 0; // analog pin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void loop()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int value = analogRead(inPin);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float millivolts = (value / 1024.0) * </a:t>
            </a:r>
            <a:r>
              <a:rPr lang="en-US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3300</a:t>
            </a:r>
            <a:r>
              <a:rPr lang="el-GR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//3.3V analog input</a:t>
            </a:r>
            <a:endParaRPr lang="el-GR" altLang="en-US" sz="2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float celsius = millivolts / 10; // sensor output is 10mV per degree Celsius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delay(1000); // wait for one second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931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4893608-1C1F-4FD1-A5F6-B337C4071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Audio output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DB9EB13-2F75-4398-9D2C-E941621D9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tone(speakerPin, frequency, duration); // play the tone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delay(duration); //wait for the tone to finish</a:t>
            </a:r>
          </a:p>
        </p:txBody>
      </p:sp>
    </p:spTree>
    <p:extLst>
      <p:ext uri="{BB962C8B-B14F-4D97-AF65-F5344CB8AC3E}">
        <p14:creationId xmlns:p14="http://schemas.microsoft.com/office/powerpoint/2010/main" val="645284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1B1316A7-690E-4F6D-B7AF-3B63A09C9D5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Conditions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8D2888F-01AD-40BE-B432-8B93A54981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vert="horz" lIns="91440" tIns="45720" rIns="116999" bIns="45720" rtlCol="0">
            <a:normAutofit/>
          </a:bodyPr>
          <a:lstStyle/>
          <a:p>
            <a:r>
              <a:rPr lang="en-US" altLang="en-US" sz="4500"/>
              <a:t>To make decisions in Arduino code we use an ‘if’ statement</a:t>
            </a:r>
          </a:p>
          <a:p>
            <a:endParaRPr lang="en-US" altLang="en-US" sz="4500"/>
          </a:p>
          <a:p>
            <a:r>
              <a:rPr lang="en-US" altLang="en-US" sz="4500"/>
              <a:t>‘If’ statements are based on a TRUE or FALSE question </a:t>
            </a:r>
          </a:p>
        </p:txBody>
      </p:sp>
    </p:spTree>
    <p:extLst>
      <p:ext uri="{BB962C8B-B14F-4D97-AF65-F5344CB8AC3E}">
        <p14:creationId xmlns:p14="http://schemas.microsoft.com/office/powerpoint/2010/main" val="2125426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CE5A4F3-A703-4815-BF88-EB10676963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BAFA-7FF5-4B95-B792-0EE4B7DC013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9484B10D-9E65-4A21-8158-0160D90F791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VALUE COMPARISONS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8BBFBFD-4CA3-4DF1-AE86-C50E7C696C85}"/>
              </a:ext>
            </a:extLst>
          </p:cNvPr>
          <p:cNvSpPr>
            <a:spLocks/>
          </p:cNvSpPr>
          <p:nvPr/>
        </p:nvSpPr>
        <p:spPr bwMode="auto">
          <a:xfrm>
            <a:off x="1473655" y="1803797"/>
            <a:ext cx="233237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250">
                <a:cs typeface="Arial" panose="020B0604020202020204" pitchFamily="34" charset="0"/>
              </a:rPr>
              <a:t>GREATER THAN</a:t>
            </a:r>
          </a:p>
          <a:p>
            <a:pPr algn="ctr"/>
            <a:endParaRPr lang="en-US" altLang="en-US" sz="2250">
              <a:cs typeface="Arial" panose="020B0604020202020204" pitchFamily="34" charset="0"/>
            </a:endParaRPr>
          </a:p>
          <a:p>
            <a:pPr algn="ctr"/>
            <a:r>
              <a:rPr lang="en-US" altLang="en-US" sz="2250">
                <a:cs typeface="Arial" panose="020B0604020202020204" pitchFamily="34" charset="0"/>
              </a:rPr>
              <a:t>a &gt; b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7A3C677-042B-429E-951A-F3C7682C1630}"/>
              </a:ext>
            </a:extLst>
          </p:cNvPr>
          <p:cNvSpPr>
            <a:spLocks/>
          </p:cNvSpPr>
          <p:nvPr/>
        </p:nvSpPr>
        <p:spPr bwMode="auto">
          <a:xfrm>
            <a:off x="2221218" y="3402211"/>
            <a:ext cx="836126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250">
                <a:cs typeface="Arial" panose="020B0604020202020204" pitchFamily="34" charset="0"/>
              </a:rPr>
              <a:t>LESS</a:t>
            </a:r>
          </a:p>
          <a:p>
            <a:pPr algn="ctr"/>
            <a:endParaRPr lang="en-US" altLang="en-US" sz="2250">
              <a:cs typeface="Arial" panose="020B0604020202020204" pitchFamily="34" charset="0"/>
            </a:endParaRPr>
          </a:p>
          <a:p>
            <a:pPr algn="ctr"/>
            <a:r>
              <a:rPr lang="en-US" altLang="en-US" sz="2250">
                <a:cs typeface="Arial" panose="020B0604020202020204" pitchFamily="34" charset="0"/>
              </a:rPr>
              <a:t>a &lt; b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9759742F-D321-4426-BA45-A05F45B3678B}"/>
              </a:ext>
            </a:extLst>
          </p:cNvPr>
          <p:cNvSpPr>
            <a:spLocks/>
          </p:cNvSpPr>
          <p:nvPr/>
        </p:nvSpPr>
        <p:spPr bwMode="auto">
          <a:xfrm>
            <a:off x="2101551" y="5000625"/>
            <a:ext cx="10765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250">
                <a:cs typeface="Arial" panose="020B0604020202020204" pitchFamily="34" charset="0"/>
              </a:rPr>
              <a:t>EQUAL</a:t>
            </a:r>
          </a:p>
          <a:p>
            <a:pPr algn="ctr"/>
            <a:endParaRPr lang="en-US" altLang="en-US" sz="2250">
              <a:cs typeface="Arial" panose="020B0604020202020204" pitchFamily="34" charset="0"/>
            </a:endParaRPr>
          </a:p>
          <a:p>
            <a:pPr algn="ctr"/>
            <a:r>
              <a:rPr lang="en-US" altLang="en-US" sz="2250">
                <a:cs typeface="Arial" panose="020B0604020202020204" pitchFamily="34" charset="0"/>
              </a:rPr>
              <a:t>a == b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191D16DD-4AA1-4803-917D-674F62977B40}"/>
              </a:ext>
            </a:extLst>
          </p:cNvPr>
          <p:cNvSpPr>
            <a:spLocks/>
          </p:cNvSpPr>
          <p:nvPr/>
        </p:nvSpPr>
        <p:spPr bwMode="auto">
          <a:xfrm>
            <a:off x="4518460" y="1803797"/>
            <a:ext cx="3903313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250">
                <a:cs typeface="Arial" panose="020B0604020202020204" pitchFamily="34" charset="0"/>
              </a:rPr>
              <a:t>GREATER THAN OR EQUAL</a:t>
            </a:r>
          </a:p>
          <a:p>
            <a:pPr algn="ctr"/>
            <a:endParaRPr lang="en-US" altLang="en-US" sz="2250">
              <a:cs typeface="Arial" panose="020B0604020202020204" pitchFamily="34" charset="0"/>
            </a:endParaRPr>
          </a:p>
          <a:p>
            <a:pPr algn="ctr"/>
            <a:r>
              <a:rPr lang="en-US" altLang="en-US" sz="2250">
                <a:cs typeface="Arial" panose="020B0604020202020204" pitchFamily="34" charset="0"/>
              </a:rPr>
              <a:t>a &gt;= b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6436E4A4-8D79-417E-8D52-5741DAA7D418}"/>
              </a:ext>
            </a:extLst>
          </p:cNvPr>
          <p:cNvSpPr>
            <a:spLocks/>
          </p:cNvSpPr>
          <p:nvPr/>
        </p:nvSpPr>
        <p:spPr bwMode="auto">
          <a:xfrm>
            <a:off x="4836368" y="3402211"/>
            <a:ext cx="3267498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250">
                <a:cs typeface="Arial" panose="020B0604020202020204" pitchFamily="34" charset="0"/>
              </a:rPr>
              <a:t>LESS THAN OR EQUAL</a:t>
            </a:r>
          </a:p>
          <a:p>
            <a:pPr algn="ctr"/>
            <a:endParaRPr lang="en-US" altLang="en-US" sz="2250">
              <a:cs typeface="Arial" panose="020B0604020202020204" pitchFamily="34" charset="0"/>
            </a:endParaRPr>
          </a:p>
          <a:p>
            <a:pPr algn="ctr"/>
            <a:r>
              <a:rPr lang="en-US" altLang="en-US" sz="2250">
                <a:cs typeface="Arial" panose="020B0604020202020204" pitchFamily="34" charset="0"/>
              </a:rPr>
              <a:t>a &lt;= b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C0E71CF8-16AB-4EA6-98CF-2C1210289AF5}"/>
              </a:ext>
            </a:extLst>
          </p:cNvPr>
          <p:cNvSpPr>
            <a:spLocks/>
          </p:cNvSpPr>
          <p:nvPr/>
        </p:nvSpPr>
        <p:spPr bwMode="auto">
          <a:xfrm>
            <a:off x="5589780" y="5000625"/>
            <a:ext cx="1760675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250">
                <a:cs typeface="Arial" panose="020B0604020202020204" pitchFamily="34" charset="0"/>
              </a:rPr>
              <a:t>NOT EQUAL</a:t>
            </a:r>
          </a:p>
          <a:p>
            <a:pPr algn="ctr"/>
            <a:endParaRPr lang="en-US" altLang="en-US" sz="2250">
              <a:cs typeface="Arial" panose="020B0604020202020204" pitchFamily="34" charset="0"/>
            </a:endParaRPr>
          </a:p>
          <a:p>
            <a:pPr algn="ctr"/>
            <a:r>
              <a:rPr lang="en-US" altLang="en-US" sz="2250">
                <a:cs typeface="Arial" panose="020B0604020202020204" pitchFamily="34" charset="0"/>
              </a:rPr>
              <a:t>a != b</a:t>
            </a:r>
          </a:p>
        </p:txBody>
      </p:sp>
    </p:spTree>
    <p:extLst>
      <p:ext uri="{BB962C8B-B14F-4D97-AF65-F5344CB8AC3E}">
        <p14:creationId xmlns:p14="http://schemas.microsoft.com/office/powerpoint/2010/main" val="1591480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1AD32B60-D43F-47F3-B1D7-417D806FAF2F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5414" y="53578"/>
            <a:ext cx="8233172" cy="1143000"/>
          </a:xfrm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IF Condition</a:t>
            </a:r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8982420C-7C91-41A6-A57A-17AAD0182CA5}"/>
              </a:ext>
            </a:extLst>
          </p:cNvPr>
          <p:cNvGrpSpPr>
            <a:grpSpLocks/>
          </p:cNvGrpSpPr>
          <p:nvPr/>
        </p:nvGrpSpPr>
        <p:grpSpPr bwMode="auto">
          <a:xfrm>
            <a:off x="575965" y="1897559"/>
            <a:ext cx="8081367" cy="4032870"/>
            <a:chOff x="0" y="0"/>
            <a:chExt cx="7240" cy="3612"/>
          </a:xfrm>
        </p:grpSpPr>
        <p:sp>
          <p:nvSpPr>
            <p:cNvPr id="24578" name="Rectangle 2">
              <a:extLst>
                <a:ext uri="{FF2B5EF4-FFF2-40B4-BE49-F238E27FC236}">
                  <a16:creationId xmlns:a16="http://schemas.microsoft.com/office/drawing/2014/main" id="{CFFF06C3-E2C8-4133-8499-0927AE8E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237" cy="3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79400" dist="139699" dir="2700000" algn="ctr" rotWithShape="0">
                <a:schemeClr val="bg2">
                  <a:alpha val="34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CA" sz="1266"/>
            </a:p>
          </p:txBody>
        </p:sp>
        <p:sp>
          <p:nvSpPr>
            <p:cNvPr id="24579" name="Rectangle 3">
              <a:extLst>
                <a:ext uri="{FF2B5EF4-FFF2-40B4-BE49-F238E27FC236}">
                  <a16:creationId xmlns:a16="http://schemas.microsoft.com/office/drawing/2014/main" id="{FD142AAF-B38A-497A-A1BA-81CCA9382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661"/>
              <a:ext cx="7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40" bIns="0" anchor="ctr"/>
            <a:lstStyle>
              <a:lvl1pPr marL="571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87">
                  <a:latin typeface="Lucida Grande" charset="0"/>
                  <a:cs typeface="Lucida Grande" charset="0"/>
                  <a:sym typeface="Lucida Grande" charset="0"/>
                </a:rPr>
                <a:t>asdfadsf</a:t>
              </a:r>
            </a:p>
          </p:txBody>
        </p:sp>
      </p:grp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FDE9C76-5D58-4288-8865-392A4057BC01}"/>
              </a:ext>
            </a:extLst>
          </p:cNvPr>
          <p:cNvSpPr>
            <a:spLocks/>
          </p:cNvSpPr>
          <p:nvPr/>
        </p:nvSpPr>
        <p:spPr bwMode="auto">
          <a:xfrm>
            <a:off x="1095004" y="2749228"/>
            <a:ext cx="847427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516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if</a:t>
            </a:r>
            <a:r>
              <a:rPr lang="en-US" altLang="en-US" sz="351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3516" i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true</a:t>
            </a:r>
            <a:r>
              <a:rPr lang="en-US" altLang="en-US" sz="351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</a:p>
          <a:p>
            <a:r>
              <a:rPr lang="en-US" altLang="en-US" sz="351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r>
              <a:rPr lang="en-US" altLang="en-US" sz="351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“perform some action”</a:t>
            </a:r>
          </a:p>
          <a:p>
            <a:r>
              <a:rPr lang="en-US" altLang="en-US" sz="3516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69388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2FE7262-E82D-403C-8B80-71DFAEE2B5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2BE74-FAB6-4ECC-8448-251ABCE9F00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09037A2E-957E-456D-ADF9-68E5216F1CCC}"/>
              </a:ext>
            </a:extLst>
          </p:cNvPr>
          <p:cNvSpPr>
            <a:spLocks/>
          </p:cNvSpPr>
          <p:nvPr/>
        </p:nvSpPr>
        <p:spPr bwMode="auto">
          <a:xfrm>
            <a:off x="875110" y="1285875"/>
            <a:ext cx="7161609" cy="50631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79400" dist="139699" dir="2700000" algn="ctr" rotWithShape="0">
              <a:schemeClr val="bg2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76B3477-3C4D-437D-974D-8C3A27F38E3C}"/>
              </a:ext>
            </a:extLst>
          </p:cNvPr>
          <p:cNvSpPr>
            <a:spLocks/>
          </p:cNvSpPr>
          <p:nvPr/>
        </p:nvSpPr>
        <p:spPr bwMode="auto">
          <a:xfrm>
            <a:off x="1446609" y="1526977"/>
            <a:ext cx="563463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8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9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 </a:t>
            </a:r>
            <a:r>
              <a:rPr lang="en-US" altLang="en-US" sz="2109">
                <a:latin typeface="Courier" charset="0"/>
                <a:ea typeface="Courier" charset="0"/>
                <a:cs typeface="Courier" charset="0"/>
                <a:sym typeface="Courier" charset="0"/>
              </a:rPr>
              <a:t>counter = 0;</a:t>
            </a:r>
            <a:endParaRPr lang="en-US" altLang="en-US" sz="2109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endParaRPr lang="en-US" altLang="en-US" sz="2109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2109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setup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pPr lvl="1"/>
            <a:r>
              <a:rPr lang="en-US" altLang="en-US" sz="2109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Serial</a:t>
            </a:r>
            <a:r>
              <a:rPr lang="en-US" altLang="en-US" sz="2109"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altLang="en-US" sz="2109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begin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(9600);</a:t>
            </a:r>
          </a:p>
          <a:p>
            <a:r>
              <a:rPr lang="en-US" altLang="en-US" sz="2109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r>
              <a:rPr lang="en-US" altLang="en-US" sz="2109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endParaRPr lang="en-US" altLang="en-US" sz="2109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lvl="1"/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if(counter &lt; 10)</a:t>
            </a:r>
          </a:p>
          <a:p>
            <a:pPr lvl="1"/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lvl="3"/>
            <a:r>
              <a:rPr lang="en-US" altLang="en-US" sz="2109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Serial</a:t>
            </a:r>
            <a:r>
              <a:rPr lang="en-US" altLang="en-US" sz="2109"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altLang="en-US" sz="2109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println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(counter);</a:t>
            </a:r>
          </a:p>
          <a:p>
            <a:pPr lvl="1"/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lvl="1"/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counter = counter + 1;</a:t>
            </a:r>
          </a:p>
          <a:p>
            <a:pPr lvl="1"/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</a:t>
            </a:r>
            <a:endParaRPr lang="en-US" altLang="en-US" sz="2109">
              <a:cs typeface="Arial" panose="020B0604020202020204" pitchFamily="34" charset="0"/>
            </a:endParaRPr>
          </a:p>
          <a:p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5BEC5E4-E3A2-4904-B266-7811DF71557F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5414" y="53578"/>
            <a:ext cx="8233172" cy="1143000"/>
          </a:xfrm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IF Example</a:t>
            </a:r>
          </a:p>
        </p:txBody>
      </p:sp>
    </p:spTree>
    <p:extLst>
      <p:ext uri="{BB962C8B-B14F-4D97-AF65-F5344CB8AC3E}">
        <p14:creationId xmlns:p14="http://schemas.microsoft.com/office/powerpoint/2010/main" val="611059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EC8DACF7-392A-42F0-B83E-0A479FF166B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5414" y="53578"/>
            <a:ext cx="8233172" cy="1143000"/>
          </a:xfrm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IF - ELSE Condition</a:t>
            </a:r>
          </a:p>
        </p:txBody>
      </p:sp>
      <p:grpSp>
        <p:nvGrpSpPr>
          <p:cNvPr id="30724" name="Group 4">
            <a:extLst>
              <a:ext uri="{FF2B5EF4-FFF2-40B4-BE49-F238E27FC236}">
                <a16:creationId xmlns:a16="http://schemas.microsoft.com/office/drawing/2014/main" id="{71B55CC8-EB87-4A73-96C5-C2A96DB3F79C}"/>
              </a:ext>
            </a:extLst>
          </p:cNvPr>
          <p:cNvGrpSpPr>
            <a:grpSpLocks/>
          </p:cNvGrpSpPr>
          <p:nvPr/>
        </p:nvGrpSpPr>
        <p:grpSpPr bwMode="auto">
          <a:xfrm>
            <a:off x="575965" y="1224484"/>
            <a:ext cx="8081367" cy="4929188"/>
            <a:chOff x="0" y="0"/>
            <a:chExt cx="7240" cy="4415"/>
          </a:xfrm>
        </p:grpSpPr>
        <p:sp>
          <p:nvSpPr>
            <p:cNvPr id="30722" name="Rectangle 2">
              <a:extLst>
                <a:ext uri="{FF2B5EF4-FFF2-40B4-BE49-F238E27FC236}">
                  <a16:creationId xmlns:a16="http://schemas.microsoft.com/office/drawing/2014/main" id="{67F58CE6-A5E2-4E31-8AE9-C8148DC1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236" cy="4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79400" dist="139699" dir="2700000" algn="ctr" rotWithShape="0">
                <a:schemeClr val="bg2">
                  <a:alpha val="34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CA" sz="1266"/>
            </a:p>
          </p:txBody>
        </p:sp>
        <p:sp>
          <p:nvSpPr>
            <p:cNvPr id="30723" name="Rectangle 3">
              <a:extLst>
                <a:ext uri="{FF2B5EF4-FFF2-40B4-BE49-F238E27FC236}">
                  <a16:creationId xmlns:a16="http://schemas.microsoft.com/office/drawing/2014/main" id="{AB4187B7-3D66-4C34-BB5D-B2FA483E6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30"/>
              <a:ext cx="7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40" bIns="0" anchor="ctr"/>
            <a:lstStyle>
              <a:lvl1pPr marL="571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87">
                  <a:latin typeface="Lucida Grande" charset="0"/>
                  <a:cs typeface="Lucida Grande" charset="0"/>
                  <a:sym typeface="Lucida Grande" charset="0"/>
                </a:rPr>
                <a:t>asdfadsf</a:t>
              </a:r>
            </a:p>
          </p:txBody>
        </p:sp>
      </p:grpSp>
      <p:sp>
        <p:nvSpPr>
          <p:cNvPr id="30725" name="Rectangle 5">
            <a:extLst>
              <a:ext uri="{FF2B5EF4-FFF2-40B4-BE49-F238E27FC236}">
                <a16:creationId xmlns:a16="http://schemas.microsoft.com/office/drawing/2014/main" id="{D5ABCEE7-1B92-4A8D-BBF6-7E491EA3C30A}"/>
              </a:ext>
            </a:extLst>
          </p:cNvPr>
          <p:cNvSpPr>
            <a:spLocks/>
          </p:cNvSpPr>
          <p:nvPr/>
        </p:nvSpPr>
        <p:spPr bwMode="auto">
          <a:xfrm>
            <a:off x="916410" y="1606228"/>
            <a:ext cx="847427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375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if</a:t>
            </a:r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 “answer is true”) </a:t>
            </a: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“perform some action”</a:t>
            </a: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r>
              <a:rPr lang="en-US" altLang="en-US" sz="3375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else </a:t>
            </a:r>
          </a:p>
          <a:p>
            <a:r>
              <a:rPr lang="en-US" altLang="en-US" sz="3375"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  <a:endParaRPr lang="en-US" altLang="en-US" sz="3375">
              <a:latin typeface="Lucida Grande" charset="0"/>
              <a:cs typeface="Lucida Grande" charset="0"/>
              <a:sym typeface="Lucida Grande" charset="0"/>
            </a:endParaRP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“perform some other action”</a:t>
            </a: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endParaRPr lang="en-US" altLang="en-US" sz="3516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endParaRPr lang="en-US" altLang="en-US" sz="3516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7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Check out: </a:t>
            </a:r>
            <a:r>
              <a:rPr lang="en-US" altLang="en-US" dirty="0">
                <a:hlinkClick r:id="rId2"/>
              </a:rPr>
              <a:t>http://arduino.cc/en/Guide/HomePage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https://www.youtube.com/watch?v=nL34zDTPkcs</a:t>
            </a:r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4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E94FE8D-60E9-44E8-8F5C-09751D6D72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C60E5-3745-4E7D-9F9F-9F87FFA66C2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1A1186BB-B382-4661-94A0-F54C1F009AC7}"/>
              </a:ext>
            </a:extLst>
          </p:cNvPr>
          <p:cNvSpPr>
            <a:spLocks/>
          </p:cNvSpPr>
          <p:nvPr/>
        </p:nvSpPr>
        <p:spPr bwMode="auto">
          <a:xfrm>
            <a:off x="250031" y="919758"/>
            <a:ext cx="8688586" cy="567035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79400" dist="139699" dir="2700000" algn="ctr" rotWithShape="0">
              <a:schemeClr val="bg2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5F34965-1B20-42EC-9C73-F14470FF6B6B}"/>
              </a:ext>
            </a:extLst>
          </p:cNvPr>
          <p:cNvSpPr>
            <a:spLocks/>
          </p:cNvSpPr>
          <p:nvPr/>
        </p:nvSpPr>
        <p:spPr bwMode="auto">
          <a:xfrm>
            <a:off x="375047" y="991195"/>
            <a:ext cx="8590359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8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9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 </a:t>
            </a:r>
            <a:r>
              <a:rPr lang="en-US" altLang="en-US" sz="2109">
                <a:latin typeface="Courier" charset="0"/>
                <a:ea typeface="Courier" charset="0"/>
                <a:cs typeface="Courier" charset="0"/>
                <a:sym typeface="Courier" charset="0"/>
              </a:rPr>
              <a:t>counter = 0;</a:t>
            </a:r>
            <a:endParaRPr lang="en-US" altLang="en-US" sz="2109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2109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setup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pPr lvl="1"/>
            <a:r>
              <a:rPr lang="en-US" altLang="en-US" sz="2109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Serial</a:t>
            </a:r>
            <a:r>
              <a:rPr lang="en-US" altLang="en-US" sz="2109"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altLang="en-US" sz="2109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begin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(9600);</a:t>
            </a:r>
          </a:p>
          <a:p>
            <a:r>
              <a:rPr lang="en-US" altLang="en-US" sz="2109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r>
              <a:rPr lang="en-US" altLang="en-US" sz="2109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endParaRPr lang="en-US" altLang="en-US" sz="2109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lvl="1"/>
            <a:r>
              <a:rPr lang="en-US" altLang="en-US" sz="2109">
                <a:solidFill>
                  <a:srgbClr val="C971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if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(counter &lt; 10)</a:t>
            </a:r>
          </a:p>
          <a:p>
            <a:pPr lvl="1"/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lvl="3"/>
            <a:r>
              <a:rPr lang="en-US" altLang="en-US" sz="2109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Serial</a:t>
            </a:r>
            <a:r>
              <a:rPr lang="en-US" altLang="en-US" sz="2109"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altLang="en-US" sz="2109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println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109">
                <a:solidFill>
                  <a:srgbClr val="D90B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“less than 10”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pPr lvl="1"/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lvl="1"/>
            <a:r>
              <a:rPr lang="en-US" altLang="en-US" sz="2109">
                <a:solidFill>
                  <a:srgbClr val="C971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else</a:t>
            </a:r>
            <a:endParaRPr lang="en-US" altLang="en-US" sz="2109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lvl="1"/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lvl="3"/>
            <a:r>
              <a:rPr lang="en-US" altLang="en-US" sz="2109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Serial</a:t>
            </a:r>
            <a:r>
              <a:rPr lang="en-US" altLang="en-US" sz="2109"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altLang="en-US" sz="2109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println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109">
                <a:solidFill>
                  <a:srgbClr val="D90B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“greater than or equal to 10”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pPr lvl="3"/>
            <a:r>
              <a:rPr lang="en-US" altLang="en-US" sz="2109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Serial</a:t>
            </a:r>
            <a:r>
              <a:rPr lang="en-US" altLang="en-US" sz="2109"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altLang="en-US" sz="2109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end</a:t>
            </a:r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();</a:t>
            </a:r>
          </a:p>
          <a:p>
            <a:pPr lvl="1"/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lvl="1"/>
            <a:r>
              <a:rPr lang="en-US" altLang="en-US" sz="2109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counter = counter + 1;</a:t>
            </a:r>
          </a:p>
          <a:p>
            <a:r>
              <a:rPr lang="en-US" altLang="en-US" sz="2109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FB8FA29-6418-4130-81C3-EB77CD381E9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5414" y="-98227"/>
            <a:ext cx="8233172" cy="1143000"/>
          </a:xfrm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IF - ELSE Example</a:t>
            </a:r>
          </a:p>
        </p:txBody>
      </p:sp>
    </p:spTree>
    <p:extLst>
      <p:ext uri="{BB962C8B-B14F-4D97-AF65-F5344CB8AC3E}">
        <p14:creationId xmlns:p14="http://schemas.microsoft.com/office/powerpoint/2010/main" val="716049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E7D54EBA-70B5-4ED6-BCA8-E3FCC905AE6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5414" y="53578"/>
            <a:ext cx="8233172" cy="1143000"/>
          </a:xfrm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IF - ELSE IF Condition</a:t>
            </a:r>
          </a:p>
        </p:txBody>
      </p:sp>
      <p:grpSp>
        <p:nvGrpSpPr>
          <p:cNvPr id="32772" name="Group 4">
            <a:extLst>
              <a:ext uri="{FF2B5EF4-FFF2-40B4-BE49-F238E27FC236}">
                <a16:creationId xmlns:a16="http://schemas.microsoft.com/office/drawing/2014/main" id="{F98C6A60-798A-415F-BFAE-7A9D9E3BCD43}"/>
              </a:ext>
            </a:extLst>
          </p:cNvPr>
          <p:cNvGrpSpPr>
            <a:grpSpLocks/>
          </p:cNvGrpSpPr>
          <p:nvPr/>
        </p:nvGrpSpPr>
        <p:grpSpPr bwMode="auto">
          <a:xfrm>
            <a:off x="575965" y="1224484"/>
            <a:ext cx="8081367" cy="4929188"/>
            <a:chOff x="0" y="0"/>
            <a:chExt cx="7240" cy="4415"/>
          </a:xfrm>
        </p:grpSpPr>
        <p:sp>
          <p:nvSpPr>
            <p:cNvPr id="32770" name="Rectangle 2">
              <a:extLst>
                <a:ext uri="{FF2B5EF4-FFF2-40B4-BE49-F238E27FC236}">
                  <a16:creationId xmlns:a16="http://schemas.microsoft.com/office/drawing/2014/main" id="{2E5C8F77-059C-499F-93F1-5BAAAA36D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236" cy="4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79400" dist="139699" dir="2700000" algn="ctr" rotWithShape="0">
                <a:schemeClr val="bg2">
                  <a:alpha val="34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CA" sz="1266"/>
            </a:p>
          </p:txBody>
        </p:sp>
        <p:sp>
          <p:nvSpPr>
            <p:cNvPr id="32771" name="Rectangle 3">
              <a:extLst>
                <a:ext uri="{FF2B5EF4-FFF2-40B4-BE49-F238E27FC236}">
                  <a16:creationId xmlns:a16="http://schemas.microsoft.com/office/drawing/2014/main" id="{1749685C-E845-4485-8C35-9DDEBBBF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30"/>
              <a:ext cx="7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40" bIns="0" anchor="ctr"/>
            <a:lstStyle>
              <a:lvl1pPr marL="571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87">
                  <a:latin typeface="Lucida Grande" charset="0"/>
                  <a:cs typeface="Lucida Grande" charset="0"/>
                  <a:sym typeface="Lucida Grande" charset="0"/>
                </a:rPr>
                <a:t>asdfadsf</a:t>
              </a:r>
            </a:p>
          </p:txBody>
        </p:sp>
      </p:grpSp>
      <p:sp>
        <p:nvSpPr>
          <p:cNvPr id="32773" name="Rectangle 5">
            <a:extLst>
              <a:ext uri="{FF2B5EF4-FFF2-40B4-BE49-F238E27FC236}">
                <a16:creationId xmlns:a16="http://schemas.microsoft.com/office/drawing/2014/main" id="{452A83DD-1018-4E22-9C4F-C856BBD476F3}"/>
              </a:ext>
            </a:extLst>
          </p:cNvPr>
          <p:cNvSpPr>
            <a:spLocks/>
          </p:cNvSpPr>
          <p:nvPr/>
        </p:nvSpPr>
        <p:spPr bwMode="auto">
          <a:xfrm>
            <a:off x="916410" y="1606228"/>
            <a:ext cx="847427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375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if</a:t>
            </a:r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 “answer is true”) </a:t>
            </a: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“perform some action”</a:t>
            </a: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r>
              <a:rPr lang="en-US" altLang="en-US" sz="3375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else if</a:t>
            </a:r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 “answer is true”) </a:t>
            </a:r>
            <a:r>
              <a:rPr lang="en-US" altLang="en-US" sz="3375">
                <a:solidFill>
                  <a:srgbClr val="F79646"/>
                </a:solidFill>
                <a:latin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r>
              <a:rPr lang="en-US" altLang="en-US" sz="3375"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  <a:endParaRPr lang="en-US" altLang="en-US" sz="3375">
              <a:latin typeface="Lucida Grande" charset="0"/>
              <a:cs typeface="Lucida Grande" charset="0"/>
              <a:sym typeface="Lucida Grande" charset="0"/>
            </a:endParaRP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“perform some other action”</a:t>
            </a:r>
          </a:p>
          <a:p>
            <a:r>
              <a:rPr lang="en-US" altLang="en-US" sz="3375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endParaRPr lang="en-US" altLang="en-US" sz="3516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endParaRPr lang="en-US" altLang="en-US" sz="3516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17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836B284-2CFB-4851-BAA0-D0D85BFAD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57E48-F760-44B8-8B92-465F3E517C5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EF491A29-D117-4021-918B-4F292BAB6D7D}"/>
              </a:ext>
            </a:extLst>
          </p:cNvPr>
          <p:cNvSpPr>
            <a:spLocks/>
          </p:cNvSpPr>
          <p:nvPr/>
        </p:nvSpPr>
        <p:spPr bwMode="auto">
          <a:xfrm>
            <a:off x="250031" y="919758"/>
            <a:ext cx="8688586" cy="567035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79400" dist="139699" dir="2700000" algn="ctr" rotWithShape="0">
              <a:schemeClr val="bg2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4F0D212-29FC-46FC-8DA0-27F39AC7A76A}"/>
              </a:ext>
            </a:extLst>
          </p:cNvPr>
          <p:cNvSpPr>
            <a:spLocks/>
          </p:cNvSpPr>
          <p:nvPr/>
        </p:nvSpPr>
        <p:spPr bwMode="auto">
          <a:xfrm>
            <a:off x="392906" y="973336"/>
            <a:ext cx="8590359" cy="55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8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87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 </a:t>
            </a:r>
            <a:r>
              <a:rPr lang="en-US" altLang="en-US" sz="1687">
                <a:latin typeface="Courier" charset="0"/>
                <a:ea typeface="Courier" charset="0"/>
                <a:cs typeface="Courier" charset="0"/>
                <a:sym typeface="Courier" charset="0"/>
              </a:rPr>
              <a:t>counter = 0;</a:t>
            </a:r>
            <a:endParaRPr lang="en-US" altLang="en-US" sz="1687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1687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1687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setup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pPr lvl="1"/>
            <a:r>
              <a:rPr lang="en-US" altLang="en-US" sz="1687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Serial</a:t>
            </a:r>
            <a:r>
              <a:rPr lang="en-US" altLang="en-US" sz="1687"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altLang="en-US" sz="1687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begin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(9600);</a:t>
            </a:r>
          </a:p>
          <a:p>
            <a:r>
              <a:rPr lang="en-US" altLang="en-US" sz="1687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r>
              <a:rPr lang="en-US" altLang="en-US" sz="1687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1687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endParaRPr lang="en-US" altLang="en-US" sz="1687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lvl="1"/>
            <a:r>
              <a:rPr lang="en-US" altLang="en-US" sz="1687">
                <a:solidFill>
                  <a:srgbClr val="C971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if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(counter &lt; 10)</a:t>
            </a:r>
          </a:p>
          <a:p>
            <a:pPr lvl="1"/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lvl="3"/>
            <a:r>
              <a:rPr lang="en-US" altLang="en-US" sz="1687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Serial</a:t>
            </a:r>
            <a:r>
              <a:rPr lang="en-US" altLang="en-US" sz="1687"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altLang="en-US" sz="1687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println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1687">
                <a:solidFill>
                  <a:srgbClr val="D90B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“less than 10”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pPr lvl="1"/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lvl="1"/>
            <a:r>
              <a:rPr lang="en-US" altLang="en-US" sz="1687">
                <a:solidFill>
                  <a:srgbClr val="C971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else if 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(counter == 10)</a:t>
            </a:r>
          </a:p>
          <a:p>
            <a:pPr lvl="1"/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lvl="3"/>
            <a:r>
              <a:rPr lang="en-US" altLang="en-US" sz="1687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Serial</a:t>
            </a:r>
            <a:r>
              <a:rPr lang="en-US" altLang="en-US" sz="1687"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altLang="en-US" sz="1687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println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1687">
                <a:solidFill>
                  <a:srgbClr val="D90B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“equal to 10”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pPr lvl="1"/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lvl="1"/>
            <a:r>
              <a:rPr lang="en-US" altLang="en-US" sz="1687">
                <a:solidFill>
                  <a:srgbClr val="C971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else</a:t>
            </a:r>
            <a:endParaRPr lang="en-US" altLang="en-US" sz="1687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lvl="1"/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lvl="3"/>
            <a:r>
              <a:rPr lang="en-US" altLang="en-US" sz="1687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Serial</a:t>
            </a:r>
            <a:r>
              <a:rPr lang="en-US" altLang="en-US" sz="1687"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altLang="en-US" sz="1687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println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1687">
                <a:solidFill>
                  <a:srgbClr val="D90B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“greater than 10”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pPr lvl="3"/>
            <a:r>
              <a:rPr lang="en-US" altLang="en-US" sz="1687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Serial</a:t>
            </a:r>
            <a:r>
              <a:rPr lang="en-US" altLang="en-US" sz="1687">
                <a:latin typeface="Courier" charset="0"/>
                <a:ea typeface="Courier" charset="0"/>
                <a:cs typeface="Courier" charset="0"/>
                <a:sym typeface="Courier" charset="0"/>
              </a:rPr>
              <a:t>.</a:t>
            </a:r>
            <a:r>
              <a:rPr lang="en-US" altLang="en-US" sz="1687">
                <a:solidFill>
                  <a:srgbClr val="FD9A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end</a:t>
            </a:r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();</a:t>
            </a:r>
          </a:p>
          <a:p>
            <a:pPr lvl="1"/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lvl="1"/>
            <a:r>
              <a:rPr lang="en-US" altLang="en-US" sz="1687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counter = counter + 1;</a:t>
            </a:r>
          </a:p>
          <a:p>
            <a:r>
              <a:rPr lang="en-US" altLang="en-US" sz="1687"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4664CB4-CD1A-45E8-AFE9-0CE45094068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5414" y="-98227"/>
            <a:ext cx="8233172" cy="1143000"/>
          </a:xfrm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IF - ELSE Example</a:t>
            </a:r>
          </a:p>
        </p:txBody>
      </p:sp>
    </p:spTree>
    <p:extLst>
      <p:ext uri="{BB962C8B-B14F-4D97-AF65-F5344CB8AC3E}">
        <p14:creationId xmlns:p14="http://schemas.microsoft.com/office/powerpoint/2010/main" val="2292649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7E5D7D5-4BBF-464C-B990-4ABE29AE3D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68E5B-6B00-4FC2-A733-C9411CFF173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3009" name="Rectangle 1">
            <a:extLst>
              <a:ext uri="{FF2B5EF4-FFF2-40B4-BE49-F238E27FC236}">
                <a16:creationId xmlns:a16="http://schemas.microsoft.com/office/drawing/2014/main" id="{366E82DE-399F-41DA-ABF0-94E58B3B4D20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526852" y="127249"/>
            <a:ext cx="8233172" cy="1508001"/>
          </a:xfrm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BOOLEAN VARIABLES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FB93E2E-6C89-464C-9AF0-596049AB9B3D}"/>
              </a:ext>
            </a:extLst>
          </p:cNvPr>
          <p:cNvSpPr>
            <a:spLocks/>
          </p:cNvSpPr>
          <p:nvPr/>
        </p:nvSpPr>
        <p:spPr bwMode="auto">
          <a:xfrm>
            <a:off x="616148" y="2661047"/>
            <a:ext cx="7867055" cy="179486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88D8847-C8C7-445E-859D-3D130E7657C0}"/>
              </a:ext>
            </a:extLst>
          </p:cNvPr>
          <p:cNvSpPr>
            <a:spLocks/>
          </p:cNvSpPr>
          <p:nvPr/>
        </p:nvSpPr>
        <p:spPr bwMode="auto">
          <a:xfrm>
            <a:off x="1169789" y="3125390"/>
            <a:ext cx="7438430" cy="14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>
                <a:solidFill>
                  <a:srgbClr val="C78D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boolean</a:t>
            </a:r>
            <a:r>
              <a:rPr lang="en-US" altLang="en-US" sz="4500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4500">
                <a:latin typeface="Courier" charset="0"/>
                <a:ea typeface="Courier" charset="0"/>
                <a:cs typeface="Courier" charset="0"/>
                <a:sym typeface="Courier" charset="0"/>
              </a:rPr>
              <a:t>done = </a:t>
            </a:r>
            <a:r>
              <a:rPr lang="en-US" altLang="en-US" sz="4500">
                <a:solidFill>
                  <a:srgbClr val="C78D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true</a:t>
            </a:r>
            <a:r>
              <a:rPr lang="en-US" altLang="en-US" sz="4500">
                <a:latin typeface="Courier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altLang="en-US" sz="4500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endParaRPr lang="en-US" altLang="en-US" sz="2250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endParaRPr lang="en-US" altLang="en-US" sz="2250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29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EDF6EA5-E58E-40FC-96E6-2AFB7F3CA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D9672-9FBA-44FB-A3BA-02B82A52308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A8583D2F-3E4A-4143-8BDC-4D9EE4D4E66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Using Variables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9720C58-F5A0-4E12-8C8C-F43BD3071DD0}"/>
              </a:ext>
            </a:extLst>
          </p:cNvPr>
          <p:cNvSpPr>
            <a:spLocks/>
          </p:cNvSpPr>
          <p:nvPr/>
        </p:nvSpPr>
        <p:spPr bwMode="auto">
          <a:xfrm>
            <a:off x="1214438" y="1348383"/>
            <a:ext cx="7161609" cy="53578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79400" dist="139699" dir="2700000" algn="ctr" rotWithShape="0">
              <a:schemeClr val="bg2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7A946AA-F115-448F-AD16-D0E80B5C4729}"/>
              </a:ext>
            </a:extLst>
          </p:cNvPr>
          <p:cNvSpPr>
            <a:spLocks/>
          </p:cNvSpPr>
          <p:nvPr/>
        </p:nvSpPr>
        <p:spPr bwMode="auto">
          <a:xfrm>
            <a:off x="1428750" y="1491258"/>
            <a:ext cx="5634633" cy="490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9" dirty="0" err="1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altLang="en-US" sz="2109" dirty="0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delayTime</a:t>
            </a:r>
            <a:r>
              <a:rPr lang="en-US" altLang="en-US" sz="2109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= 2000;</a:t>
            </a:r>
            <a:endParaRPr lang="en-US" altLang="en-US" sz="2109" dirty="0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2109" dirty="0" err="1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altLang="en-US" sz="2109" dirty="0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greenLED</a:t>
            </a:r>
            <a:r>
              <a:rPr lang="en-US" altLang="en-US" sz="2109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= 9;</a:t>
            </a:r>
          </a:p>
          <a:p>
            <a:r>
              <a:rPr lang="en-US" altLang="en-US" sz="2109" dirty="0" err="1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altLang="en-US" sz="2109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redLED</a:t>
            </a:r>
            <a:r>
              <a:rPr lang="en-US" altLang="en-US" sz="2109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= 10;</a:t>
            </a:r>
          </a:p>
          <a:p>
            <a:r>
              <a:rPr lang="en-US" altLang="en-US" sz="2109" dirty="0" err="1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altLang="en-US" sz="2109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yellowLED</a:t>
            </a:r>
            <a:r>
              <a:rPr lang="en-US" altLang="en-US" sz="2109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= 11;</a:t>
            </a:r>
          </a:p>
          <a:p>
            <a:r>
              <a:rPr lang="en-US" altLang="en-US" sz="2109" dirty="0" err="1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altLang="en-US" sz="2109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delayTime</a:t>
            </a:r>
            <a:r>
              <a:rPr lang="en-US" altLang="en-US" sz="2109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= 5000;</a:t>
            </a:r>
          </a:p>
          <a:p>
            <a:r>
              <a:rPr lang="en-US" altLang="en-US" sz="2109" dirty="0" err="1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altLang="en-US" sz="2109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yellowTime</a:t>
            </a:r>
            <a:r>
              <a:rPr lang="en-US" altLang="en-US" sz="2109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= 2000;</a:t>
            </a:r>
          </a:p>
          <a:p>
            <a:endParaRPr lang="en-US" altLang="en-US" sz="2109" dirty="0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2109" dirty="0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setup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  <a:endParaRPr lang="en-US" altLang="en-US" sz="2109" dirty="0">
              <a:cs typeface="Arial" panose="020B0604020202020204" pitchFamily="34" charset="0"/>
            </a:endParaRP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2109" dirty="0" err="1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pinMode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greenLED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109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OUTPUT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	</a:t>
            </a:r>
            <a:r>
              <a:rPr lang="en-US" altLang="en-US" sz="2109" dirty="0" err="1">
                <a:solidFill>
                  <a:schemeClr val="accent6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pinMode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redLED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, </a:t>
            </a:r>
            <a:r>
              <a:rPr lang="en-US" altLang="en-US" sz="2109" dirty="0">
                <a:solidFill>
                  <a:srgbClr val="FF0000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OUTPUT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	</a:t>
            </a:r>
            <a:r>
              <a:rPr lang="en-US" altLang="en-US" sz="2109" dirty="0" err="1">
                <a:solidFill>
                  <a:schemeClr val="accent6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pinMode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yellowLED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, </a:t>
            </a:r>
            <a:r>
              <a:rPr lang="en-US" altLang="en-US" sz="2109" dirty="0">
                <a:solidFill>
                  <a:srgbClr val="FF0000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OUTPUT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cs typeface="Arial" panose="020B0604020202020204" pitchFamily="34" charset="0"/>
                <a:sym typeface="Courier" charset="0"/>
              </a:rPr>
              <a:t>);</a:t>
            </a:r>
            <a:endParaRPr lang="en-US" altLang="en-US" sz="2109" dirty="0">
              <a:cs typeface="Arial" panose="020B0604020202020204" pitchFamily="34" charset="0"/>
            </a:endParaRP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78680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EDF6EA5-E58E-40FC-96E6-2AFB7F3CA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D9672-9FBA-44FB-A3BA-02B82A52308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A8583D2F-3E4A-4143-8BDC-4D9EE4D4E66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ln/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/>
              <a:t>Using Variables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9720C58-F5A0-4E12-8C8C-F43BD3071DD0}"/>
              </a:ext>
            </a:extLst>
          </p:cNvPr>
          <p:cNvSpPr>
            <a:spLocks/>
          </p:cNvSpPr>
          <p:nvPr/>
        </p:nvSpPr>
        <p:spPr bwMode="auto">
          <a:xfrm>
            <a:off x="1214438" y="1348383"/>
            <a:ext cx="7161609" cy="53578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79400" dist="139699" dir="2700000" algn="ctr" rotWithShape="0">
              <a:schemeClr val="bg2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CA" sz="1266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7A946AA-F115-448F-AD16-D0E80B5C4729}"/>
              </a:ext>
            </a:extLst>
          </p:cNvPr>
          <p:cNvSpPr>
            <a:spLocks/>
          </p:cNvSpPr>
          <p:nvPr/>
        </p:nvSpPr>
        <p:spPr bwMode="auto">
          <a:xfrm>
            <a:off x="1428750" y="1491258"/>
            <a:ext cx="5634633" cy="490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>
            <a:lvl1pPr marL="571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109" dirty="0">
              <a:solidFill>
                <a:srgbClr val="F79646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2109" dirty="0">
                <a:solidFill>
                  <a:srgbClr val="F7964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void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109" dirty="0">
                <a:solidFill>
                  <a:srgbClr val="632523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() 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{</a:t>
            </a:r>
            <a:endParaRPr lang="en-US" altLang="en-US" sz="2109" dirty="0">
              <a:cs typeface="Arial" panose="020B0604020202020204" pitchFamily="34" charset="0"/>
            </a:endParaRP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109" dirty="0" err="1">
                <a:solidFill>
                  <a:srgbClr val="BB9A38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digitalWrite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greenLED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109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HIGH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delay(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delayTime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109" dirty="0" err="1">
                <a:solidFill>
                  <a:srgbClr val="BB9A38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digitalWrite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greenLED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109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LOW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endParaRPr lang="en-US" altLang="en-US" sz="2109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109" dirty="0" err="1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digitalWrite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yellowLED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109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HIGH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delay(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yellowTime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109" dirty="0" err="1">
                <a:solidFill>
                  <a:srgbClr val="BB9A38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digitalWrite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yellowLED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109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LOW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endParaRPr lang="en-US" altLang="en-US" sz="2109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109" dirty="0" err="1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digitalWrite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redLED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109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HIGH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delay(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delayTime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109" dirty="0" err="1">
                <a:solidFill>
                  <a:srgbClr val="BB9A38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digitalWrite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109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redLED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109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LOW</a:t>
            </a:r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);</a:t>
            </a:r>
          </a:p>
          <a:p>
            <a:r>
              <a:rPr lang="en-US" altLang="en-US" sz="2109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87730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40E81D1-362A-4F8A-B4FF-615BC7264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Analog Input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9AFCD17-2CD2-4B67-BED6-54565A8A7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Think about music stored on a CD---an analog signal captured on digital media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Sample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Word length</a:t>
            </a:r>
          </a:p>
        </p:txBody>
      </p:sp>
      <p:pic>
        <p:nvPicPr>
          <p:cNvPr id="14340" name="Picture 11" descr="dvd-audio-vs-cd-audio">
            <a:extLst>
              <a:ext uri="{FF2B5EF4-FFF2-40B4-BE49-F238E27FC236}">
                <a16:creationId xmlns:a16="http://schemas.microsoft.com/office/drawing/2014/main" id="{502C32C5-BFE2-4075-97DE-C36AD5DD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47975"/>
            <a:ext cx="57912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122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analog ?</a:t>
            </a:r>
          </a:p>
          <a:p>
            <a:r>
              <a:rPr lang="en-US" dirty="0"/>
              <a:t>It is continuous range of voltage values (not just 0 or 5V)</a:t>
            </a:r>
          </a:p>
          <a:p>
            <a:endParaRPr lang="en-US" dirty="0"/>
          </a:p>
          <a:p>
            <a:r>
              <a:rPr lang="en-US" dirty="0"/>
              <a:t> Why convert to digital ?</a:t>
            </a:r>
          </a:p>
          <a:p>
            <a:r>
              <a:rPr lang="en-US" dirty="0"/>
              <a:t>Because our microcontroller only understands digital.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to Digital Conversion</a:t>
            </a:r>
          </a:p>
        </p:txBody>
      </p:sp>
    </p:spTree>
    <p:extLst>
      <p:ext uri="{BB962C8B-B14F-4D97-AF65-F5344CB8AC3E}">
        <p14:creationId xmlns:p14="http://schemas.microsoft.com/office/powerpoint/2010/main" val="1429744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7264" y="1574670"/>
            <a:ext cx="5698074" cy="47200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in </a:t>
            </a:r>
            <a:r>
              <a:rPr lang="en-US" dirty="0" err="1"/>
              <a:t>Arduino</a:t>
            </a:r>
            <a:r>
              <a:rPr lang="en-US" dirty="0"/>
              <a:t> Uno</a:t>
            </a:r>
          </a:p>
        </p:txBody>
      </p:sp>
      <p:sp>
        <p:nvSpPr>
          <p:cNvPr id="7" name="Frame 6"/>
          <p:cNvSpPr/>
          <p:nvPr/>
        </p:nvSpPr>
        <p:spPr>
          <a:xfrm>
            <a:off x="5715000" y="4876800"/>
            <a:ext cx="14478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61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82BF50C5-44D2-4004-BCD3-7F74E325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62000"/>
            <a:ext cx="6843712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0A67066B-9202-4951-B1FF-BE07CF845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191000"/>
            <a:ext cx="86868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/>
              <a:t>Resolution</a:t>
            </a:r>
            <a:r>
              <a:rPr lang="en-US" altLang="en-US" sz="2400"/>
              <a:t>: the number of different voltage levels (i.e., </a:t>
            </a:r>
            <a:r>
              <a:rPr lang="en-US" altLang="en-US" sz="2400" i="1"/>
              <a:t>states</a:t>
            </a:r>
            <a:r>
              <a:rPr lang="en-US" altLang="en-US" sz="2400"/>
              <a:t>) used to discretize an input signal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Resolution values range from 256 states (8 bits) to 4,294,967,296 states (32 bits)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Arduino uses 1024 states (10 bits)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Smallest measurable voltage change is 5V/1024 or 4.8 mV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Maximum sample rate is 10,000 times a second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BA87FB83-2141-4D46-8D79-38A547DCF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Arduino Analog Input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B24BF6B6-E186-4E13-9115-4B781A5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3810000"/>
            <a:ext cx="1931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Image credit: Tod Kurt</a:t>
            </a:r>
          </a:p>
        </p:txBody>
      </p:sp>
    </p:spTree>
    <p:extLst>
      <p:ext uri="{BB962C8B-B14F-4D97-AF65-F5344CB8AC3E}">
        <p14:creationId xmlns:p14="http://schemas.microsoft.com/office/powerpoint/2010/main" val="22785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999B41E-5E36-4811-ABE5-21C63901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the Arduino</a:t>
            </a:r>
          </a:p>
        </p:txBody>
      </p:sp>
      <p:pic>
        <p:nvPicPr>
          <p:cNvPr id="7171" name="Picture 2" descr="pic1.jpg">
            <a:extLst>
              <a:ext uri="{FF2B5EF4-FFF2-40B4-BE49-F238E27FC236}">
                <a16:creationId xmlns:a16="http://schemas.microsoft.com/office/drawing/2014/main" id="{EF68F816-A190-4596-A982-DBE9C666E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89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9">
            <a:extLst>
              <a:ext uri="{FF2B5EF4-FFF2-40B4-BE49-F238E27FC236}">
                <a16:creationId xmlns:a16="http://schemas.microsoft.com/office/drawing/2014/main" id="{BE528688-31A4-4B90-972C-07B70384D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6213475"/>
            <a:ext cx="261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todbot.com/blog/bionicarduino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906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Quantanization</a:t>
            </a:r>
            <a:r>
              <a:rPr lang="en-US" dirty="0"/>
              <a:t> the signal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224" y="1481138"/>
            <a:ext cx="72195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390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Arduino</a:t>
            </a:r>
            <a:r>
              <a:rPr lang="en-US" dirty="0"/>
              <a:t> Uno board contains 6 pins for ADC</a:t>
            </a:r>
          </a:p>
          <a:p>
            <a:endParaRPr lang="en-US" dirty="0"/>
          </a:p>
          <a:p>
            <a:r>
              <a:rPr lang="en-US" dirty="0"/>
              <a:t>10-bit analog to digital converter</a:t>
            </a:r>
          </a:p>
          <a:p>
            <a:endParaRPr lang="en-US" dirty="0"/>
          </a:p>
          <a:p>
            <a:r>
              <a:rPr lang="en-US" dirty="0"/>
              <a:t>This means that it will map input voltages between 0 and 5 volts into integer values between 0 and 1023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in </a:t>
            </a:r>
            <a:r>
              <a:rPr lang="en-US" dirty="0" err="1"/>
              <a:t>Arduino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analogRead</a:t>
            </a:r>
            <a:r>
              <a:rPr lang="en-US" dirty="0"/>
              <a:t>(A0); // used to read the analog value from the pin A0</a:t>
            </a:r>
          </a:p>
          <a:p>
            <a:endParaRPr lang="en-US" dirty="0"/>
          </a:p>
          <a:p>
            <a:r>
              <a:rPr lang="en-US" dirty="0" err="1"/>
              <a:t>analogWrite</a:t>
            </a:r>
            <a:r>
              <a:rPr lang="en-US" dirty="0"/>
              <a:t>(2,128);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Reading/Writing Analog Values</a:t>
            </a:r>
          </a:p>
        </p:txBody>
      </p:sp>
    </p:spTree>
    <p:extLst>
      <p:ext uri="{BB962C8B-B14F-4D97-AF65-F5344CB8AC3E}">
        <p14:creationId xmlns:p14="http://schemas.microsoft.com/office/powerpoint/2010/main" val="316885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Converting Analog Value to Digital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534319"/>
            <a:ext cx="7734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43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9BDE1E7-88BD-4E34-BDB0-4F573F116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Can a digital device produce analog output?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163A72C-AB8C-4FC9-9820-46FEDB236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Analog Output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2C55CCB3-5FDC-495C-B59C-134729045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2438400"/>
            <a:ext cx="48450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>
            <a:extLst>
              <a:ext uri="{FF2B5EF4-FFF2-40B4-BE49-F238E27FC236}">
                <a16:creationId xmlns:a16="http://schemas.microsoft.com/office/drawing/2014/main" id="{98660DE0-407D-4D38-9F9D-4800274B2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3200" dirty="0"/>
              <a:t>Analog output can be simulated using pulse width modulation (PWM)</a:t>
            </a: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00E7391C-76F7-44FA-858E-029FE2C17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5102225"/>
            <a:ext cx="5286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Image from </a:t>
            </a:r>
            <a:r>
              <a:rPr lang="en-US" altLang="en-US" sz="1200" i="1"/>
              <a:t>Theory and Practice of Tangible User Interfaces</a:t>
            </a:r>
            <a:r>
              <a:rPr lang="en-US" altLang="en-US" sz="1200"/>
              <a:t> at UC Berkley </a:t>
            </a:r>
          </a:p>
        </p:txBody>
      </p:sp>
    </p:spTree>
    <p:extLst>
      <p:ext uri="{BB962C8B-B14F-4D97-AF65-F5344CB8AC3E}">
        <p14:creationId xmlns:p14="http://schemas.microsoft.com/office/powerpoint/2010/main" val="3466734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E6FEE92-3FAD-4820-95FE-74FFC4208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Pulse Width Modulation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2DDDE-6BDE-45C7-9AC1-DC8E37366EB6}"/>
              </a:ext>
            </a:extLst>
          </p:cNvPr>
          <p:cNvSpPr txBox="1"/>
          <p:nvPr/>
        </p:nvSpPr>
        <p:spPr>
          <a:xfrm>
            <a:off x="0" y="1246188"/>
            <a:ext cx="3429000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Can’t use digital pins to directly supply say 2.5V, but can pulse the output on and off really fast to produce the same effect</a:t>
            </a:r>
          </a:p>
          <a:p>
            <a:pPr>
              <a:defRPr/>
            </a:pPr>
            <a:endParaRPr lang="en-US" sz="24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The on-off pulsing happens so quickly, the connected output device “sees” the result as a reduction in the voltage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DA62841D-BA34-4234-8B17-90CB43074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9350"/>
            <a:ext cx="569595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11D1384C-9E50-40A0-AD1F-6057BF8A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6283325"/>
            <a:ext cx="61261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Image from </a:t>
            </a:r>
            <a:r>
              <a:rPr lang="en-US" altLang="en-US" sz="1400" i="1"/>
              <a:t>Theory and Practice of Tangible User Interfaces</a:t>
            </a:r>
            <a:r>
              <a:rPr lang="en-US" altLang="en-US" sz="1400"/>
              <a:t> at UC Berkley </a:t>
            </a:r>
          </a:p>
        </p:txBody>
      </p:sp>
    </p:spTree>
    <p:extLst>
      <p:ext uri="{BB962C8B-B14F-4D97-AF65-F5344CB8AC3E}">
        <p14:creationId xmlns:p14="http://schemas.microsoft.com/office/powerpoint/2010/main" val="4086261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21C26509-A649-4FF0-AB3C-08C3104DE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9088"/>
            <a:ext cx="6248400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1E46BD47-AA4C-4E47-AF62-4299AC58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PWM Duty Cycle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A72ED2-69B8-46B5-BF36-28A47489E048}"/>
              </a:ext>
            </a:extLst>
          </p:cNvPr>
          <p:cNvCxnSpPr/>
          <p:nvPr/>
        </p:nvCxnSpPr>
        <p:spPr>
          <a:xfrm>
            <a:off x="2209800" y="29718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D4CCD7-0CEC-4578-A06B-E8C8F8DD7DF4}"/>
              </a:ext>
            </a:extLst>
          </p:cNvPr>
          <p:cNvCxnSpPr/>
          <p:nvPr/>
        </p:nvCxnSpPr>
        <p:spPr>
          <a:xfrm>
            <a:off x="3352800" y="29718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9EA4A0-938A-4FED-9A00-35A85B24D128}"/>
              </a:ext>
            </a:extLst>
          </p:cNvPr>
          <p:cNvCxnSpPr/>
          <p:nvPr/>
        </p:nvCxnSpPr>
        <p:spPr>
          <a:xfrm flipH="1">
            <a:off x="3352800" y="6096000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060C0F-0A30-4916-A109-CE57633D3F15}"/>
              </a:ext>
            </a:extLst>
          </p:cNvPr>
          <p:cNvCxnSpPr/>
          <p:nvPr/>
        </p:nvCxnSpPr>
        <p:spPr>
          <a:xfrm>
            <a:off x="1752600" y="6096000"/>
            <a:ext cx="4381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9">
            <a:extLst>
              <a:ext uri="{FF2B5EF4-FFF2-40B4-BE49-F238E27FC236}">
                <a16:creationId xmlns:a16="http://schemas.microsoft.com/office/drawing/2014/main" id="{4DFF4477-0A08-4AC9-A6F0-129EBA18E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911850"/>
            <a:ext cx="434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Fixed cycle length; constant number of cycles/sec</a:t>
            </a:r>
          </a:p>
        </p:txBody>
      </p:sp>
      <p:sp>
        <p:nvSpPr>
          <p:cNvPr id="19465" name="TextBox 21">
            <a:extLst>
              <a:ext uri="{FF2B5EF4-FFF2-40B4-BE49-F238E27FC236}">
                <a16:creationId xmlns:a16="http://schemas.microsoft.com/office/drawing/2014/main" id="{FC2E6AB3-9DC9-45B8-A119-5191114D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59425"/>
            <a:ext cx="1931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Image credit: Tod Kurt</a:t>
            </a:r>
          </a:p>
        </p:txBody>
      </p:sp>
      <p:sp>
        <p:nvSpPr>
          <p:cNvPr id="19466" name="TextBox 2">
            <a:extLst>
              <a:ext uri="{FF2B5EF4-FFF2-40B4-BE49-F238E27FC236}">
                <a16:creationId xmlns:a16="http://schemas.microsoft.com/office/drawing/2014/main" id="{729049B9-28B0-4A9E-B2DE-8F7400472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066800"/>
            <a:ext cx="623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output voltage = (on_time / cycle_time) * 5V </a:t>
            </a:r>
          </a:p>
        </p:txBody>
      </p:sp>
    </p:spTree>
    <p:extLst>
      <p:ext uri="{BB962C8B-B14F-4D97-AF65-F5344CB8AC3E}">
        <p14:creationId xmlns:p14="http://schemas.microsoft.com/office/powerpoint/2010/main" val="3658432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438DF50-2D19-4997-9C90-823E07F1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PMW Pins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06220CF5-A493-4A78-A0E5-EF137F6D0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95400"/>
            <a:ext cx="57134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4C8423-AE48-4B5D-8A38-1F60036AE6E7}"/>
              </a:ext>
            </a:extLst>
          </p:cNvPr>
          <p:cNvSpPr txBox="1"/>
          <p:nvPr/>
        </p:nvSpPr>
        <p:spPr>
          <a:xfrm>
            <a:off x="5410200" y="1735138"/>
            <a:ext cx="37338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Command:   </a:t>
            </a:r>
            <a:r>
              <a:rPr lang="en-US" sz="2400" b="1" dirty="0" err="1">
                <a:latin typeface="Arial" charset="0"/>
              </a:rPr>
              <a:t>analogWrite</a:t>
            </a:r>
            <a:r>
              <a:rPr lang="en-US" sz="2400" b="1" dirty="0">
                <a:latin typeface="Arial" charset="0"/>
              </a:rPr>
              <a:t>(</a:t>
            </a:r>
            <a:r>
              <a:rPr lang="en-US" sz="2400" b="1" dirty="0" err="1">
                <a:latin typeface="Arial" charset="0"/>
              </a:rPr>
              <a:t>pin,value</a:t>
            </a:r>
            <a:r>
              <a:rPr lang="en-US" sz="2400" b="1" dirty="0">
                <a:latin typeface="Arial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value is duty cycle: between 0 and 255</a:t>
            </a:r>
          </a:p>
          <a:p>
            <a:pPr>
              <a:defRPr/>
            </a:pPr>
            <a:endParaRPr lang="en-US" sz="24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Examples:   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   </a:t>
            </a:r>
            <a:r>
              <a:rPr lang="en-US" sz="2400" dirty="0" err="1">
                <a:latin typeface="Arial" charset="0"/>
              </a:rPr>
              <a:t>analogWrite</a:t>
            </a:r>
            <a:r>
              <a:rPr lang="en-US" sz="2400" dirty="0">
                <a:latin typeface="Arial" charset="0"/>
              </a:rPr>
              <a:t>(9, 128) 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   for a 50% duty cycle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>
              <a:latin typeface="Arial" charset="0"/>
            </a:endParaRPr>
          </a:p>
          <a:p>
            <a:pPr>
              <a:defRPr/>
            </a:pPr>
            <a:r>
              <a:rPr lang="en-US" sz="2400" dirty="0">
                <a:latin typeface="Arial" charset="0"/>
              </a:rPr>
              <a:t>   </a:t>
            </a:r>
            <a:r>
              <a:rPr lang="en-US" sz="2400" dirty="0" err="1">
                <a:latin typeface="Arial" charset="0"/>
              </a:rPr>
              <a:t>analogWrite</a:t>
            </a:r>
            <a:r>
              <a:rPr lang="en-US" sz="2400" dirty="0">
                <a:latin typeface="Arial" charset="0"/>
              </a:rPr>
              <a:t>(11, 64)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   for a 25% duty cycle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6DB747D6-FF7B-41F5-9E96-03425819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61261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Image from </a:t>
            </a:r>
            <a:r>
              <a:rPr lang="en-US" altLang="en-US" sz="1400" i="1"/>
              <a:t>Theory and Practice of Tangible User Interfaces</a:t>
            </a:r>
            <a:r>
              <a:rPr lang="en-US" altLang="en-US" sz="1400"/>
              <a:t> at UC Berkley </a:t>
            </a:r>
          </a:p>
        </p:txBody>
      </p:sp>
    </p:spTree>
    <p:extLst>
      <p:ext uri="{BB962C8B-B14F-4D97-AF65-F5344CB8AC3E}">
        <p14:creationId xmlns:p14="http://schemas.microsoft.com/office/powerpoint/2010/main" val="223375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1D01E20-AC93-44B0-ACAA-D27CD28C1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Digital </a:t>
            </a:r>
            <a:r>
              <a:rPr lang="en-US" altLang="en-US" b="1" dirty="0" err="1"/>
              <a:t>Input/Output</a:t>
            </a:r>
            <a:endParaRPr lang="en-US" altLang="en-US" b="1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09766E8-04D3-415F-BA49-8119C55A3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4648200" cy="3429000"/>
          </a:xfrm>
        </p:spPr>
        <p:txBody>
          <a:bodyPr/>
          <a:lstStyle/>
          <a:p>
            <a:pPr eaLnBrk="1" hangingPunct="1"/>
            <a:r>
              <a:rPr lang="en-US" altLang="en-US" dirty="0"/>
              <a:t>Digital IO is binary valued—it’s either </a:t>
            </a:r>
            <a:r>
              <a:rPr lang="en-US" altLang="en-US" i="1" dirty="0"/>
              <a:t>on</a:t>
            </a:r>
            <a:r>
              <a:rPr lang="en-US" altLang="en-US" dirty="0"/>
              <a:t> or </a:t>
            </a:r>
            <a:r>
              <a:rPr lang="en-US" altLang="en-US" i="1" dirty="0"/>
              <a:t>off</a:t>
            </a:r>
            <a:r>
              <a:rPr lang="en-US" altLang="en-US" dirty="0"/>
              <a:t>, 1 or 0</a:t>
            </a:r>
          </a:p>
          <a:p>
            <a:pPr eaLnBrk="1" hangingPunct="1"/>
            <a:r>
              <a:rPr lang="en-US" altLang="en-US" dirty="0"/>
              <a:t>Internally, all microprocessors are digital, </a:t>
            </a:r>
            <a:r>
              <a:rPr lang="en-US" altLang="en-US" b="1" dirty="0"/>
              <a:t>why</a:t>
            </a:r>
            <a:r>
              <a:rPr lang="en-US" altLang="en-US" dirty="0"/>
              <a:t>?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9220" name="Picture 5" descr="ANd9GcTrO4bDU9zdV8vAqAai93IOHRm20wC2ESfjR8k8xVWbBPRKi7-b">
            <a:extLst>
              <a:ext uri="{FF2B5EF4-FFF2-40B4-BE49-F238E27FC236}">
                <a16:creationId xmlns:a16="http://schemas.microsoft.com/office/drawing/2014/main" id="{69E9AB0A-B211-4F4D-A5ED-3604577E0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7988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>
            <a:extLst>
              <a:ext uri="{FF2B5EF4-FFF2-40B4-BE49-F238E27FC236}">
                <a16:creationId xmlns:a16="http://schemas.microsoft.com/office/drawing/2014/main" id="{2A5DFBBF-A46B-44EB-98D9-5A38A1589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1828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22" name="TextBox 8">
            <a:extLst>
              <a:ext uri="{FF2B5EF4-FFF2-40B4-BE49-F238E27FC236}">
                <a16:creationId xmlns:a16="http://schemas.microsoft.com/office/drawing/2014/main" id="{CD187F00-C496-4BF4-AD99-AE6ED546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2819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4900A1-7D9C-458E-9885-469FDC478F02}"/>
              </a:ext>
            </a:extLst>
          </p:cNvPr>
          <p:cNvCxnSpPr/>
          <p:nvPr/>
        </p:nvCxnSpPr>
        <p:spPr>
          <a:xfrm>
            <a:off x="5562600" y="2743200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939316D-680E-41CC-8EBF-32738877C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1000" y="304800"/>
            <a:ext cx="4800600" cy="1143000"/>
          </a:xfrm>
        </p:spPr>
        <p:txBody>
          <a:bodyPr/>
          <a:lstStyle/>
          <a:p>
            <a:pPr eaLnBrk="1" hangingPunct="1"/>
            <a:r>
              <a:rPr lang="en-US" altLang="en-US"/>
              <a:t>Arduino Digital I/0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36C5F51A-D21A-4EB4-9266-EE140AB96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38"/>
            <a:ext cx="36560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>
            <a:extLst>
              <a:ext uri="{FF2B5EF4-FFF2-40B4-BE49-F238E27FC236}">
                <a16:creationId xmlns:a16="http://schemas.microsoft.com/office/drawing/2014/main" id="{70B8E1C8-06DA-446F-A4F3-8AFC3EBD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2728913"/>
            <a:ext cx="79248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pin</a:t>
            </a:r>
            <a:r>
              <a:rPr lang="en-US" alt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en-US" alt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Sets pin to either 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en-US" alt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pin</a:t>
            </a:r>
            <a:r>
              <a:rPr lang="en-US" alt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Reads 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alt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alt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 from a pin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9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pin</a:t>
            </a:r>
            <a:r>
              <a:rPr lang="en-US" alt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alt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Writes 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alt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alt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 to a pin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9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Electronic stuff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Output pins can provide 40 mA of current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Writing 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alt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 to an input pin installs a 20K</a:t>
            </a:r>
            <a:r>
              <a:rPr lang="el-GR" altLang="en-US" sz="2600" dirty="0">
                <a:cs typeface="Arial" panose="020B0604020202020204" pitchFamily="34" charset="0"/>
              </a:rPr>
              <a:t>Ω</a:t>
            </a:r>
            <a:r>
              <a:rPr lang="en-US" alt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 pullup</a:t>
            </a:r>
          </a:p>
          <a:p>
            <a:pPr eaLnBrk="1" hangingPunct="1"/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Text Box 9">
            <a:extLst>
              <a:ext uri="{FF2B5EF4-FFF2-40B4-BE49-F238E27FC236}">
                <a16:creationId xmlns:a16="http://schemas.microsoft.com/office/drawing/2014/main" id="{8933CD11-2362-4774-9610-28BAEAF37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22488"/>
            <a:ext cx="2832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www.mikroe.com/chapters/view/1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4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BC0DB2A-F16A-4B0D-8DEB-491A5B8C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Try It: Connect the USB Cable</a:t>
            </a:r>
          </a:p>
        </p:txBody>
      </p:sp>
      <p:pic>
        <p:nvPicPr>
          <p:cNvPr id="9219" name="Picture 3" descr="pic4.gif">
            <a:extLst>
              <a:ext uri="{FF2B5EF4-FFF2-40B4-BE49-F238E27FC236}">
                <a16:creationId xmlns:a16="http://schemas.microsoft.com/office/drawing/2014/main" id="{1B9DDEC9-C294-4C13-926D-80BBD6E36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9">
            <a:extLst>
              <a:ext uri="{FF2B5EF4-FFF2-40B4-BE49-F238E27FC236}">
                <a16:creationId xmlns:a16="http://schemas.microsoft.com/office/drawing/2014/main" id="{94B6CCBF-9C8E-4375-8B44-EE5CAFB86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6213475"/>
            <a:ext cx="261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todbot.com/blog/bionicarduino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380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E0EE714-164E-4C58-9E2E-13383FD4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7463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/>
              <a:t>Arduino IDE</a:t>
            </a:r>
          </a:p>
        </p:txBody>
      </p:sp>
      <p:pic>
        <p:nvPicPr>
          <p:cNvPr id="10243" name="Picture 2" descr="https://labitat.dk/w/images/6/63/ArduinoIDE.png">
            <a:extLst>
              <a:ext uri="{FF2B5EF4-FFF2-40B4-BE49-F238E27FC236}">
                <a16:creationId xmlns:a16="http://schemas.microsoft.com/office/drawing/2014/main" id="{FA6E2E87-B535-4B27-96B0-33348506A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95350"/>
            <a:ext cx="50292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>
            <a:extLst>
              <a:ext uri="{FF2B5EF4-FFF2-40B4-BE49-F238E27FC236}">
                <a16:creationId xmlns:a16="http://schemas.microsoft.com/office/drawing/2014/main" id="{009CCB36-D8B6-4964-A82F-0FA9C6C5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3638"/>
            <a:ext cx="8640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See: </a:t>
            </a:r>
            <a:r>
              <a:rPr lang="en-US" altLang="en-US" sz="2400">
                <a:hlinkClick r:id="rId3"/>
              </a:rPr>
              <a:t>http://arduino.cc/en/Guide/Environment</a:t>
            </a:r>
            <a:r>
              <a:rPr lang="en-US" altLang="en-US" sz="2400"/>
              <a:t>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5099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95BECD-34C3-435C-9B4E-D31164008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Arduino IDE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A5FC7FD-F6DD-4F0E-819A-A54923DDE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alt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CFCFD0D-9286-4257-87DB-3579344D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24000"/>
            <a:ext cx="492601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10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1440</Words>
  <Application>Microsoft Office PowerPoint</Application>
  <PresentationFormat>On-screen Show (4:3)</PresentationFormat>
  <Paragraphs>353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ＭＳ Ｐゴシック</vt:lpstr>
      <vt:lpstr>Arial</vt:lpstr>
      <vt:lpstr>Calibri</vt:lpstr>
      <vt:lpstr>Courier</vt:lpstr>
      <vt:lpstr>Courier New</vt:lpstr>
      <vt:lpstr>Lucida Grande</vt:lpstr>
      <vt:lpstr>Office Theme</vt:lpstr>
      <vt:lpstr>Computers</vt:lpstr>
      <vt:lpstr>Arduino</vt:lpstr>
      <vt:lpstr>Arduino</vt:lpstr>
      <vt:lpstr>What is the Arduino</vt:lpstr>
      <vt:lpstr>Digital Input/Output</vt:lpstr>
      <vt:lpstr>Arduino Digital I/0</vt:lpstr>
      <vt:lpstr>Try It: Connect the USB Cable</vt:lpstr>
      <vt:lpstr>Arduino IDE</vt:lpstr>
      <vt:lpstr>Arduino IDE</vt:lpstr>
      <vt:lpstr>First Program</vt:lpstr>
      <vt:lpstr>PowerPoint Presentation</vt:lpstr>
      <vt:lpstr>Add an External LED to pin 13</vt:lpstr>
      <vt:lpstr>Arduino Code Basics</vt:lpstr>
      <vt:lpstr>SETUP</vt:lpstr>
      <vt:lpstr>SETUP</vt:lpstr>
      <vt:lpstr>Important functions</vt:lpstr>
      <vt:lpstr>Arduino Timing</vt:lpstr>
      <vt:lpstr>LOOP</vt:lpstr>
      <vt:lpstr>TASK</vt:lpstr>
      <vt:lpstr>DECLARING A VARIABLE</vt:lpstr>
      <vt:lpstr>IO Pins</vt:lpstr>
      <vt:lpstr>Using Variables</vt:lpstr>
      <vt:lpstr>Measuring Temperature</vt:lpstr>
      <vt:lpstr>Audio output</vt:lpstr>
      <vt:lpstr>Conditions</vt:lpstr>
      <vt:lpstr>VALUE COMPARISONS</vt:lpstr>
      <vt:lpstr>IF Condition</vt:lpstr>
      <vt:lpstr>IF Example</vt:lpstr>
      <vt:lpstr>IF - ELSE Condition</vt:lpstr>
      <vt:lpstr>IF - ELSE Example</vt:lpstr>
      <vt:lpstr>IF - ELSE IF Condition</vt:lpstr>
      <vt:lpstr>IF - ELSE Example</vt:lpstr>
      <vt:lpstr>BOOLEAN VARIABLES</vt:lpstr>
      <vt:lpstr>Using Variables</vt:lpstr>
      <vt:lpstr>Using Variables</vt:lpstr>
      <vt:lpstr>Analog Input</vt:lpstr>
      <vt:lpstr>Analog to Digital Conversion</vt:lpstr>
      <vt:lpstr>ADC in Arduino Uno</vt:lpstr>
      <vt:lpstr>Arduino Analog Input</vt:lpstr>
      <vt:lpstr>Quantanization the signal</vt:lpstr>
      <vt:lpstr>ADC in Arduino</vt:lpstr>
      <vt:lpstr>Reading/Writing Analog Values</vt:lpstr>
      <vt:lpstr>Converting Analog Value to Digital</vt:lpstr>
      <vt:lpstr>Analog Output</vt:lpstr>
      <vt:lpstr>Pulse Width Modulation</vt:lpstr>
      <vt:lpstr>PWM Duty Cycle</vt:lpstr>
      <vt:lpstr>PMW Pins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Analog/Digital</dc:title>
  <dc:creator>jim</dc:creator>
  <cp:lastModifiedBy>Jim Parker</cp:lastModifiedBy>
  <cp:revision>19</cp:revision>
  <dcterms:created xsi:type="dcterms:W3CDTF">2006-08-16T00:00:00Z</dcterms:created>
  <dcterms:modified xsi:type="dcterms:W3CDTF">2018-02-11T19:11:44Z</dcterms:modified>
</cp:coreProperties>
</file>