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6" r:id="rId3"/>
    <p:sldId id="267" r:id="rId4"/>
    <p:sldId id="277" r:id="rId5"/>
    <p:sldId id="279" r:id="rId6"/>
    <p:sldId id="280" r:id="rId7"/>
    <p:sldId id="281" r:id="rId8"/>
    <p:sldId id="282" r:id="rId9"/>
    <p:sldId id="283" r:id="rId10"/>
    <p:sldId id="306" r:id="rId11"/>
    <p:sldId id="307" r:id="rId12"/>
    <p:sldId id="284" r:id="rId13"/>
    <p:sldId id="308" r:id="rId14"/>
    <p:sldId id="309" r:id="rId15"/>
    <p:sldId id="310" r:id="rId16"/>
    <p:sldId id="285" r:id="rId17"/>
    <p:sldId id="286" r:id="rId18"/>
    <p:sldId id="287" r:id="rId19"/>
    <p:sldId id="288" r:id="rId20"/>
    <p:sldId id="297" r:id="rId21"/>
    <p:sldId id="291" r:id="rId22"/>
    <p:sldId id="311" r:id="rId23"/>
    <p:sldId id="312" r:id="rId24"/>
    <p:sldId id="313" r:id="rId25"/>
    <p:sldId id="314" r:id="rId26"/>
    <p:sldId id="292" r:id="rId27"/>
    <p:sldId id="293" r:id="rId28"/>
    <p:sldId id="294" r:id="rId29"/>
    <p:sldId id="315" r:id="rId30"/>
    <p:sldId id="316" r:id="rId31"/>
    <p:sldId id="295" r:id="rId32"/>
    <p:sldId id="302" r:id="rId33"/>
    <p:sldId id="317" r:id="rId34"/>
    <p:sldId id="318" r:id="rId35"/>
    <p:sldId id="3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65" autoAdjust="0"/>
  </p:normalViewPr>
  <p:slideViewPr>
    <p:cSldViewPr>
      <p:cViewPr varScale="1">
        <p:scale>
          <a:sx n="95" d="100"/>
          <a:sy n="95" d="100"/>
        </p:scale>
        <p:origin x="78"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A7BBB-4B7A-45DB-BE8B-E43E4A8E131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5F820B6-4089-4BAA-9C2D-FD2C11EF7E2B}">
      <dgm:prSet phldrT="[Text]"/>
      <dgm:spPr/>
      <dgm:t>
        <a:bodyPr/>
        <a:lstStyle/>
        <a:p>
          <a:r>
            <a:rPr lang="en-US" dirty="0"/>
            <a:t>AC</a:t>
          </a:r>
        </a:p>
      </dgm:t>
    </dgm:pt>
    <dgm:pt modelId="{EAFD9A38-8F8C-4C6F-879F-26487EFB7535}" type="parTrans" cxnId="{28C5D366-6476-4F87-8825-F419B2AF4245}">
      <dgm:prSet/>
      <dgm:spPr/>
      <dgm:t>
        <a:bodyPr/>
        <a:lstStyle/>
        <a:p>
          <a:endParaRPr lang="en-US"/>
        </a:p>
      </dgm:t>
    </dgm:pt>
    <dgm:pt modelId="{19DC8AC5-70EF-4CFA-8431-0AB4313C8A51}" type="sibTrans" cxnId="{28C5D366-6476-4F87-8825-F419B2AF4245}">
      <dgm:prSet/>
      <dgm:spPr/>
      <dgm:t>
        <a:bodyPr/>
        <a:lstStyle/>
        <a:p>
          <a:endParaRPr lang="en-US"/>
        </a:p>
      </dgm:t>
    </dgm:pt>
    <dgm:pt modelId="{BFE9DACA-4C69-4429-B811-E2ACC1F7AAD9}">
      <dgm:prSet phldrT="[Text]"/>
      <dgm:spPr/>
      <dgm:t>
        <a:bodyPr/>
        <a:lstStyle/>
        <a:p>
          <a:r>
            <a:rPr lang="en-US" dirty="0"/>
            <a:t>Vacuum cleaner</a:t>
          </a:r>
        </a:p>
      </dgm:t>
    </dgm:pt>
    <dgm:pt modelId="{42C477BD-D4A3-4B7D-978C-8A9F4558B262}" type="parTrans" cxnId="{A94D50A9-8D39-488D-BAEB-8781ACE71F84}">
      <dgm:prSet/>
      <dgm:spPr/>
      <dgm:t>
        <a:bodyPr/>
        <a:lstStyle/>
        <a:p>
          <a:endParaRPr lang="en-US"/>
        </a:p>
      </dgm:t>
    </dgm:pt>
    <dgm:pt modelId="{34E7E813-7E8E-4EE9-97D3-513E64C6A87D}" type="sibTrans" cxnId="{A94D50A9-8D39-488D-BAEB-8781ACE71F84}">
      <dgm:prSet/>
      <dgm:spPr/>
      <dgm:t>
        <a:bodyPr/>
        <a:lstStyle/>
        <a:p>
          <a:endParaRPr lang="en-US"/>
        </a:p>
      </dgm:t>
    </dgm:pt>
    <dgm:pt modelId="{B03E1750-C8F8-4179-8FBB-47437F45AA94}">
      <dgm:prSet phldrT="[Text]"/>
      <dgm:spPr/>
      <dgm:t>
        <a:bodyPr/>
        <a:lstStyle/>
        <a:p>
          <a:r>
            <a:rPr lang="en-US" dirty="0"/>
            <a:t>computer</a:t>
          </a:r>
        </a:p>
      </dgm:t>
    </dgm:pt>
    <dgm:pt modelId="{B4C51C59-F2DC-437F-A7BB-F478CE919E43}" type="parTrans" cxnId="{D46A9769-7875-4ABF-A15E-111D4ACC51AA}">
      <dgm:prSet/>
      <dgm:spPr/>
      <dgm:t>
        <a:bodyPr/>
        <a:lstStyle/>
        <a:p>
          <a:endParaRPr lang="en-US"/>
        </a:p>
      </dgm:t>
    </dgm:pt>
    <dgm:pt modelId="{2B4CFD56-34E5-4581-A142-C25255888DB9}" type="sibTrans" cxnId="{D46A9769-7875-4ABF-A15E-111D4ACC51AA}">
      <dgm:prSet/>
      <dgm:spPr/>
      <dgm:t>
        <a:bodyPr/>
        <a:lstStyle/>
        <a:p>
          <a:endParaRPr lang="en-US"/>
        </a:p>
      </dgm:t>
    </dgm:pt>
    <dgm:pt modelId="{0F3982FE-985F-4A4E-A2E0-7CCE224FFA9F}">
      <dgm:prSet phldrT="[Text]"/>
      <dgm:spPr/>
      <dgm:t>
        <a:bodyPr/>
        <a:lstStyle/>
        <a:p>
          <a:r>
            <a:rPr lang="en-US" dirty="0"/>
            <a:t>Television</a:t>
          </a:r>
        </a:p>
      </dgm:t>
    </dgm:pt>
    <dgm:pt modelId="{8B2A8F97-0DEA-41B6-BBFD-5EA9D41DBCC0}" type="parTrans" cxnId="{26A0ED20-1025-4217-8D83-EBEB4FEA09B2}">
      <dgm:prSet/>
      <dgm:spPr/>
      <dgm:t>
        <a:bodyPr/>
        <a:lstStyle/>
        <a:p>
          <a:endParaRPr lang="en-US"/>
        </a:p>
      </dgm:t>
    </dgm:pt>
    <dgm:pt modelId="{F17A083E-F178-42DD-90C7-E0F81B557E76}" type="sibTrans" cxnId="{26A0ED20-1025-4217-8D83-EBEB4FEA09B2}">
      <dgm:prSet/>
      <dgm:spPr/>
      <dgm:t>
        <a:bodyPr/>
        <a:lstStyle/>
        <a:p>
          <a:endParaRPr lang="en-US"/>
        </a:p>
      </dgm:t>
    </dgm:pt>
    <dgm:pt modelId="{4858D475-B26A-40F8-83C0-D096B57822EF}">
      <dgm:prSet phldrT="[Text]"/>
      <dgm:spPr/>
      <dgm:t>
        <a:bodyPr/>
        <a:lstStyle/>
        <a:p>
          <a:r>
            <a:rPr lang="en-US" dirty="0"/>
            <a:t>Stove</a:t>
          </a:r>
        </a:p>
      </dgm:t>
    </dgm:pt>
    <dgm:pt modelId="{48D32384-C384-49B5-9E7A-D8F831CA131E}" type="parTrans" cxnId="{9D2277F5-E8C3-41BE-A8E3-091438E7F846}">
      <dgm:prSet/>
      <dgm:spPr/>
      <dgm:t>
        <a:bodyPr/>
        <a:lstStyle/>
        <a:p>
          <a:endParaRPr lang="en-US"/>
        </a:p>
      </dgm:t>
    </dgm:pt>
    <dgm:pt modelId="{1E33BABA-AC7F-4636-9CD7-37FD5D300DFE}" type="sibTrans" cxnId="{9D2277F5-E8C3-41BE-A8E3-091438E7F846}">
      <dgm:prSet/>
      <dgm:spPr/>
      <dgm:t>
        <a:bodyPr/>
        <a:lstStyle/>
        <a:p>
          <a:endParaRPr lang="en-US"/>
        </a:p>
      </dgm:t>
    </dgm:pt>
    <dgm:pt modelId="{94CBF5E1-5E1F-444C-9070-2EC82B440535}">
      <dgm:prSet phldrT="[Text]"/>
      <dgm:spPr/>
      <dgm:t>
        <a:bodyPr/>
        <a:lstStyle/>
        <a:p>
          <a:r>
            <a:rPr lang="en-US" dirty="0"/>
            <a:t>Fridge</a:t>
          </a:r>
        </a:p>
      </dgm:t>
    </dgm:pt>
    <dgm:pt modelId="{82777381-7C9E-4B08-8035-9B8D446C22A8}" type="parTrans" cxnId="{FAB4146B-CE2E-4B0D-8084-348684B00345}">
      <dgm:prSet/>
      <dgm:spPr/>
      <dgm:t>
        <a:bodyPr/>
        <a:lstStyle/>
        <a:p>
          <a:endParaRPr lang="en-US"/>
        </a:p>
      </dgm:t>
    </dgm:pt>
    <dgm:pt modelId="{F7D4A876-B99E-4A6B-AE00-878E98E3BF2E}" type="sibTrans" cxnId="{FAB4146B-CE2E-4B0D-8084-348684B00345}">
      <dgm:prSet/>
      <dgm:spPr/>
      <dgm:t>
        <a:bodyPr/>
        <a:lstStyle/>
        <a:p>
          <a:endParaRPr lang="en-US"/>
        </a:p>
      </dgm:t>
    </dgm:pt>
    <dgm:pt modelId="{CBDEA890-6FC1-4AD5-8F4B-A5D14E590F26}">
      <dgm:prSet phldrT="[Text]"/>
      <dgm:spPr/>
      <dgm:t>
        <a:bodyPr/>
        <a:lstStyle/>
        <a:p>
          <a:r>
            <a:rPr lang="en-US" dirty="0"/>
            <a:t>DC</a:t>
          </a:r>
        </a:p>
      </dgm:t>
    </dgm:pt>
    <dgm:pt modelId="{3EC960C8-0ACE-4A2C-B4F1-516157B34E0E}" type="parTrans" cxnId="{7350A475-BE5E-405D-9224-63DC1E8142CE}">
      <dgm:prSet/>
      <dgm:spPr/>
      <dgm:t>
        <a:bodyPr/>
        <a:lstStyle/>
        <a:p>
          <a:endParaRPr lang="en-US"/>
        </a:p>
      </dgm:t>
    </dgm:pt>
    <dgm:pt modelId="{3BEB644E-9E5C-4B8B-8C87-479426930BF8}" type="sibTrans" cxnId="{7350A475-BE5E-405D-9224-63DC1E8142CE}">
      <dgm:prSet/>
      <dgm:spPr/>
      <dgm:t>
        <a:bodyPr/>
        <a:lstStyle/>
        <a:p>
          <a:endParaRPr lang="en-US"/>
        </a:p>
      </dgm:t>
    </dgm:pt>
    <dgm:pt modelId="{01D838DD-4CCD-4F17-9B73-02B7F81C3693}">
      <dgm:prSet phldrT="[Text]"/>
      <dgm:spPr/>
      <dgm:t>
        <a:bodyPr/>
        <a:lstStyle/>
        <a:p>
          <a:r>
            <a:rPr lang="en-US" dirty="0"/>
            <a:t>Radio</a:t>
          </a:r>
        </a:p>
      </dgm:t>
    </dgm:pt>
    <dgm:pt modelId="{794E6210-C3BC-4413-A206-5E8D2FC60DA4}" type="parTrans" cxnId="{96D6190C-F588-466B-9570-810A98DD2839}">
      <dgm:prSet/>
      <dgm:spPr/>
      <dgm:t>
        <a:bodyPr/>
        <a:lstStyle/>
        <a:p>
          <a:endParaRPr lang="en-US"/>
        </a:p>
      </dgm:t>
    </dgm:pt>
    <dgm:pt modelId="{2ED06355-D97A-4115-9878-C13F82A79E83}" type="sibTrans" cxnId="{96D6190C-F588-466B-9570-810A98DD2839}">
      <dgm:prSet/>
      <dgm:spPr/>
      <dgm:t>
        <a:bodyPr/>
        <a:lstStyle/>
        <a:p>
          <a:endParaRPr lang="en-US"/>
        </a:p>
      </dgm:t>
    </dgm:pt>
    <dgm:pt modelId="{C1B0A12A-58E0-47D7-940D-E42ED0FF1047}">
      <dgm:prSet phldrT="[Text]"/>
      <dgm:spPr/>
      <dgm:t>
        <a:bodyPr/>
        <a:lstStyle/>
        <a:p>
          <a:r>
            <a:rPr lang="en-US"/>
            <a:t>CD/DVD/AM</a:t>
          </a:r>
          <a:endParaRPr lang="en-US" dirty="0"/>
        </a:p>
      </dgm:t>
    </dgm:pt>
    <dgm:pt modelId="{29125EB1-82C7-40A8-A37C-9D650125AE09}" type="parTrans" cxnId="{3DE4BE2C-59F2-49B6-97C0-CC3C23A62FB5}">
      <dgm:prSet/>
      <dgm:spPr/>
      <dgm:t>
        <a:bodyPr/>
        <a:lstStyle/>
        <a:p>
          <a:endParaRPr lang="en-US"/>
        </a:p>
      </dgm:t>
    </dgm:pt>
    <dgm:pt modelId="{AD1ED1F7-8865-4497-A8A8-9B2A7CA0A30C}" type="sibTrans" cxnId="{3DE4BE2C-59F2-49B6-97C0-CC3C23A62FB5}">
      <dgm:prSet/>
      <dgm:spPr/>
      <dgm:t>
        <a:bodyPr/>
        <a:lstStyle/>
        <a:p>
          <a:endParaRPr lang="en-US"/>
        </a:p>
      </dgm:t>
    </dgm:pt>
    <dgm:pt modelId="{6047D6C9-8A30-43D1-9F04-EC81C1092C5B}">
      <dgm:prSet phldrT="[Text]"/>
      <dgm:spPr/>
      <dgm:t>
        <a:bodyPr/>
        <a:lstStyle/>
        <a:p>
          <a:r>
            <a:rPr lang="en-US" dirty="0"/>
            <a:t>Lights</a:t>
          </a:r>
        </a:p>
      </dgm:t>
    </dgm:pt>
    <dgm:pt modelId="{937B219B-FEE6-4960-8947-98A4203CA9A4}" type="parTrans" cxnId="{04329011-6B16-4FBA-9D27-B318F16E7228}">
      <dgm:prSet/>
      <dgm:spPr/>
      <dgm:t>
        <a:bodyPr/>
        <a:lstStyle/>
        <a:p>
          <a:endParaRPr lang="en-US"/>
        </a:p>
      </dgm:t>
    </dgm:pt>
    <dgm:pt modelId="{9F09A40C-B832-4272-A7CB-8F035F38AE11}" type="sibTrans" cxnId="{04329011-6B16-4FBA-9D27-B318F16E7228}">
      <dgm:prSet/>
      <dgm:spPr/>
      <dgm:t>
        <a:bodyPr/>
        <a:lstStyle/>
        <a:p>
          <a:endParaRPr lang="en-US"/>
        </a:p>
      </dgm:t>
    </dgm:pt>
    <dgm:pt modelId="{476D3C2D-48D1-4082-9744-CDDDA8D8F887}">
      <dgm:prSet phldrT="[Text]"/>
      <dgm:spPr/>
      <dgm:t>
        <a:bodyPr/>
        <a:lstStyle/>
        <a:p>
          <a:r>
            <a:rPr lang="en-US" dirty="0"/>
            <a:t>Pumps</a:t>
          </a:r>
        </a:p>
      </dgm:t>
    </dgm:pt>
    <dgm:pt modelId="{FC551817-B0CF-4D59-9374-8E5E0B5FD4AB}" type="parTrans" cxnId="{430530F9-438C-4024-B9B3-F586C60D1E73}">
      <dgm:prSet/>
      <dgm:spPr/>
      <dgm:t>
        <a:bodyPr/>
        <a:lstStyle/>
        <a:p>
          <a:endParaRPr lang="en-US"/>
        </a:p>
      </dgm:t>
    </dgm:pt>
    <dgm:pt modelId="{1F079F4F-6CA8-40DA-ACB9-40B038D8E6BE}" type="sibTrans" cxnId="{430530F9-438C-4024-B9B3-F586C60D1E73}">
      <dgm:prSet/>
      <dgm:spPr/>
      <dgm:t>
        <a:bodyPr/>
        <a:lstStyle/>
        <a:p>
          <a:endParaRPr lang="en-US"/>
        </a:p>
      </dgm:t>
    </dgm:pt>
    <dgm:pt modelId="{B78029EE-BD8B-46FA-B671-C8BD00DF9BA5}" type="pres">
      <dgm:prSet presAssocID="{23FA7BBB-4B7A-45DB-BE8B-E43E4A8E1316}" presName="linear" presStyleCnt="0">
        <dgm:presLayoutVars>
          <dgm:dir/>
          <dgm:resizeHandles val="exact"/>
        </dgm:presLayoutVars>
      </dgm:prSet>
      <dgm:spPr/>
    </dgm:pt>
    <dgm:pt modelId="{012A841B-0175-4CA7-81CF-5CBEB5FEE009}" type="pres">
      <dgm:prSet presAssocID="{A5F820B6-4089-4BAA-9C2D-FD2C11EF7E2B}" presName="comp" presStyleCnt="0"/>
      <dgm:spPr/>
    </dgm:pt>
    <dgm:pt modelId="{CB4962FA-5BD5-4F93-9783-B9C366AA1C9A}" type="pres">
      <dgm:prSet presAssocID="{A5F820B6-4089-4BAA-9C2D-FD2C11EF7E2B}" presName="box" presStyleLbl="node1" presStyleIdx="0" presStyleCnt="2"/>
      <dgm:spPr/>
    </dgm:pt>
    <dgm:pt modelId="{F05030EE-5474-4E7F-A270-278555C1B54B}" type="pres">
      <dgm:prSet presAssocID="{A5F820B6-4089-4BAA-9C2D-FD2C11EF7E2B}" presName="img" presStyleLbl="fgImgPlace1" presStyleIdx="0" presStyleCnt="2"/>
      <dgm:spPr/>
    </dgm:pt>
    <dgm:pt modelId="{63A58FE6-D2F9-49D4-B89B-9BDECF6775AB}" type="pres">
      <dgm:prSet presAssocID="{A5F820B6-4089-4BAA-9C2D-FD2C11EF7E2B}" presName="text" presStyleLbl="node1" presStyleIdx="0" presStyleCnt="2">
        <dgm:presLayoutVars>
          <dgm:bulletEnabled val="1"/>
        </dgm:presLayoutVars>
      </dgm:prSet>
      <dgm:spPr/>
    </dgm:pt>
    <dgm:pt modelId="{836DAD36-1957-4A8B-BE17-A170C1C05003}" type="pres">
      <dgm:prSet presAssocID="{19DC8AC5-70EF-4CFA-8431-0AB4313C8A51}" presName="spacer" presStyleCnt="0"/>
      <dgm:spPr/>
    </dgm:pt>
    <dgm:pt modelId="{50ED509B-B034-4204-81CA-96732A940EE6}" type="pres">
      <dgm:prSet presAssocID="{CBDEA890-6FC1-4AD5-8F4B-A5D14E590F26}" presName="comp" presStyleCnt="0"/>
      <dgm:spPr/>
    </dgm:pt>
    <dgm:pt modelId="{000FC681-8D31-44A3-BF40-DA6F42260095}" type="pres">
      <dgm:prSet presAssocID="{CBDEA890-6FC1-4AD5-8F4B-A5D14E590F26}" presName="box" presStyleLbl="node1" presStyleIdx="1" presStyleCnt="2"/>
      <dgm:spPr/>
    </dgm:pt>
    <dgm:pt modelId="{4CE69876-B736-4747-808E-4C836225AE71}" type="pres">
      <dgm:prSet presAssocID="{CBDEA890-6FC1-4AD5-8F4B-A5D14E590F26}" presName="img" presStyleLbl="fgImgPlace1" presStyleIdx="1" presStyleCnt="2"/>
      <dgm:spPr/>
    </dgm:pt>
    <dgm:pt modelId="{46F64095-C517-425F-81FC-B1688C62134B}" type="pres">
      <dgm:prSet presAssocID="{CBDEA890-6FC1-4AD5-8F4B-A5D14E590F26}" presName="text" presStyleLbl="node1" presStyleIdx="1" presStyleCnt="2">
        <dgm:presLayoutVars>
          <dgm:bulletEnabled val="1"/>
        </dgm:presLayoutVars>
      </dgm:prSet>
      <dgm:spPr/>
    </dgm:pt>
  </dgm:ptLst>
  <dgm:cxnLst>
    <dgm:cxn modelId="{F9DD7203-3DDA-423B-B19F-363500E91384}" type="presOf" srcId="{4858D475-B26A-40F8-83C0-D096B57822EF}" destId="{CB4962FA-5BD5-4F93-9783-B9C366AA1C9A}" srcOrd="0" destOrd="2" presId="urn:microsoft.com/office/officeart/2005/8/layout/vList4"/>
    <dgm:cxn modelId="{96D6190C-F588-466B-9570-810A98DD2839}" srcId="{CBDEA890-6FC1-4AD5-8F4B-A5D14E590F26}" destId="{01D838DD-4CCD-4F17-9B73-02B7F81C3693}" srcOrd="2" destOrd="0" parTransId="{794E6210-C3BC-4413-A206-5E8D2FC60DA4}" sibTransId="{2ED06355-D97A-4115-9878-C13F82A79E83}"/>
    <dgm:cxn modelId="{CEA86110-284A-4FE8-B0B1-164C07C7253C}" type="presOf" srcId="{C1B0A12A-58E0-47D7-940D-E42ED0FF1047}" destId="{000FC681-8D31-44A3-BF40-DA6F42260095}" srcOrd="0" destOrd="4" presId="urn:microsoft.com/office/officeart/2005/8/layout/vList4"/>
    <dgm:cxn modelId="{04329011-6B16-4FBA-9D27-B318F16E7228}" srcId="{A5F820B6-4089-4BAA-9C2D-FD2C11EF7E2B}" destId="{6047D6C9-8A30-43D1-9F04-EC81C1092C5B}" srcOrd="3" destOrd="0" parTransId="{937B219B-FEE6-4960-8947-98A4203CA9A4}" sibTransId="{9F09A40C-B832-4272-A7CB-8F035F38AE11}"/>
    <dgm:cxn modelId="{CB100B20-8226-4C3E-81AB-65F2A30471A3}" type="presOf" srcId="{6047D6C9-8A30-43D1-9F04-EC81C1092C5B}" destId="{63A58FE6-D2F9-49D4-B89B-9BDECF6775AB}" srcOrd="1" destOrd="4" presId="urn:microsoft.com/office/officeart/2005/8/layout/vList4"/>
    <dgm:cxn modelId="{26A0ED20-1025-4217-8D83-EBEB4FEA09B2}" srcId="{CBDEA890-6FC1-4AD5-8F4B-A5D14E590F26}" destId="{0F3982FE-985F-4A4E-A2E0-7CCE224FFA9F}" srcOrd="1" destOrd="0" parTransId="{8B2A8F97-0DEA-41B6-BBFD-5EA9D41DBCC0}" sibTransId="{F17A083E-F178-42DD-90C7-E0F81B557E76}"/>
    <dgm:cxn modelId="{6B07F122-E8FF-4C55-8DF5-37023DE9300B}" type="presOf" srcId="{0F3982FE-985F-4A4E-A2E0-7CCE224FFA9F}" destId="{000FC681-8D31-44A3-BF40-DA6F42260095}" srcOrd="0" destOrd="2" presId="urn:microsoft.com/office/officeart/2005/8/layout/vList4"/>
    <dgm:cxn modelId="{69782924-71CB-495C-9FE4-550E1567443A}" type="presOf" srcId="{476D3C2D-48D1-4082-9744-CDDDA8D8F887}" destId="{CB4962FA-5BD5-4F93-9783-B9C366AA1C9A}" srcOrd="0" destOrd="5" presId="urn:microsoft.com/office/officeart/2005/8/layout/vList4"/>
    <dgm:cxn modelId="{6C92B226-DE02-4969-A9D0-1772E3E33425}" type="presOf" srcId="{6047D6C9-8A30-43D1-9F04-EC81C1092C5B}" destId="{CB4962FA-5BD5-4F93-9783-B9C366AA1C9A}" srcOrd="0" destOrd="4" presId="urn:microsoft.com/office/officeart/2005/8/layout/vList4"/>
    <dgm:cxn modelId="{3DE4BE2C-59F2-49B6-97C0-CC3C23A62FB5}" srcId="{CBDEA890-6FC1-4AD5-8F4B-A5D14E590F26}" destId="{C1B0A12A-58E0-47D7-940D-E42ED0FF1047}" srcOrd="3" destOrd="0" parTransId="{29125EB1-82C7-40A8-A37C-9D650125AE09}" sibTransId="{AD1ED1F7-8865-4497-A8A8-9B2A7CA0A30C}"/>
    <dgm:cxn modelId="{8D7B2E39-EC46-45F8-BC72-564118CA350E}" type="presOf" srcId="{23FA7BBB-4B7A-45DB-BE8B-E43E4A8E1316}" destId="{B78029EE-BD8B-46FA-B671-C8BD00DF9BA5}" srcOrd="0" destOrd="0" presId="urn:microsoft.com/office/officeart/2005/8/layout/vList4"/>
    <dgm:cxn modelId="{0AFFA339-6553-4E83-80BA-A18BEBB5895D}" type="presOf" srcId="{A5F820B6-4089-4BAA-9C2D-FD2C11EF7E2B}" destId="{CB4962FA-5BD5-4F93-9783-B9C366AA1C9A}" srcOrd="0" destOrd="0" presId="urn:microsoft.com/office/officeart/2005/8/layout/vList4"/>
    <dgm:cxn modelId="{7EB5CC3A-DE89-4098-AEA4-69943E05FDB6}" type="presOf" srcId="{94CBF5E1-5E1F-444C-9070-2EC82B440535}" destId="{CB4962FA-5BD5-4F93-9783-B9C366AA1C9A}" srcOrd="0" destOrd="3" presId="urn:microsoft.com/office/officeart/2005/8/layout/vList4"/>
    <dgm:cxn modelId="{75BE853B-085D-4F5F-B36F-FEBCA390276A}" type="presOf" srcId="{01D838DD-4CCD-4F17-9B73-02B7F81C3693}" destId="{000FC681-8D31-44A3-BF40-DA6F42260095}" srcOrd="0" destOrd="3" presId="urn:microsoft.com/office/officeart/2005/8/layout/vList4"/>
    <dgm:cxn modelId="{B0F3D841-D5ED-4B73-91D3-CA285F5C4678}" type="presOf" srcId="{476D3C2D-48D1-4082-9744-CDDDA8D8F887}" destId="{63A58FE6-D2F9-49D4-B89B-9BDECF6775AB}" srcOrd="1" destOrd="5" presId="urn:microsoft.com/office/officeart/2005/8/layout/vList4"/>
    <dgm:cxn modelId="{3A72A443-A976-4F20-910C-F3AE72ACF0CA}" type="presOf" srcId="{94CBF5E1-5E1F-444C-9070-2EC82B440535}" destId="{63A58FE6-D2F9-49D4-B89B-9BDECF6775AB}" srcOrd="1" destOrd="3" presId="urn:microsoft.com/office/officeart/2005/8/layout/vList4"/>
    <dgm:cxn modelId="{28C5D366-6476-4F87-8825-F419B2AF4245}" srcId="{23FA7BBB-4B7A-45DB-BE8B-E43E4A8E1316}" destId="{A5F820B6-4089-4BAA-9C2D-FD2C11EF7E2B}" srcOrd="0" destOrd="0" parTransId="{EAFD9A38-8F8C-4C6F-879F-26487EFB7535}" sibTransId="{19DC8AC5-70EF-4CFA-8431-0AB4313C8A51}"/>
    <dgm:cxn modelId="{F85A7E68-1696-4FF4-ADAE-800E6A40EF1E}" type="presOf" srcId="{BFE9DACA-4C69-4429-B811-E2ACC1F7AAD9}" destId="{63A58FE6-D2F9-49D4-B89B-9BDECF6775AB}" srcOrd="1" destOrd="1" presId="urn:microsoft.com/office/officeart/2005/8/layout/vList4"/>
    <dgm:cxn modelId="{D46A9769-7875-4ABF-A15E-111D4ACC51AA}" srcId="{CBDEA890-6FC1-4AD5-8F4B-A5D14E590F26}" destId="{B03E1750-C8F8-4179-8FBB-47437F45AA94}" srcOrd="0" destOrd="0" parTransId="{B4C51C59-F2DC-437F-A7BB-F478CE919E43}" sibTransId="{2B4CFD56-34E5-4581-A142-C25255888DB9}"/>
    <dgm:cxn modelId="{FAB4146B-CE2E-4B0D-8084-348684B00345}" srcId="{A5F820B6-4089-4BAA-9C2D-FD2C11EF7E2B}" destId="{94CBF5E1-5E1F-444C-9070-2EC82B440535}" srcOrd="2" destOrd="0" parTransId="{82777381-7C9E-4B08-8035-9B8D446C22A8}" sibTransId="{F7D4A876-B99E-4A6B-AE00-878E98E3BF2E}"/>
    <dgm:cxn modelId="{7350A475-BE5E-405D-9224-63DC1E8142CE}" srcId="{23FA7BBB-4B7A-45DB-BE8B-E43E4A8E1316}" destId="{CBDEA890-6FC1-4AD5-8F4B-A5D14E590F26}" srcOrd="1" destOrd="0" parTransId="{3EC960C8-0ACE-4A2C-B4F1-516157B34E0E}" sibTransId="{3BEB644E-9E5C-4B8B-8C87-479426930BF8}"/>
    <dgm:cxn modelId="{75B9BF7C-42EA-451F-8580-5C4C8F6A63B9}" type="presOf" srcId="{0F3982FE-985F-4A4E-A2E0-7CCE224FFA9F}" destId="{46F64095-C517-425F-81FC-B1688C62134B}" srcOrd="1" destOrd="2" presId="urn:microsoft.com/office/officeart/2005/8/layout/vList4"/>
    <dgm:cxn modelId="{7654847D-40FE-4F30-8238-EEDD614A95FF}" type="presOf" srcId="{4858D475-B26A-40F8-83C0-D096B57822EF}" destId="{63A58FE6-D2F9-49D4-B89B-9BDECF6775AB}" srcOrd="1" destOrd="2" presId="urn:microsoft.com/office/officeart/2005/8/layout/vList4"/>
    <dgm:cxn modelId="{76AC4782-1240-41A3-B4DA-AEB0165011DB}" type="presOf" srcId="{B03E1750-C8F8-4179-8FBB-47437F45AA94}" destId="{46F64095-C517-425F-81FC-B1688C62134B}" srcOrd="1" destOrd="1" presId="urn:microsoft.com/office/officeart/2005/8/layout/vList4"/>
    <dgm:cxn modelId="{6321849C-41E1-4055-BB8C-CEEDE1567C95}" type="presOf" srcId="{BFE9DACA-4C69-4429-B811-E2ACC1F7AAD9}" destId="{CB4962FA-5BD5-4F93-9783-B9C366AA1C9A}" srcOrd="0" destOrd="1" presId="urn:microsoft.com/office/officeart/2005/8/layout/vList4"/>
    <dgm:cxn modelId="{F2C55BA1-054E-490A-BA4C-13D21CC585C7}" type="presOf" srcId="{01D838DD-4CCD-4F17-9B73-02B7F81C3693}" destId="{46F64095-C517-425F-81FC-B1688C62134B}" srcOrd="1" destOrd="3" presId="urn:microsoft.com/office/officeart/2005/8/layout/vList4"/>
    <dgm:cxn modelId="{A94D50A9-8D39-488D-BAEB-8781ACE71F84}" srcId="{A5F820B6-4089-4BAA-9C2D-FD2C11EF7E2B}" destId="{BFE9DACA-4C69-4429-B811-E2ACC1F7AAD9}" srcOrd="0" destOrd="0" parTransId="{42C477BD-D4A3-4B7D-978C-8A9F4558B262}" sibTransId="{34E7E813-7E8E-4EE9-97D3-513E64C6A87D}"/>
    <dgm:cxn modelId="{8A5283B5-0283-423E-AB82-DC3F0423AAFA}" type="presOf" srcId="{C1B0A12A-58E0-47D7-940D-E42ED0FF1047}" destId="{46F64095-C517-425F-81FC-B1688C62134B}" srcOrd="1" destOrd="4" presId="urn:microsoft.com/office/officeart/2005/8/layout/vList4"/>
    <dgm:cxn modelId="{62EB63B9-919A-4321-B97D-B100EDA8AFF9}" type="presOf" srcId="{A5F820B6-4089-4BAA-9C2D-FD2C11EF7E2B}" destId="{63A58FE6-D2F9-49D4-B89B-9BDECF6775AB}" srcOrd="1" destOrd="0" presId="urn:microsoft.com/office/officeart/2005/8/layout/vList4"/>
    <dgm:cxn modelId="{958C7FE0-9B90-4CC5-9A31-6C152AD39EDF}" type="presOf" srcId="{B03E1750-C8F8-4179-8FBB-47437F45AA94}" destId="{000FC681-8D31-44A3-BF40-DA6F42260095}" srcOrd="0" destOrd="1" presId="urn:microsoft.com/office/officeart/2005/8/layout/vList4"/>
    <dgm:cxn modelId="{74C6B9E6-3ED1-47D8-B506-52993BA47D46}" type="presOf" srcId="{CBDEA890-6FC1-4AD5-8F4B-A5D14E590F26}" destId="{000FC681-8D31-44A3-BF40-DA6F42260095}" srcOrd="0" destOrd="0" presId="urn:microsoft.com/office/officeart/2005/8/layout/vList4"/>
    <dgm:cxn modelId="{0CEEE2F2-8100-4056-8F5A-C7F5C49B6B1B}" type="presOf" srcId="{CBDEA890-6FC1-4AD5-8F4B-A5D14E590F26}" destId="{46F64095-C517-425F-81FC-B1688C62134B}" srcOrd="1" destOrd="0" presId="urn:microsoft.com/office/officeart/2005/8/layout/vList4"/>
    <dgm:cxn modelId="{9D2277F5-E8C3-41BE-A8E3-091438E7F846}" srcId="{A5F820B6-4089-4BAA-9C2D-FD2C11EF7E2B}" destId="{4858D475-B26A-40F8-83C0-D096B57822EF}" srcOrd="1" destOrd="0" parTransId="{48D32384-C384-49B5-9E7A-D8F831CA131E}" sibTransId="{1E33BABA-AC7F-4636-9CD7-37FD5D300DFE}"/>
    <dgm:cxn modelId="{430530F9-438C-4024-B9B3-F586C60D1E73}" srcId="{A5F820B6-4089-4BAA-9C2D-FD2C11EF7E2B}" destId="{476D3C2D-48D1-4082-9744-CDDDA8D8F887}" srcOrd="4" destOrd="0" parTransId="{FC551817-B0CF-4D59-9374-8E5E0B5FD4AB}" sibTransId="{1F079F4F-6CA8-40DA-ACB9-40B038D8E6BE}"/>
    <dgm:cxn modelId="{5AC48277-A896-4654-B549-2D9D3C9FA828}" type="presParOf" srcId="{B78029EE-BD8B-46FA-B671-C8BD00DF9BA5}" destId="{012A841B-0175-4CA7-81CF-5CBEB5FEE009}" srcOrd="0" destOrd="0" presId="urn:microsoft.com/office/officeart/2005/8/layout/vList4"/>
    <dgm:cxn modelId="{A3213068-6F9B-48B1-8C75-755DCA9F7052}" type="presParOf" srcId="{012A841B-0175-4CA7-81CF-5CBEB5FEE009}" destId="{CB4962FA-5BD5-4F93-9783-B9C366AA1C9A}" srcOrd="0" destOrd="0" presId="urn:microsoft.com/office/officeart/2005/8/layout/vList4"/>
    <dgm:cxn modelId="{716612C3-55E4-4CB0-9CA5-1CE27154FB1B}" type="presParOf" srcId="{012A841B-0175-4CA7-81CF-5CBEB5FEE009}" destId="{F05030EE-5474-4E7F-A270-278555C1B54B}" srcOrd="1" destOrd="0" presId="urn:microsoft.com/office/officeart/2005/8/layout/vList4"/>
    <dgm:cxn modelId="{A33FAF82-B8C9-45B1-A44D-239290855565}" type="presParOf" srcId="{012A841B-0175-4CA7-81CF-5CBEB5FEE009}" destId="{63A58FE6-D2F9-49D4-B89B-9BDECF6775AB}" srcOrd="2" destOrd="0" presId="urn:microsoft.com/office/officeart/2005/8/layout/vList4"/>
    <dgm:cxn modelId="{DC8B9323-EDAA-4120-9D6A-CEC8F629673C}" type="presParOf" srcId="{B78029EE-BD8B-46FA-B671-C8BD00DF9BA5}" destId="{836DAD36-1957-4A8B-BE17-A170C1C05003}" srcOrd="1" destOrd="0" presId="urn:microsoft.com/office/officeart/2005/8/layout/vList4"/>
    <dgm:cxn modelId="{6AD82614-1874-45BA-8448-219498A36D75}" type="presParOf" srcId="{B78029EE-BD8B-46FA-B671-C8BD00DF9BA5}" destId="{50ED509B-B034-4204-81CA-96732A940EE6}" srcOrd="2" destOrd="0" presId="urn:microsoft.com/office/officeart/2005/8/layout/vList4"/>
    <dgm:cxn modelId="{D8E6A779-8978-4C69-92B7-26CC225CAFC6}" type="presParOf" srcId="{50ED509B-B034-4204-81CA-96732A940EE6}" destId="{000FC681-8D31-44A3-BF40-DA6F42260095}" srcOrd="0" destOrd="0" presId="urn:microsoft.com/office/officeart/2005/8/layout/vList4"/>
    <dgm:cxn modelId="{E4A473CE-A5E0-4777-9620-48577B989124}" type="presParOf" srcId="{50ED509B-B034-4204-81CA-96732A940EE6}" destId="{4CE69876-B736-4747-808E-4C836225AE71}" srcOrd="1" destOrd="0" presId="urn:microsoft.com/office/officeart/2005/8/layout/vList4"/>
    <dgm:cxn modelId="{EDDBA579-65D7-4780-A97D-6E5F0FD02E29}" type="presParOf" srcId="{50ED509B-B034-4204-81CA-96732A940EE6}" destId="{46F64095-C517-425F-81FC-B1688C62134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962FA-5BD5-4F93-9783-B9C366AA1C9A}">
      <dsp:nvSpPr>
        <dsp:cNvPr id="0" name=""/>
        <dsp:cNvSpPr/>
      </dsp:nvSpPr>
      <dsp:spPr>
        <a:xfrm>
          <a:off x="0" y="0"/>
          <a:ext cx="43434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AC</a:t>
          </a:r>
        </a:p>
        <a:p>
          <a:pPr marL="171450" lvl="1" indent="-171450" algn="l" defTabSz="755650">
            <a:lnSpc>
              <a:spcPct val="90000"/>
            </a:lnSpc>
            <a:spcBef>
              <a:spcPct val="0"/>
            </a:spcBef>
            <a:spcAft>
              <a:spcPct val="15000"/>
            </a:spcAft>
            <a:buChar char="•"/>
          </a:pPr>
          <a:r>
            <a:rPr lang="en-US" sz="1700" kern="1200" dirty="0"/>
            <a:t>Vacuum cleaner</a:t>
          </a:r>
        </a:p>
        <a:p>
          <a:pPr marL="171450" lvl="1" indent="-171450" algn="l" defTabSz="755650">
            <a:lnSpc>
              <a:spcPct val="90000"/>
            </a:lnSpc>
            <a:spcBef>
              <a:spcPct val="0"/>
            </a:spcBef>
            <a:spcAft>
              <a:spcPct val="15000"/>
            </a:spcAft>
            <a:buChar char="•"/>
          </a:pPr>
          <a:r>
            <a:rPr lang="en-US" sz="1700" kern="1200" dirty="0"/>
            <a:t>Stove</a:t>
          </a:r>
        </a:p>
        <a:p>
          <a:pPr marL="171450" lvl="1" indent="-171450" algn="l" defTabSz="755650">
            <a:lnSpc>
              <a:spcPct val="90000"/>
            </a:lnSpc>
            <a:spcBef>
              <a:spcPct val="0"/>
            </a:spcBef>
            <a:spcAft>
              <a:spcPct val="15000"/>
            </a:spcAft>
            <a:buChar char="•"/>
          </a:pPr>
          <a:r>
            <a:rPr lang="en-US" sz="1700" kern="1200" dirty="0"/>
            <a:t>Fridge</a:t>
          </a:r>
        </a:p>
        <a:p>
          <a:pPr marL="171450" lvl="1" indent="-171450" algn="l" defTabSz="755650">
            <a:lnSpc>
              <a:spcPct val="90000"/>
            </a:lnSpc>
            <a:spcBef>
              <a:spcPct val="0"/>
            </a:spcBef>
            <a:spcAft>
              <a:spcPct val="15000"/>
            </a:spcAft>
            <a:buChar char="•"/>
          </a:pPr>
          <a:r>
            <a:rPr lang="en-US" sz="1700" kern="1200" dirty="0"/>
            <a:t>Lights</a:t>
          </a:r>
        </a:p>
        <a:p>
          <a:pPr marL="171450" lvl="1" indent="-171450" algn="l" defTabSz="755650">
            <a:lnSpc>
              <a:spcPct val="90000"/>
            </a:lnSpc>
            <a:spcBef>
              <a:spcPct val="0"/>
            </a:spcBef>
            <a:spcAft>
              <a:spcPct val="15000"/>
            </a:spcAft>
            <a:buChar char="•"/>
          </a:pPr>
          <a:r>
            <a:rPr lang="en-US" sz="1700" kern="1200" dirty="0"/>
            <a:t>Pumps</a:t>
          </a:r>
        </a:p>
      </dsp:txBody>
      <dsp:txXfrm>
        <a:off x="1062156" y="0"/>
        <a:ext cx="3281243" cy="1934765"/>
      </dsp:txXfrm>
    </dsp:sp>
    <dsp:sp modelId="{F05030EE-5474-4E7F-A270-278555C1B54B}">
      <dsp:nvSpPr>
        <dsp:cNvPr id="0" name=""/>
        <dsp:cNvSpPr/>
      </dsp:nvSpPr>
      <dsp:spPr>
        <a:xfrm>
          <a:off x="193476" y="193476"/>
          <a:ext cx="868680" cy="154781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FC681-8D31-44A3-BF40-DA6F42260095}">
      <dsp:nvSpPr>
        <dsp:cNvPr id="0" name=""/>
        <dsp:cNvSpPr/>
      </dsp:nvSpPr>
      <dsp:spPr>
        <a:xfrm>
          <a:off x="0" y="2128242"/>
          <a:ext cx="43434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DC</a:t>
          </a:r>
        </a:p>
        <a:p>
          <a:pPr marL="171450" lvl="1" indent="-171450" algn="l" defTabSz="755650">
            <a:lnSpc>
              <a:spcPct val="90000"/>
            </a:lnSpc>
            <a:spcBef>
              <a:spcPct val="0"/>
            </a:spcBef>
            <a:spcAft>
              <a:spcPct val="15000"/>
            </a:spcAft>
            <a:buChar char="•"/>
          </a:pPr>
          <a:r>
            <a:rPr lang="en-US" sz="1700" kern="1200" dirty="0"/>
            <a:t>computer</a:t>
          </a:r>
        </a:p>
        <a:p>
          <a:pPr marL="171450" lvl="1" indent="-171450" algn="l" defTabSz="755650">
            <a:lnSpc>
              <a:spcPct val="90000"/>
            </a:lnSpc>
            <a:spcBef>
              <a:spcPct val="0"/>
            </a:spcBef>
            <a:spcAft>
              <a:spcPct val="15000"/>
            </a:spcAft>
            <a:buChar char="•"/>
          </a:pPr>
          <a:r>
            <a:rPr lang="en-US" sz="1700" kern="1200" dirty="0"/>
            <a:t>Television</a:t>
          </a:r>
        </a:p>
        <a:p>
          <a:pPr marL="171450" lvl="1" indent="-171450" algn="l" defTabSz="755650">
            <a:lnSpc>
              <a:spcPct val="90000"/>
            </a:lnSpc>
            <a:spcBef>
              <a:spcPct val="0"/>
            </a:spcBef>
            <a:spcAft>
              <a:spcPct val="15000"/>
            </a:spcAft>
            <a:buChar char="•"/>
          </a:pPr>
          <a:r>
            <a:rPr lang="en-US" sz="1700" kern="1200" dirty="0"/>
            <a:t>Radio</a:t>
          </a:r>
        </a:p>
        <a:p>
          <a:pPr marL="171450" lvl="1" indent="-171450" algn="l" defTabSz="755650">
            <a:lnSpc>
              <a:spcPct val="90000"/>
            </a:lnSpc>
            <a:spcBef>
              <a:spcPct val="0"/>
            </a:spcBef>
            <a:spcAft>
              <a:spcPct val="15000"/>
            </a:spcAft>
            <a:buChar char="•"/>
          </a:pPr>
          <a:r>
            <a:rPr lang="en-US" sz="1700" kern="1200"/>
            <a:t>CD/DVD/AM</a:t>
          </a:r>
          <a:endParaRPr lang="en-US" sz="1700" kern="1200" dirty="0"/>
        </a:p>
      </dsp:txBody>
      <dsp:txXfrm>
        <a:off x="1062156" y="2128242"/>
        <a:ext cx="3281243" cy="1934765"/>
      </dsp:txXfrm>
    </dsp:sp>
    <dsp:sp modelId="{4CE69876-B736-4747-808E-4C836225AE71}">
      <dsp:nvSpPr>
        <dsp:cNvPr id="0" name=""/>
        <dsp:cNvSpPr/>
      </dsp:nvSpPr>
      <dsp:spPr>
        <a:xfrm>
          <a:off x="193476" y="2321718"/>
          <a:ext cx="868680" cy="154781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B2231-4291-4173-856C-F4896573E936}" type="datetimeFigureOut">
              <a:rPr lang="en-US" smtClean="0"/>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7C97B-5AFE-40C7-9F25-6D627CF30BFD}" type="slidenum">
              <a:rPr lang="en-US" smtClean="0"/>
              <a:t>‹#›</a:t>
            </a:fld>
            <a:endParaRPr lang="en-US"/>
          </a:p>
        </p:txBody>
      </p:sp>
    </p:spTree>
    <p:extLst>
      <p:ext uri="{BB962C8B-B14F-4D97-AF65-F5344CB8AC3E}">
        <p14:creationId xmlns:p14="http://schemas.microsoft.com/office/powerpoint/2010/main" val="280986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motors,</a:t>
            </a:r>
            <a:r>
              <a:rPr lang="en-US" baseline="0" dirty="0"/>
              <a:t> high current</a:t>
            </a:r>
            <a:r>
              <a:rPr lang="en-US" dirty="0"/>
              <a:t>               DC: electronics, low current</a:t>
            </a:r>
          </a:p>
        </p:txBody>
      </p:sp>
      <p:sp>
        <p:nvSpPr>
          <p:cNvPr id="4" name="Slide Number Placeholder 3"/>
          <p:cNvSpPr>
            <a:spLocks noGrp="1"/>
          </p:cNvSpPr>
          <p:nvPr>
            <p:ph type="sldNum" sz="quarter" idx="10"/>
          </p:nvPr>
        </p:nvSpPr>
        <p:spPr/>
        <p:txBody>
          <a:bodyPr/>
          <a:lstStyle/>
          <a:p>
            <a:fld id="{B387C97B-5AFE-40C7-9F25-6D627CF30BFD}" type="slidenum">
              <a:rPr lang="en-US" smtClean="0"/>
              <a:t>19</a:t>
            </a:fld>
            <a:endParaRPr lang="en-US"/>
          </a:p>
        </p:txBody>
      </p:sp>
    </p:spTree>
    <p:extLst>
      <p:ext uri="{BB962C8B-B14F-4D97-AF65-F5344CB8AC3E}">
        <p14:creationId xmlns:p14="http://schemas.microsoft.com/office/powerpoint/2010/main" val="343126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7C97B-5AFE-40C7-9F25-6D627CF30BFD}" type="slidenum">
              <a:rPr lang="en-US" smtClean="0"/>
              <a:t>32</a:t>
            </a:fld>
            <a:endParaRPr lang="en-US"/>
          </a:p>
        </p:txBody>
      </p:sp>
    </p:spTree>
    <p:extLst>
      <p:ext uri="{BB962C8B-B14F-4D97-AF65-F5344CB8AC3E}">
        <p14:creationId xmlns:p14="http://schemas.microsoft.com/office/powerpoint/2010/main" val="288042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C27572-2E8C-4CC2-9625-232B15475829}" type="slidenum">
              <a:rPr lang="en-US" altLang="en-US"/>
              <a:pPr/>
              <a:t>‹#›</a:t>
            </a:fld>
            <a:endParaRPr lang="en-US" altLang="en-US"/>
          </a:p>
        </p:txBody>
      </p:sp>
    </p:spTree>
    <p:extLst>
      <p:ext uri="{BB962C8B-B14F-4D97-AF65-F5344CB8AC3E}">
        <p14:creationId xmlns:p14="http://schemas.microsoft.com/office/powerpoint/2010/main" val="284518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A21FFD-F531-42A0-9059-1B4F1191FC37}" type="slidenum">
              <a:rPr lang="en-US" altLang="en-US"/>
              <a:pPr/>
              <a:t>‹#›</a:t>
            </a:fld>
            <a:endParaRPr lang="en-US" altLang="en-US"/>
          </a:p>
        </p:txBody>
      </p:sp>
    </p:spTree>
    <p:extLst>
      <p:ext uri="{BB962C8B-B14F-4D97-AF65-F5344CB8AC3E}">
        <p14:creationId xmlns:p14="http://schemas.microsoft.com/office/powerpoint/2010/main" val="158907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43D968-041D-41B5-A8AC-E6E0819FC639}" type="slidenum">
              <a:rPr lang="en-US" altLang="en-US"/>
              <a:pPr/>
              <a:t>‹#›</a:t>
            </a:fld>
            <a:endParaRPr lang="en-US" altLang="en-US"/>
          </a:p>
        </p:txBody>
      </p:sp>
    </p:spTree>
    <p:extLst>
      <p:ext uri="{BB962C8B-B14F-4D97-AF65-F5344CB8AC3E}">
        <p14:creationId xmlns:p14="http://schemas.microsoft.com/office/powerpoint/2010/main" val="356415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D3900F-B491-482D-AF0A-D9DAEF01329B}" type="slidenum">
              <a:rPr lang="en-US" altLang="en-US"/>
              <a:pPr/>
              <a:t>‹#›</a:t>
            </a:fld>
            <a:endParaRPr lang="en-US" altLang="en-US"/>
          </a:p>
        </p:txBody>
      </p:sp>
    </p:spTree>
    <p:extLst>
      <p:ext uri="{BB962C8B-B14F-4D97-AF65-F5344CB8AC3E}">
        <p14:creationId xmlns:p14="http://schemas.microsoft.com/office/powerpoint/2010/main" val="408035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D80250-26B1-4E61-9154-865F4A3B561C}" type="slidenum">
              <a:rPr lang="en-US" altLang="en-US"/>
              <a:pPr/>
              <a:t>‹#›</a:t>
            </a:fld>
            <a:endParaRPr lang="en-US" altLang="en-US"/>
          </a:p>
        </p:txBody>
      </p:sp>
    </p:spTree>
    <p:extLst>
      <p:ext uri="{BB962C8B-B14F-4D97-AF65-F5344CB8AC3E}">
        <p14:creationId xmlns:p14="http://schemas.microsoft.com/office/powerpoint/2010/main" val="61774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2CCFDF-7237-4C75-B8E1-DA5F54E4FC3A}" type="slidenum">
              <a:rPr lang="en-US" altLang="en-US"/>
              <a:pPr/>
              <a:t>‹#›</a:t>
            </a:fld>
            <a:endParaRPr lang="en-US" altLang="en-US"/>
          </a:p>
        </p:txBody>
      </p:sp>
    </p:spTree>
    <p:extLst>
      <p:ext uri="{BB962C8B-B14F-4D97-AF65-F5344CB8AC3E}">
        <p14:creationId xmlns:p14="http://schemas.microsoft.com/office/powerpoint/2010/main" val="52918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0DD383-ED27-4C9A-AFD8-624D4A7A3D6A}" type="slidenum">
              <a:rPr lang="en-US" altLang="en-US"/>
              <a:pPr/>
              <a:t>‹#›</a:t>
            </a:fld>
            <a:endParaRPr lang="en-US" altLang="en-US"/>
          </a:p>
        </p:txBody>
      </p:sp>
    </p:spTree>
    <p:extLst>
      <p:ext uri="{BB962C8B-B14F-4D97-AF65-F5344CB8AC3E}">
        <p14:creationId xmlns:p14="http://schemas.microsoft.com/office/powerpoint/2010/main" val="97553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7B5FFEE-0343-4C3F-93A0-126BAB579815}" type="slidenum">
              <a:rPr lang="en-US" altLang="en-US"/>
              <a:pPr/>
              <a:t>‹#›</a:t>
            </a:fld>
            <a:endParaRPr lang="en-US" altLang="en-US"/>
          </a:p>
        </p:txBody>
      </p:sp>
    </p:spTree>
    <p:extLst>
      <p:ext uri="{BB962C8B-B14F-4D97-AF65-F5344CB8AC3E}">
        <p14:creationId xmlns:p14="http://schemas.microsoft.com/office/powerpoint/2010/main" val="114031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830D7D0-FDCA-44C5-B5EA-813536BF2DFF}" type="slidenum">
              <a:rPr lang="en-US" altLang="en-US"/>
              <a:pPr/>
              <a:t>‹#›</a:t>
            </a:fld>
            <a:endParaRPr lang="en-US" altLang="en-US"/>
          </a:p>
        </p:txBody>
      </p:sp>
    </p:spTree>
    <p:extLst>
      <p:ext uri="{BB962C8B-B14F-4D97-AF65-F5344CB8AC3E}">
        <p14:creationId xmlns:p14="http://schemas.microsoft.com/office/powerpoint/2010/main" val="176817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D785FF5-D34B-49CF-8154-188920C842D4}" type="slidenum">
              <a:rPr lang="en-US" altLang="en-US"/>
              <a:pPr/>
              <a:t>‹#›</a:t>
            </a:fld>
            <a:endParaRPr lang="en-US" altLang="en-US"/>
          </a:p>
        </p:txBody>
      </p:sp>
    </p:spTree>
    <p:extLst>
      <p:ext uri="{BB962C8B-B14F-4D97-AF65-F5344CB8AC3E}">
        <p14:creationId xmlns:p14="http://schemas.microsoft.com/office/powerpoint/2010/main" val="428720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F9E32D-C6AD-43CE-8F62-035796458610}" type="slidenum">
              <a:rPr lang="en-US" altLang="en-US"/>
              <a:pPr/>
              <a:t>‹#›</a:t>
            </a:fld>
            <a:endParaRPr lang="en-US" altLang="en-US"/>
          </a:p>
        </p:txBody>
      </p:sp>
    </p:spTree>
    <p:extLst>
      <p:ext uri="{BB962C8B-B14F-4D97-AF65-F5344CB8AC3E}">
        <p14:creationId xmlns:p14="http://schemas.microsoft.com/office/powerpoint/2010/main" val="321917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A73EC3-72AF-47FC-88CE-9BCA588EBA61}" type="slidenum">
              <a:rPr lang="en-US" altLang="en-US"/>
              <a:pPr/>
              <a:t>‹#›</a:t>
            </a:fld>
            <a:endParaRPr lang="en-US" altLang="en-US"/>
          </a:p>
        </p:txBody>
      </p:sp>
    </p:spTree>
    <p:extLst>
      <p:ext uri="{BB962C8B-B14F-4D97-AF65-F5344CB8AC3E}">
        <p14:creationId xmlns:p14="http://schemas.microsoft.com/office/powerpoint/2010/main" val="269154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673F08F-F7BD-40C7-A268-6A0EB228B3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ideo" Target="file:///D:\Jim\Courses\Art317\Lectures\L02b\How%20To%20Use%20A%20Multimeter.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file:///D:\Jim\Courses\Art317\Lectures\L02b\AO%20%235%20AC%20and%20DC%20Differences.mp4"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www.nch.com.au/tonegen/"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Inversely_proportional" TargetMode="External"/><Relationship Id="rId2" Type="http://schemas.openxmlformats.org/officeDocument/2006/relationships/hyperlink" Target="https://en.wikipedia.org/wiki/Frequency_spectrum" TargetMode="External"/><Relationship Id="rId1" Type="http://schemas.openxmlformats.org/officeDocument/2006/relationships/slideLayout" Target="../slideLayouts/slideLayout12.xml"/><Relationship Id="rId4" Type="http://schemas.openxmlformats.org/officeDocument/2006/relationships/hyperlink" Target="https://en.wikipedia.org/wiki/Frequenc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Electricity</a:t>
            </a:r>
          </a:p>
        </p:txBody>
      </p:sp>
      <p:sp>
        <p:nvSpPr>
          <p:cNvPr id="2051" name="Rectangle 3"/>
          <p:cNvSpPr>
            <a:spLocks noGrp="1" noChangeArrowheads="1"/>
          </p:cNvSpPr>
          <p:nvPr>
            <p:ph type="subTitle" idx="1"/>
          </p:nvPr>
        </p:nvSpPr>
        <p:spPr/>
        <p:txBody>
          <a:bodyPr/>
          <a:lstStyle/>
          <a:p>
            <a:r>
              <a:rPr lang="en-US" altLang="en-US" dirty="0"/>
              <a:t>Lecture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Measuring Electricity</a:t>
            </a:r>
          </a:p>
        </p:txBody>
      </p:sp>
      <p:sp>
        <p:nvSpPr>
          <p:cNvPr id="33795" name="Rectangle 3"/>
          <p:cNvSpPr>
            <a:spLocks noGrp="1" noChangeArrowheads="1"/>
          </p:cNvSpPr>
          <p:nvPr>
            <p:ph type="body" sz="half" idx="1"/>
          </p:nvPr>
        </p:nvSpPr>
        <p:spPr>
          <a:xfrm>
            <a:off x="533400" y="1623218"/>
            <a:ext cx="4038600" cy="4525963"/>
          </a:xfrm>
        </p:spPr>
        <p:txBody>
          <a:bodyPr/>
          <a:lstStyle/>
          <a:p>
            <a:pPr marL="0" indent="0">
              <a:buFontTx/>
              <a:buNone/>
            </a:pPr>
            <a:r>
              <a:rPr lang="en-US" altLang="en-US" sz="2800" dirty="0"/>
              <a:t>Start by selecting the range you think is closest to the value you will be measuring.</a:t>
            </a:r>
          </a:p>
          <a:p>
            <a:pPr marL="0" indent="0">
              <a:buFontTx/>
              <a:buNone/>
            </a:pPr>
            <a:r>
              <a:rPr lang="en-US" altLang="en-US" sz="2800" dirty="0"/>
              <a:t>Always start at the highest value: 100 volts, then 200, then 20 etc.</a:t>
            </a:r>
          </a:p>
        </p:txBody>
      </p:sp>
      <p:pic>
        <p:nvPicPr>
          <p:cNvPr id="33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3813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51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Measuring Electricity</a:t>
            </a:r>
          </a:p>
        </p:txBody>
      </p:sp>
      <p:sp>
        <p:nvSpPr>
          <p:cNvPr id="33795" name="Rectangle 3"/>
          <p:cNvSpPr>
            <a:spLocks noGrp="1" noChangeArrowheads="1"/>
          </p:cNvSpPr>
          <p:nvPr>
            <p:ph type="body" sz="half" idx="1"/>
          </p:nvPr>
        </p:nvSpPr>
        <p:spPr>
          <a:xfrm>
            <a:off x="457200" y="1295400"/>
            <a:ext cx="4038600" cy="4525963"/>
          </a:xfrm>
        </p:spPr>
        <p:txBody>
          <a:bodyPr/>
          <a:lstStyle/>
          <a:p>
            <a:pPr marL="0" indent="0">
              <a:buFontTx/>
              <a:buNone/>
            </a:pPr>
            <a:r>
              <a:rPr lang="en-US" altLang="en-US" sz="2800" dirty="0"/>
              <a:t>In this example, we’re measuring something I think is around 6 volts, so I start in the range of 0 – 20 volts. </a:t>
            </a:r>
          </a:p>
          <a:p>
            <a:pPr marL="0" indent="0">
              <a:buFontTx/>
              <a:buNone/>
            </a:pPr>
            <a:r>
              <a:rPr lang="en-US" altLang="en-US" sz="2800" dirty="0"/>
              <a:t>I'm measuring dc current, so I select the range in the area next to the “V” with a dashed line. (The “V” with the wavy line is volts of ac)</a:t>
            </a:r>
          </a:p>
        </p:txBody>
      </p:sp>
      <p:pic>
        <p:nvPicPr>
          <p:cNvPr id="33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3813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51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0" y="274638"/>
            <a:ext cx="3352800" cy="1143000"/>
          </a:xfrm>
        </p:spPr>
        <p:txBody>
          <a:bodyPr/>
          <a:lstStyle/>
          <a:p>
            <a:r>
              <a:rPr lang="en-US" altLang="en-US" dirty="0"/>
              <a:t>Meters</a:t>
            </a:r>
          </a:p>
        </p:txBody>
      </p:sp>
      <p:sp>
        <p:nvSpPr>
          <p:cNvPr id="34819" name="Rectangle 3"/>
          <p:cNvSpPr>
            <a:spLocks noGrp="1" noChangeArrowheads="1"/>
          </p:cNvSpPr>
          <p:nvPr>
            <p:ph type="body" sz="half" idx="1"/>
          </p:nvPr>
        </p:nvSpPr>
        <p:spPr>
          <a:xfrm>
            <a:off x="228600" y="304800"/>
            <a:ext cx="5105400" cy="4754563"/>
          </a:xfrm>
        </p:spPr>
        <p:txBody>
          <a:bodyPr/>
          <a:lstStyle/>
          <a:p>
            <a:pPr marL="0" indent="0">
              <a:buFontTx/>
              <a:buNone/>
            </a:pPr>
            <a:r>
              <a:rPr lang="en-US" altLang="en-US" sz="2800" dirty="0"/>
              <a:t>If I move dial to the 0 – 200 volt range, the meter displays the same value, but it moves over one decimal place to make. </a:t>
            </a:r>
          </a:p>
          <a:p>
            <a:pPr marL="0" indent="0">
              <a:buFontTx/>
              <a:buNone/>
            </a:pPr>
            <a:r>
              <a:rPr lang="en-US" altLang="en-US" sz="2800" dirty="0"/>
              <a:t>And notice we’re losing some</a:t>
            </a:r>
          </a:p>
          <a:p>
            <a:pPr marL="0" indent="0">
              <a:buFontTx/>
              <a:buNone/>
            </a:pPr>
            <a:r>
              <a:rPr lang="en-US" altLang="en-US" sz="2800" dirty="0"/>
              <a:t>resolution (the hundredths place) in the process. Selecting the range closest to the value you are measuring will give you the most precise measurement (most decimal places.)</a:t>
            </a:r>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1219200"/>
            <a:ext cx="302895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0" y="274638"/>
            <a:ext cx="3352800" cy="1143000"/>
          </a:xfrm>
        </p:spPr>
        <p:txBody>
          <a:bodyPr/>
          <a:lstStyle/>
          <a:p>
            <a:r>
              <a:rPr lang="en-US" altLang="en-US" dirty="0"/>
              <a:t>Meters</a:t>
            </a:r>
          </a:p>
        </p:txBody>
      </p:sp>
      <p:sp>
        <p:nvSpPr>
          <p:cNvPr id="34819" name="Rectangle 3"/>
          <p:cNvSpPr>
            <a:spLocks noGrp="1" noChangeArrowheads="1"/>
          </p:cNvSpPr>
          <p:nvPr>
            <p:ph type="body" sz="half" idx="1"/>
          </p:nvPr>
        </p:nvSpPr>
        <p:spPr>
          <a:xfrm>
            <a:off x="228600" y="304800"/>
            <a:ext cx="5105400" cy="4754563"/>
          </a:xfrm>
        </p:spPr>
        <p:txBody>
          <a:bodyPr/>
          <a:lstStyle/>
          <a:p>
            <a:pPr marL="0" indent="0">
              <a:buFontTx/>
              <a:buNone/>
            </a:pPr>
            <a:r>
              <a:rPr lang="en-US" altLang="en-US" sz="2800" dirty="0"/>
              <a:t>We went from 0-20 to 0-200.</a:t>
            </a:r>
          </a:p>
          <a:p>
            <a:pPr marL="0" indent="0">
              <a:buFontTx/>
              <a:buNone/>
            </a:pPr>
            <a:endParaRPr lang="en-US" altLang="en-US" sz="2800" dirty="0"/>
          </a:p>
          <a:p>
            <a:pPr marL="0" indent="0">
              <a:buFontTx/>
              <a:buNone/>
            </a:pPr>
            <a:r>
              <a:rPr lang="en-US" altLang="en-US" sz="2800" dirty="0"/>
              <a:t>We might need an extra digit.</a:t>
            </a:r>
          </a:p>
          <a:p>
            <a:pPr marL="0" indent="0">
              <a:buFontTx/>
              <a:buNone/>
            </a:pPr>
            <a:endParaRPr lang="en-US" altLang="en-US" sz="2800" dirty="0"/>
          </a:p>
          <a:p>
            <a:pPr marL="0" indent="0">
              <a:buFontTx/>
              <a:buNone/>
            </a:pPr>
            <a:r>
              <a:rPr lang="en-US" altLang="en-US" sz="2800" dirty="0"/>
              <a:t>Let’s step up one again.</a:t>
            </a:r>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1219200"/>
            <a:ext cx="302895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06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0" y="274638"/>
            <a:ext cx="3352800" cy="1143000"/>
          </a:xfrm>
        </p:spPr>
        <p:txBody>
          <a:bodyPr/>
          <a:lstStyle/>
          <a:p>
            <a:r>
              <a:rPr lang="en-US" altLang="en-US" dirty="0"/>
              <a:t>Meters</a:t>
            </a:r>
          </a:p>
        </p:txBody>
      </p:sp>
      <p:sp>
        <p:nvSpPr>
          <p:cNvPr id="34819" name="Rectangle 3"/>
          <p:cNvSpPr>
            <a:spLocks noGrp="1" noChangeArrowheads="1"/>
          </p:cNvSpPr>
          <p:nvPr>
            <p:ph type="body" sz="half" idx="1"/>
          </p:nvPr>
        </p:nvSpPr>
        <p:spPr>
          <a:xfrm>
            <a:off x="228600" y="304800"/>
            <a:ext cx="5105400" cy="4754563"/>
          </a:xfrm>
        </p:spPr>
        <p:txBody>
          <a:bodyPr/>
          <a:lstStyle/>
          <a:p>
            <a:pPr marL="0" indent="0">
              <a:buFontTx/>
              <a:buNone/>
            </a:pPr>
            <a:r>
              <a:rPr lang="en-US" altLang="en-US" sz="2800" dirty="0"/>
              <a:t>We went from 0-200 to 0-1000.</a:t>
            </a:r>
          </a:p>
          <a:p>
            <a:pPr marL="0" indent="0">
              <a:buFontTx/>
              <a:buNone/>
            </a:pPr>
            <a:endParaRPr lang="en-US" altLang="en-US" sz="2800" dirty="0"/>
          </a:p>
          <a:p>
            <a:pPr marL="0" indent="0">
              <a:buFontTx/>
              <a:buNone/>
            </a:pPr>
            <a:r>
              <a:rPr lang="en-US" altLang="en-US" sz="2800" dirty="0"/>
              <a:t>The meter is displaying the same value, but it moves over one decimal place to make room for a sign (+ or -) and larger, four digit number. </a:t>
            </a:r>
          </a:p>
          <a:p>
            <a:pPr marL="0" indent="0">
              <a:buFontTx/>
              <a:buNone/>
            </a:pPr>
            <a:r>
              <a:rPr lang="en-US" altLang="en-US" sz="2800" dirty="0"/>
              <a:t>And notice I'm losing some</a:t>
            </a:r>
          </a:p>
          <a:p>
            <a:pPr marL="0" indent="0">
              <a:buFontTx/>
              <a:buNone/>
            </a:pPr>
            <a:r>
              <a:rPr lang="en-US" altLang="en-US" sz="2800" dirty="0"/>
              <a:t>resolution (the tenths place) in the process. </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47800"/>
            <a:ext cx="309562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6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867400" y="274638"/>
            <a:ext cx="2819400" cy="1143000"/>
          </a:xfrm>
        </p:spPr>
        <p:txBody>
          <a:bodyPr/>
          <a:lstStyle/>
          <a:p>
            <a:r>
              <a:rPr lang="en-US" altLang="en-US" dirty="0"/>
              <a:t>Meters</a:t>
            </a:r>
          </a:p>
        </p:txBody>
      </p:sp>
      <p:sp>
        <p:nvSpPr>
          <p:cNvPr id="35843" name="Rectangle 3"/>
          <p:cNvSpPr>
            <a:spLocks noGrp="1" noChangeArrowheads="1"/>
          </p:cNvSpPr>
          <p:nvPr>
            <p:ph type="body" sz="half" idx="1"/>
          </p:nvPr>
        </p:nvSpPr>
        <p:spPr>
          <a:xfrm>
            <a:off x="457200" y="228600"/>
            <a:ext cx="4038600" cy="5897563"/>
          </a:xfrm>
        </p:spPr>
        <p:txBody>
          <a:bodyPr/>
          <a:lstStyle/>
          <a:p>
            <a:pPr>
              <a:buFontTx/>
              <a:buNone/>
            </a:pPr>
            <a:r>
              <a:rPr lang="en-US" altLang="en-US" sz="2800" dirty="0"/>
              <a:t>Going down:</a:t>
            </a:r>
          </a:p>
          <a:p>
            <a:pPr>
              <a:buFontTx/>
              <a:buNone/>
            </a:pPr>
            <a:r>
              <a:rPr lang="en-US" altLang="en-US" sz="2800" dirty="0"/>
              <a:t>The range below 0 – 20 volts has a small letter “m” indicating that it is a range measuring millivolts (thousandths of a volt.) </a:t>
            </a:r>
          </a:p>
          <a:p>
            <a:pPr>
              <a:buFontTx/>
              <a:buNone/>
            </a:pPr>
            <a:r>
              <a:rPr lang="en-US" altLang="en-US" sz="2800" dirty="0"/>
              <a:t>Note: 0 – 2000 thousandths of a volt  is the same as measuring 0 – 2 volts.</a:t>
            </a:r>
          </a:p>
          <a:p>
            <a:pPr>
              <a:buFontTx/>
              <a:buNone/>
            </a:pPr>
            <a:r>
              <a:rPr lang="en-US" altLang="en-US" sz="2800" dirty="0"/>
              <a:t> 1??</a:t>
            </a: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31432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8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867400" y="274638"/>
            <a:ext cx="2819400" cy="1143000"/>
          </a:xfrm>
        </p:spPr>
        <p:txBody>
          <a:bodyPr/>
          <a:lstStyle/>
          <a:p>
            <a:r>
              <a:rPr lang="en-US" altLang="en-US" dirty="0"/>
              <a:t>Meters</a:t>
            </a:r>
          </a:p>
        </p:txBody>
      </p:sp>
      <p:sp>
        <p:nvSpPr>
          <p:cNvPr id="35843" name="Rectangle 3"/>
          <p:cNvSpPr>
            <a:spLocks noGrp="1" noChangeArrowheads="1"/>
          </p:cNvSpPr>
          <p:nvPr>
            <p:ph type="body" sz="half" idx="1"/>
          </p:nvPr>
        </p:nvSpPr>
        <p:spPr>
          <a:xfrm>
            <a:off x="457200" y="228600"/>
            <a:ext cx="4038600" cy="5897563"/>
          </a:xfrm>
        </p:spPr>
        <p:txBody>
          <a:bodyPr/>
          <a:lstStyle/>
          <a:p>
            <a:pPr marL="0" indent="0">
              <a:buFontTx/>
              <a:buNone/>
            </a:pPr>
            <a:r>
              <a:rPr lang="en-US" altLang="en-US" sz="2800" dirty="0"/>
              <a:t>The voltage we are measuring is 5.71 volts, the meter displays a numeral 1 at the left of the display.</a:t>
            </a:r>
          </a:p>
          <a:p>
            <a:pPr marL="0" indent="0">
              <a:buFontTx/>
              <a:buNone/>
            </a:pPr>
            <a:r>
              <a:rPr lang="en-US" altLang="en-US" sz="2800" dirty="0"/>
              <a:t>5.71 V is bigger than 2V</a:t>
            </a:r>
          </a:p>
          <a:p>
            <a:pPr marL="0" indent="0">
              <a:buFontTx/>
              <a:buNone/>
            </a:pPr>
            <a:r>
              <a:rPr lang="en-US" altLang="en-US" sz="2800" dirty="0"/>
              <a:t>This is what the display looks like when it is measuring a value that is “out of range.”</a:t>
            </a:r>
          </a:p>
          <a:p>
            <a:pPr marL="0" indent="0">
              <a:buFontTx/>
              <a:buNone/>
            </a:pPr>
            <a:r>
              <a:rPr lang="en-US" altLang="en-US" sz="2800" dirty="0"/>
              <a:t>Each meter indicates this in a different way:</a:t>
            </a:r>
          </a:p>
          <a:p>
            <a:pPr marL="0" indent="0">
              <a:buFontTx/>
              <a:buNone/>
            </a:pPr>
            <a:r>
              <a:rPr lang="en-US" altLang="en-US" sz="2800" dirty="0"/>
              <a:t>“E”, “Error”, flashing, or smoke.</a:t>
            </a: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31432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ow To Use A Multimeter.mp4">
            <a:hlinkClick r:id="" action="ppaction://media"/>
          </p:cNvPr>
          <p:cNvPicPr>
            <a:picLocks noRot="1" noChangeAspect="1"/>
          </p:cNvPicPr>
          <p:nvPr>
            <a:videoFile r:link="rId1"/>
          </p:nvPr>
        </p:nvPicPr>
        <p:blipFill>
          <a:blip r:embed="rId3"/>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1143000"/>
          </a:xfrm>
        </p:spPr>
        <p:txBody>
          <a:bodyPr/>
          <a:lstStyle/>
          <a:p>
            <a:r>
              <a:rPr lang="en-US" altLang="en-US" dirty="0"/>
              <a:t>AC? DC?</a:t>
            </a:r>
          </a:p>
        </p:txBody>
      </p:sp>
      <p:pic>
        <p:nvPicPr>
          <p:cNvPr id="4" name="AO #5 AC and DC Differences.mp4">
            <a:hlinkClick r:id="" action="ppaction://media"/>
          </p:cNvPr>
          <p:cNvPicPr>
            <a:picLocks noRot="1" noChangeAspect="1"/>
          </p:cNvPicPr>
          <p:nvPr>
            <a:videoFile r:link="rId1"/>
          </p:nvPr>
        </p:nvPicPr>
        <p:blipFill>
          <a:blip r:embed="rId3"/>
          <a:stretch>
            <a:fillRect/>
          </a:stretch>
        </p:blipFill>
        <p:spPr>
          <a:xfrm>
            <a:off x="35169" y="171450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229600" cy="1143000"/>
          </a:xfrm>
        </p:spPr>
        <p:txBody>
          <a:bodyPr/>
          <a:lstStyle/>
          <a:p>
            <a:r>
              <a:rPr lang="en-US" altLang="en-US" dirty="0"/>
              <a:t>What uses AC, what DC?</a:t>
            </a:r>
          </a:p>
        </p:txBody>
      </p:sp>
      <p:sp>
        <p:nvSpPr>
          <p:cNvPr id="38915" name="Rectangle 3"/>
          <p:cNvSpPr>
            <a:spLocks noGrp="1" noChangeArrowheads="1"/>
          </p:cNvSpPr>
          <p:nvPr>
            <p:ph type="body" sz="half" idx="1"/>
          </p:nvPr>
        </p:nvSpPr>
        <p:spPr>
          <a:xfrm>
            <a:off x="304800" y="1524000"/>
            <a:ext cx="3657600" cy="4525963"/>
          </a:xfrm>
        </p:spPr>
        <p:txBody>
          <a:bodyPr/>
          <a:lstStyle/>
          <a:p>
            <a:pPr marL="0" indent="0">
              <a:lnSpc>
                <a:spcPct val="90000"/>
              </a:lnSpc>
              <a:buFontTx/>
              <a:buNone/>
            </a:pPr>
            <a:r>
              <a:rPr lang="en-US" altLang="en-US" sz="2800" dirty="0"/>
              <a:t>Most things actually use DC.</a:t>
            </a:r>
          </a:p>
          <a:p>
            <a:pPr marL="0" indent="0">
              <a:lnSpc>
                <a:spcPct val="90000"/>
              </a:lnSpc>
              <a:buFontTx/>
              <a:buNone/>
            </a:pPr>
            <a:endParaRPr lang="en-US" altLang="en-US" sz="2800" dirty="0"/>
          </a:p>
          <a:p>
            <a:pPr marL="0" indent="0">
              <a:lnSpc>
                <a:spcPct val="90000"/>
              </a:lnSpc>
              <a:buFontTx/>
              <a:buNone/>
            </a:pPr>
            <a:r>
              <a:rPr lang="en-US" altLang="en-US" sz="2800" dirty="0"/>
              <a:t>It gets converted into DC inside the device (TV, Radio, computer, </a:t>
            </a:r>
            <a:r>
              <a:rPr lang="en-US" altLang="en-US" sz="2800" dirty="0" err="1"/>
              <a:t>etc</a:t>
            </a:r>
            <a:r>
              <a:rPr lang="en-US" altLang="en-US" sz="2800" dirty="0"/>
              <a:t>)</a:t>
            </a:r>
          </a:p>
          <a:p>
            <a:pPr marL="0" indent="0">
              <a:lnSpc>
                <a:spcPct val="90000"/>
              </a:lnSpc>
              <a:buFontTx/>
              <a:buNone/>
            </a:pPr>
            <a:endParaRPr lang="en-US" altLang="en-US" sz="2800" dirty="0"/>
          </a:p>
          <a:p>
            <a:pPr marL="0" indent="0">
              <a:lnSpc>
                <a:spcPct val="90000"/>
              </a:lnSpc>
              <a:buFontTx/>
              <a:buNone/>
            </a:pPr>
            <a:r>
              <a:rPr lang="en-US" altLang="en-US" sz="2800" dirty="0"/>
              <a:t>AC is better for transmitting over distances</a:t>
            </a:r>
          </a:p>
        </p:txBody>
      </p:sp>
      <p:graphicFrame>
        <p:nvGraphicFramePr>
          <p:cNvPr id="3" name="Diagram 2"/>
          <p:cNvGraphicFramePr/>
          <p:nvPr>
            <p:extLst>
              <p:ext uri="{D42A27DB-BD31-4B8C-83A1-F6EECF244321}">
                <p14:modId xmlns:p14="http://schemas.microsoft.com/office/powerpoint/2010/main" val="465600094"/>
              </p:ext>
            </p:extLst>
          </p:nvPr>
        </p:nvGraphicFramePr>
        <p:xfrm>
          <a:off x="4267200" y="1676400"/>
          <a:ext cx="434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Last time …</a:t>
            </a:r>
          </a:p>
        </p:txBody>
      </p:sp>
      <p:sp>
        <p:nvSpPr>
          <p:cNvPr id="25603" name="Rectangle 3"/>
          <p:cNvSpPr>
            <a:spLocks noGrp="1" noChangeArrowheads="1"/>
          </p:cNvSpPr>
          <p:nvPr>
            <p:ph type="body" idx="1"/>
          </p:nvPr>
        </p:nvSpPr>
        <p:spPr>
          <a:xfrm>
            <a:off x="457200" y="1752600"/>
            <a:ext cx="8382000" cy="4419600"/>
          </a:xfrm>
        </p:spPr>
        <p:txBody>
          <a:bodyPr/>
          <a:lstStyle/>
          <a:p>
            <a:pPr>
              <a:buFontTx/>
              <a:buNone/>
            </a:pPr>
            <a:r>
              <a:rPr lang="en-US" altLang="en-US" sz="2800" dirty="0"/>
              <a:t>We talked about electricity. Charges, concepts.</a:t>
            </a:r>
          </a:p>
          <a:p>
            <a:pPr>
              <a:buFontTx/>
              <a:buNone/>
            </a:pPr>
            <a:endParaRPr lang="en-US" altLang="en-US" sz="2800" dirty="0"/>
          </a:p>
          <a:p>
            <a:pPr>
              <a:buFontTx/>
              <a:buNone/>
            </a:pPr>
            <a:r>
              <a:rPr lang="en-US" altLang="en-US" sz="2800" dirty="0"/>
              <a:t>It is amazing how many things we can make electricity do for us. It makes things hot, it makes things cold. It lights up. It makes things move and stop, allows us to transmit and receive information, and it does arithmetic for 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990600"/>
          </a:xfrm>
        </p:spPr>
        <p:txBody>
          <a:bodyPr/>
          <a:lstStyle/>
          <a:p>
            <a:r>
              <a:rPr lang="en-US" altLang="en-US" dirty="0"/>
              <a:t>Voltage as a function of Time</a:t>
            </a:r>
          </a:p>
        </p:txBody>
      </p:sp>
      <p:sp>
        <p:nvSpPr>
          <p:cNvPr id="48131" name="Rectangle 3"/>
          <p:cNvSpPr>
            <a:spLocks noGrp="1" noChangeArrowheads="1"/>
          </p:cNvSpPr>
          <p:nvPr>
            <p:ph type="body" sz="half" idx="1"/>
          </p:nvPr>
        </p:nvSpPr>
        <p:spPr>
          <a:xfrm>
            <a:off x="304800" y="1828800"/>
            <a:ext cx="8534400" cy="4191000"/>
          </a:xfrm>
        </p:spPr>
        <p:txBody>
          <a:bodyPr/>
          <a:lstStyle/>
          <a:p>
            <a:pPr>
              <a:buFontTx/>
              <a:buNone/>
            </a:pPr>
            <a:r>
              <a:rPr lang="en-US" altLang="en-US" sz="2800" dirty="0"/>
              <a:t>This is a critical measurement, and is best shown as a graph.</a:t>
            </a:r>
          </a:p>
          <a:p>
            <a:pPr>
              <a:buFontTx/>
              <a:buNone/>
            </a:pPr>
            <a:endParaRPr lang="en-US" altLang="en-US" sz="2800" dirty="0"/>
          </a:p>
          <a:p>
            <a:pPr>
              <a:buFontTx/>
              <a:buNone/>
            </a:pPr>
            <a:r>
              <a:rPr lang="en-US" altLang="en-US" sz="2800" dirty="0"/>
              <a:t>If voltage (or current) changes, it can be drawn with time as horizontal and voltage (or current) vertical.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altLang="en-US" dirty="0"/>
              <a:t>Voltage as a function of Time</a:t>
            </a:r>
          </a:p>
        </p:txBody>
      </p:sp>
      <p:sp>
        <p:nvSpPr>
          <p:cNvPr id="41987" name="Rectangle 3"/>
          <p:cNvSpPr>
            <a:spLocks noGrp="1" noChangeArrowheads="1"/>
          </p:cNvSpPr>
          <p:nvPr>
            <p:ph type="body" sz="half" idx="1"/>
          </p:nvPr>
        </p:nvSpPr>
        <p:spPr>
          <a:xfrm>
            <a:off x="304800" y="1828800"/>
            <a:ext cx="3657600" cy="4525963"/>
          </a:xfrm>
        </p:spPr>
        <p:txBody>
          <a:bodyPr/>
          <a:lstStyle/>
          <a:p>
            <a:pPr marL="0" indent="0">
              <a:buFontTx/>
              <a:buNone/>
            </a:pPr>
            <a:r>
              <a:rPr lang="en-US" altLang="en-US" sz="2800" dirty="0"/>
              <a:t>As we’re seen, direct current (DC) voltages stay the same.</a:t>
            </a:r>
          </a:p>
          <a:p>
            <a:pPr>
              <a:buFontTx/>
              <a:buNone/>
            </a:pPr>
            <a:endParaRPr lang="en-US" altLang="en-US" sz="2800" dirty="0"/>
          </a:p>
        </p:txBody>
      </p:sp>
      <p:pic>
        <p:nvPicPr>
          <p:cNvPr id="419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71599"/>
            <a:ext cx="3962400" cy="517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altLang="en-US" dirty="0"/>
              <a:t>Voltage as a function of Time</a:t>
            </a:r>
          </a:p>
        </p:txBody>
      </p:sp>
      <p:sp>
        <p:nvSpPr>
          <p:cNvPr id="41987" name="Rectangle 3"/>
          <p:cNvSpPr>
            <a:spLocks noGrp="1" noChangeArrowheads="1"/>
          </p:cNvSpPr>
          <p:nvPr>
            <p:ph type="body" sz="half" idx="1"/>
          </p:nvPr>
        </p:nvSpPr>
        <p:spPr>
          <a:xfrm>
            <a:off x="304800" y="1828800"/>
            <a:ext cx="3657600" cy="4525963"/>
          </a:xfrm>
        </p:spPr>
        <p:txBody>
          <a:bodyPr/>
          <a:lstStyle/>
          <a:p>
            <a:pPr marL="0" indent="0">
              <a:buFontTx/>
              <a:buNone/>
            </a:pPr>
            <a:r>
              <a:rPr lang="en-US" altLang="en-US" sz="2800" dirty="0"/>
              <a:t>As we’re seen, alternating current (AC) voltages vary with exceptional regularity.</a:t>
            </a:r>
          </a:p>
          <a:p>
            <a:pPr>
              <a:buFontTx/>
              <a:buNone/>
            </a:pPr>
            <a:endParaRPr lang="en-US" altLang="en-US" sz="2800" dirty="0"/>
          </a:p>
        </p:txBody>
      </p:sp>
      <p:pic>
        <p:nvPicPr>
          <p:cNvPr id="58370" name="Picture 2" descr="http://buphy.bu.edu/~duffy/PY106/ACvolt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590" y="3886200"/>
            <a:ext cx="677255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05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altLang="en-US" dirty="0"/>
              <a:t>Voltage as a function of Time</a:t>
            </a:r>
          </a:p>
        </p:txBody>
      </p:sp>
      <p:sp>
        <p:nvSpPr>
          <p:cNvPr id="41987" name="Rectangle 3"/>
          <p:cNvSpPr>
            <a:spLocks noGrp="1" noChangeArrowheads="1"/>
          </p:cNvSpPr>
          <p:nvPr>
            <p:ph type="body" sz="half" idx="1"/>
          </p:nvPr>
        </p:nvSpPr>
        <p:spPr>
          <a:xfrm>
            <a:off x="304800" y="1524001"/>
            <a:ext cx="8305800" cy="1524000"/>
          </a:xfrm>
        </p:spPr>
        <p:txBody>
          <a:bodyPr/>
          <a:lstStyle/>
          <a:p>
            <a:pPr marL="0" indent="0">
              <a:buFontTx/>
              <a:buNone/>
            </a:pPr>
            <a:r>
              <a:rPr lang="en-US" altLang="en-US" sz="2800" dirty="0"/>
              <a:t>Sound, captured with a microphone and converted into voltages, varies in ways that cannot be predicted.</a:t>
            </a:r>
          </a:p>
          <a:p>
            <a:pPr>
              <a:buFontTx/>
              <a:buNone/>
            </a:pPr>
            <a:endParaRPr lang="en-US" altLang="en-US" sz="2800"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8155053"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43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altLang="en-US" dirty="0"/>
              <a:t>Voltage as a function of Time</a:t>
            </a:r>
          </a:p>
        </p:txBody>
      </p:sp>
      <p:sp>
        <p:nvSpPr>
          <p:cNvPr id="41987" name="Rectangle 3"/>
          <p:cNvSpPr>
            <a:spLocks noGrp="1" noChangeArrowheads="1"/>
          </p:cNvSpPr>
          <p:nvPr>
            <p:ph type="body" sz="half" idx="1"/>
          </p:nvPr>
        </p:nvSpPr>
        <p:spPr>
          <a:xfrm>
            <a:off x="304800" y="1524000"/>
            <a:ext cx="8305800" cy="1828799"/>
          </a:xfrm>
        </p:spPr>
        <p:txBody>
          <a:bodyPr/>
          <a:lstStyle/>
          <a:p>
            <a:pPr marL="0" indent="0">
              <a:buFontTx/>
              <a:buNone/>
            </a:pPr>
            <a:r>
              <a:rPr lang="en-US" altLang="en-US" sz="2800" dirty="0"/>
              <a:t>Signals are patterns of voltage vs time. They can be representations of music, voice, data, and circuit characteristics. Can also be constructed. IE music synthesizer.</a:t>
            </a:r>
          </a:p>
        </p:txBody>
      </p:sp>
      <p:sp>
        <p:nvSpPr>
          <p:cNvPr id="2" name="AutoShape 2" descr="Image result for square w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quare wa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45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63" y="3657600"/>
            <a:ext cx="36935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9" name="Picture 7" descr="https://encrypted-tbn0.gstatic.com/images?q=tbn:ANd9GcTiPtH_wcc59HnPq6nhvYfcDTKBpgblONFnjVNdpMZFCo1dq6RGrBoP15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3962400"/>
            <a:ext cx="3962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2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altLang="en-US" dirty="0"/>
              <a:t>Voltage as a function of Time</a:t>
            </a:r>
          </a:p>
        </p:txBody>
      </p:sp>
      <p:sp>
        <p:nvSpPr>
          <p:cNvPr id="41987" name="Rectangle 3"/>
          <p:cNvSpPr>
            <a:spLocks noGrp="1" noChangeArrowheads="1"/>
          </p:cNvSpPr>
          <p:nvPr>
            <p:ph type="body" sz="half" idx="1"/>
          </p:nvPr>
        </p:nvSpPr>
        <p:spPr>
          <a:xfrm>
            <a:off x="304800" y="1524000"/>
            <a:ext cx="8305800" cy="1828799"/>
          </a:xfrm>
        </p:spPr>
        <p:txBody>
          <a:bodyPr/>
          <a:lstStyle/>
          <a:p>
            <a:pPr marL="0" indent="0">
              <a:buFontTx/>
              <a:buNone/>
            </a:pPr>
            <a:r>
              <a:rPr lang="en-US" altLang="en-US" sz="2800" dirty="0"/>
              <a:t>Signals are patterns of voltage vs time. They can be representations of music, voice, data, and circuit characteristics. Can also be constructed. IE music synthesizer.</a:t>
            </a:r>
          </a:p>
        </p:txBody>
      </p:sp>
      <p:sp>
        <p:nvSpPr>
          <p:cNvPr id="2" name="AutoShape 2" descr="Image result for square w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quare wa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5538" name="Picture 2" descr="Image result for triangle wave fourier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3816766"/>
            <a:ext cx="3886200" cy="300228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http://mathworld.wolfram.com/images/eps-gif/TriangleWave_7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05200"/>
            <a:ext cx="514349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080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altLang="en-US" dirty="0"/>
              <a:t>Signals</a:t>
            </a:r>
          </a:p>
        </p:txBody>
      </p:sp>
      <p:sp>
        <p:nvSpPr>
          <p:cNvPr id="43011" name="Rectangle 3"/>
          <p:cNvSpPr>
            <a:spLocks noGrp="1" noChangeArrowheads="1"/>
          </p:cNvSpPr>
          <p:nvPr>
            <p:ph type="body" sz="half" idx="1"/>
          </p:nvPr>
        </p:nvSpPr>
        <p:spPr>
          <a:xfrm>
            <a:off x="35169" y="1447800"/>
            <a:ext cx="4460631" cy="4525963"/>
          </a:xfrm>
        </p:spPr>
        <p:txBody>
          <a:bodyPr/>
          <a:lstStyle/>
          <a:p>
            <a:pPr marL="0" indent="0">
              <a:lnSpc>
                <a:spcPct val="80000"/>
              </a:lnSpc>
              <a:buFontTx/>
              <a:buNone/>
            </a:pPr>
            <a:r>
              <a:rPr lang="en-US" altLang="en-US" sz="2400" dirty="0"/>
              <a:t>A synthesizer constructs musical waveforms from sine waves.</a:t>
            </a:r>
          </a:p>
          <a:p>
            <a:pPr marL="0" indent="0">
              <a:lnSpc>
                <a:spcPct val="80000"/>
              </a:lnSpc>
              <a:buFontTx/>
              <a:buNone/>
            </a:pPr>
            <a:endParaRPr lang="en-US" altLang="en-US" sz="2400" dirty="0"/>
          </a:p>
          <a:p>
            <a:pPr marL="0" indent="0">
              <a:lnSpc>
                <a:spcPct val="80000"/>
              </a:lnSpc>
              <a:buFontTx/>
              <a:buNone/>
            </a:pPr>
            <a:r>
              <a:rPr lang="en-US" altLang="en-US" sz="2400" dirty="0"/>
              <a:t>A signal generator generates signals of a specified type to test circuits.</a:t>
            </a:r>
          </a:p>
          <a:p>
            <a:pPr marL="0" indent="0">
              <a:lnSpc>
                <a:spcPct val="80000"/>
              </a:lnSpc>
              <a:buFontTx/>
              <a:buNone/>
            </a:pPr>
            <a:endParaRPr lang="en-US" altLang="en-US" sz="2400" dirty="0"/>
          </a:p>
          <a:p>
            <a:pPr marL="0" indent="0">
              <a:lnSpc>
                <a:spcPct val="80000"/>
              </a:lnSpc>
              <a:buFontTx/>
              <a:buNone/>
            </a:pPr>
            <a:r>
              <a:rPr lang="en-US" altLang="en-US" sz="2400" dirty="0"/>
              <a:t>One specifies the kind (square, sine, </a:t>
            </a:r>
            <a:r>
              <a:rPr lang="en-US" altLang="en-US" sz="2400" dirty="0" err="1"/>
              <a:t>etc</a:t>
            </a:r>
            <a:r>
              <a:rPr lang="en-US" altLang="en-US" sz="2400" dirty="0"/>
              <a:t>) amplitude (volts) and frequency (Hz).</a:t>
            </a:r>
          </a:p>
          <a:p>
            <a:pPr>
              <a:lnSpc>
                <a:spcPct val="80000"/>
              </a:lnSpc>
              <a:buFontTx/>
              <a:buNone/>
            </a:pPr>
            <a:endParaRPr lang="en-US" altLang="en-US" sz="2400" dirty="0"/>
          </a:p>
        </p:txBody>
      </p:sp>
      <p:pic>
        <p:nvPicPr>
          <p:cNvPr id="43015" name="Picture 7" descr="Image result for signal 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43000"/>
            <a:ext cx="25241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43017" name="Picture 9" descr="Image result for signal 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351109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143000"/>
          </a:xfrm>
        </p:spPr>
        <p:txBody>
          <a:bodyPr/>
          <a:lstStyle/>
          <a:p>
            <a:r>
              <a:rPr lang="en-US" altLang="en-US" dirty="0"/>
              <a:t>Signals</a:t>
            </a:r>
          </a:p>
        </p:txBody>
      </p:sp>
      <p:sp>
        <p:nvSpPr>
          <p:cNvPr id="44035" name="Rectangle 3"/>
          <p:cNvSpPr>
            <a:spLocks noGrp="1" noChangeArrowheads="1"/>
          </p:cNvSpPr>
          <p:nvPr>
            <p:ph type="body" sz="half" idx="1"/>
          </p:nvPr>
        </p:nvSpPr>
        <p:spPr>
          <a:xfrm>
            <a:off x="609600" y="1447800"/>
            <a:ext cx="7848600" cy="4876800"/>
          </a:xfrm>
        </p:spPr>
        <p:txBody>
          <a:bodyPr/>
          <a:lstStyle/>
          <a:p>
            <a:pPr>
              <a:buFontTx/>
              <a:buNone/>
            </a:pPr>
            <a:r>
              <a:rPr lang="en-US" altLang="en-US" sz="2800" dirty="0"/>
              <a:t>Signal generators can be pricy. Today we have computers and cell phones!</a:t>
            </a:r>
          </a:p>
          <a:p>
            <a:pPr>
              <a:buFontTx/>
              <a:buNone/>
            </a:pPr>
            <a:endParaRPr lang="en-US" altLang="en-US" sz="2800" dirty="0"/>
          </a:p>
          <a:p>
            <a:pPr>
              <a:buFontTx/>
              <a:buNone/>
            </a:pPr>
            <a:endParaRPr lang="en-US" altLang="en-US" sz="2800" dirty="0"/>
          </a:p>
          <a:p>
            <a:pPr>
              <a:buNone/>
            </a:pPr>
            <a:r>
              <a:rPr lang="en-US" altLang="en-US" sz="2800" dirty="0"/>
              <a:t>http://www.dr-jordan-design.de/signalgen.htm</a:t>
            </a:r>
          </a:p>
          <a:p>
            <a:pPr>
              <a:buFontTx/>
              <a:buNone/>
            </a:pPr>
            <a:endParaRPr lang="en-US" altLang="en-US" sz="2800" dirty="0"/>
          </a:p>
          <a:p>
            <a:pPr>
              <a:buFontTx/>
              <a:buNone/>
            </a:pPr>
            <a:r>
              <a:rPr lang="en-US" altLang="en-US" sz="2800" dirty="0">
                <a:hlinkClick r:id="rId2"/>
              </a:rPr>
              <a:t>http://www.nch.com.au/tonegen/</a:t>
            </a:r>
            <a:endParaRPr lang="en-US"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4724400" cy="1143000"/>
          </a:xfrm>
        </p:spPr>
        <p:txBody>
          <a:bodyPr/>
          <a:lstStyle/>
          <a:p>
            <a:r>
              <a:rPr lang="en-US" altLang="en-US" dirty="0"/>
              <a:t>Generator</a:t>
            </a:r>
          </a:p>
        </p:txBody>
      </p:sp>
      <p:sp>
        <p:nvSpPr>
          <p:cNvPr id="45059" name="Rectangle 3"/>
          <p:cNvSpPr>
            <a:spLocks noGrp="1" noChangeArrowheads="1"/>
          </p:cNvSpPr>
          <p:nvPr>
            <p:ph type="body" sz="half" idx="1"/>
          </p:nvPr>
        </p:nvSpPr>
        <p:spPr>
          <a:xfrm>
            <a:off x="228600" y="1447800"/>
            <a:ext cx="4953000" cy="3429000"/>
          </a:xfrm>
        </p:spPr>
        <p:txBody>
          <a:bodyPr/>
          <a:lstStyle/>
          <a:p>
            <a:pPr marL="0" indent="0">
              <a:lnSpc>
                <a:spcPct val="80000"/>
              </a:lnSpc>
              <a:buFontTx/>
              <a:buNone/>
            </a:pPr>
            <a:r>
              <a:rPr lang="en-US" altLang="en-US" dirty="0"/>
              <a:t>Here we’re generating a sine wave at 195.6 Hz.</a:t>
            </a:r>
          </a:p>
          <a:p>
            <a:pPr marL="0" indent="0">
              <a:lnSpc>
                <a:spcPct val="80000"/>
              </a:lnSpc>
              <a:buFontTx/>
              <a:buNone/>
            </a:pPr>
            <a:endParaRPr lang="en-US" altLang="en-US" dirty="0"/>
          </a:p>
          <a:p>
            <a:pPr marL="0" indent="0">
              <a:lnSpc>
                <a:spcPct val="80000"/>
              </a:lnSpc>
              <a:buFontTx/>
              <a:buNone/>
            </a:pPr>
            <a:endParaRPr lang="en-US" altLang="en-US" dirty="0"/>
          </a:p>
          <a:p>
            <a:pPr marL="0" indent="0">
              <a:lnSpc>
                <a:spcPct val="80000"/>
              </a:lnSpc>
              <a:buFontTx/>
              <a:buNone/>
            </a:pPr>
            <a:endParaRPr lang="en-US" altLang="en-US" dirty="0"/>
          </a:p>
          <a:p>
            <a:pPr marL="0" indent="0">
              <a:lnSpc>
                <a:spcPct val="80000"/>
              </a:lnSpc>
              <a:buFontTx/>
              <a:buNone/>
            </a:pPr>
            <a:r>
              <a:rPr lang="en-US" altLang="en-US" dirty="0"/>
              <a:t>Signal display on </a:t>
            </a:r>
            <a:r>
              <a:rPr lang="en-US" altLang="en-US" dirty="0" err="1"/>
              <a:t>Goldwave</a:t>
            </a:r>
            <a:endParaRPr lang="en-US" altLang="en-US" dirty="0"/>
          </a:p>
          <a:p>
            <a:pPr>
              <a:lnSpc>
                <a:spcPct val="80000"/>
              </a:lnSpc>
              <a:buFontTx/>
              <a:buNone/>
            </a:pPr>
            <a:endParaRPr lang="en-US" altLang="en-US" sz="2400" dirty="0"/>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33363"/>
            <a:ext cx="37338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0163"/>
            <a:ext cx="61055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4724400" cy="1143000"/>
          </a:xfrm>
        </p:spPr>
        <p:txBody>
          <a:bodyPr/>
          <a:lstStyle/>
          <a:p>
            <a:r>
              <a:rPr lang="en-US" altLang="en-US" dirty="0"/>
              <a:t>Generator</a:t>
            </a:r>
          </a:p>
        </p:txBody>
      </p:sp>
      <p:sp>
        <p:nvSpPr>
          <p:cNvPr id="45059" name="Rectangle 3"/>
          <p:cNvSpPr>
            <a:spLocks noGrp="1" noChangeArrowheads="1"/>
          </p:cNvSpPr>
          <p:nvPr>
            <p:ph type="body" sz="half" idx="1"/>
          </p:nvPr>
        </p:nvSpPr>
        <p:spPr>
          <a:xfrm>
            <a:off x="228600" y="1447800"/>
            <a:ext cx="4953000" cy="3429000"/>
          </a:xfrm>
        </p:spPr>
        <p:txBody>
          <a:bodyPr/>
          <a:lstStyle/>
          <a:p>
            <a:pPr marL="0" indent="0">
              <a:lnSpc>
                <a:spcPct val="80000"/>
              </a:lnSpc>
              <a:buFontTx/>
              <a:buNone/>
            </a:pPr>
            <a:r>
              <a:rPr lang="en-US" altLang="en-US" dirty="0"/>
              <a:t>Here we’re generating a square wave at 195.6 Hz.</a:t>
            </a:r>
          </a:p>
          <a:p>
            <a:pPr marL="0" indent="0">
              <a:lnSpc>
                <a:spcPct val="80000"/>
              </a:lnSpc>
              <a:buFontTx/>
              <a:buNone/>
            </a:pPr>
            <a:endParaRPr lang="en-US" altLang="en-US" dirty="0"/>
          </a:p>
          <a:p>
            <a:pPr marL="0" indent="0">
              <a:lnSpc>
                <a:spcPct val="80000"/>
              </a:lnSpc>
              <a:buFontTx/>
              <a:buNone/>
            </a:pPr>
            <a:endParaRPr lang="en-US" altLang="en-US" dirty="0"/>
          </a:p>
          <a:p>
            <a:pPr marL="0" indent="0">
              <a:lnSpc>
                <a:spcPct val="80000"/>
              </a:lnSpc>
              <a:buFontTx/>
              <a:buNone/>
            </a:pPr>
            <a:endParaRPr lang="en-US" altLang="en-US" dirty="0"/>
          </a:p>
          <a:p>
            <a:pPr marL="0" indent="0">
              <a:lnSpc>
                <a:spcPct val="80000"/>
              </a:lnSpc>
              <a:buFontTx/>
              <a:buNone/>
            </a:pPr>
            <a:r>
              <a:rPr lang="en-US" altLang="en-US" dirty="0"/>
              <a:t>Signal display on </a:t>
            </a:r>
            <a:r>
              <a:rPr lang="en-US" altLang="en-US" dirty="0" err="1"/>
              <a:t>Goldwave</a:t>
            </a:r>
            <a:endParaRPr lang="en-US" altLang="en-US" dirty="0"/>
          </a:p>
          <a:p>
            <a:pPr>
              <a:lnSpc>
                <a:spcPct val="80000"/>
              </a:lnSpc>
              <a:buFontTx/>
              <a:buNone/>
            </a:pPr>
            <a:endParaRPr lang="en-US" altLang="en-US" sz="2400"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1" y="5072063"/>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477" y="250948"/>
            <a:ext cx="37338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01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Electricity</a:t>
            </a:r>
          </a:p>
        </p:txBody>
      </p:sp>
      <p:sp>
        <p:nvSpPr>
          <p:cNvPr id="16387" name="Rectangle 3"/>
          <p:cNvSpPr>
            <a:spLocks noGrp="1" noChangeArrowheads="1"/>
          </p:cNvSpPr>
          <p:nvPr>
            <p:ph type="body" idx="1"/>
          </p:nvPr>
        </p:nvSpPr>
        <p:spPr/>
        <p:txBody>
          <a:bodyPr/>
          <a:lstStyle/>
          <a:p>
            <a:pPr>
              <a:buFontTx/>
              <a:buNone/>
            </a:pPr>
            <a:r>
              <a:rPr lang="en-US" altLang="en-US" dirty="0"/>
              <a:t>Problem: some numbers are involved.</a:t>
            </a:r>
          </a:p>
          <a:p>
            <a:pPr>
              <a:buFontTx/>
              <a:buNone/>
            </a:pPr>
            <a:endParaRPr lang="en-US" altLang="en-US" dirty="0"/>
          </a:p>
          <a:p>
            <a:pPr>
              <a:buFontTx/>
              <a:buNone/>
            </a:pPr>
            <a:r>
              <a:rPr lang="en-US" altLang="en-US" dirty="0"/>
              <a:t>We need to know, sometimes, how </a:t>
            </a:r>
            <a:r>
              <a:rPr lang="en-US" altLang="en-US" i="1" dirty="0"/>
              <a:t>much</a:t>
            </a:r>
            <a:r>
              <a:rPr lang="en-US" altLang="en-US" dirty="0"/>
              <a:t> current is needed, how </a:t>
            </a:r>
            <a:r>
              <a:rPr lang="en-US" altLang="en-US" i="1" dirty="0"/>
              <a:t>much</a:t>
            </a:r>
            <a:r>
              <a:rPr lang="en-US" altLang="en-US" dirty="0"/>
              <a:t> voltage is needed to do a job. And we need to know how to make that happen.</a:t>
            </a:r>
          </a:p>
          <a:p>
            <a:pPr>
              <a:buFontTx/>
              <a:buNone/>
            </a:pPr>
            <a:r>
              <a:rPr lang="en-US" altLang="en-US" dirty="0"/>
              <a:t>If you ever want to know WHY we are doing something or talking about something please ask.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4724400" cy="1143000"/>
          </a:xfrm>
        </p:spPr>
        <p:txBody>
          <a:bodyPr/>
          <a:lstStyle/>
          <a:p>
            <a:r>
              <a:rPr lang="en-US" altLang="en-US" dirty="0"/>
              <a:t>Generator</a:t>
            </a:r>
          </a:p>
        </p:txBody>
      </p:sp>
      <p:sp>
        <p:nvSpPr>
          <p:cNvPr id="45059" name="Rectangle 3"/>
          <p:cNvSpPr>
            <a:spLocks noGrp="1" noChangeArrowheads="1"/>
          </p:cNvSpPr>
          <p:nvPr>
            <p:ph type="body" sz="half" idx="1"/>
          </p:nvPr>
        </p:nvSpPr>
        <p:spPr>
          <a:xfrm>
            <a:off x="228600" y="1447800"/>
            <a:ext cx="4953000" cy="3429000"/>
          </a:xfrm>
        </p:spPr>
        <p:txBody>
          <a:bodyPr/>
          <a:lstStyle/>
          <a:p>
            <a:pPr marL="0" indent="0">
              <a:lnSpc>
                <a:spcPct val="80000"/>
              </a:lnSpc>
              <a:buFontTx/>
              <a:buNone/>
            </a:pPr>
            <a:r>
              <a:rPr lang="en-US" altLang="en-US" dirty="0"/>
              <a:t>Here we’re generating a noise signal. </a:t>
            </a:r>
          </a:p>
          <a:p>
            <a:pPr marL="0" indent="0">
              <a:lnSpc>
                <a:spcPct val="80000"/>
              </a:lnSpc>
              <a:buFontTx/>
              <a:buNone/>
            </a:pPr>
            <a:r>
              <a:rPr lang="en-US" altLang="en-US" sz="2800" dirty="0"/>
              <a:t>(Frequency makes no difference here)</a:t>
            </a:r>
          </a:p>
          <a:p>
            <a:pPr marL="0" indent="0">
              <a:lnSpc>
                <a:spcPct val="80000"/>
              </a:lnSpc>
              <a:buFontTx/>
              <a:buNone/>
            </a:pPr>
            <a:endParaRPr lang="en-US" altLang="en-US" dirty="0"/>
          </a:p>
          <a:p>
            <a:pPr marL="0" indent="0">
              <a:lnSpc>
                <a:spcPct val="80000"/>
              </a:lnSpc>
              <a:buFontTx/>
              <a:buNone/>
            </a:pPr>
            <a:endParaRPr lang="en-US" altLang="en-US" dirty="0"/>
          </a:p>
          <a:p>
            <a:pPr marL="0" indent="0">
              <a:lnSpc>
                <a:spcPct val="80000"/>
              </a:lnSpc>
              <a:buFontTx/>
              <a:buNone/>
            </a:pPr>
            <a:endParaRPr lang="en-US" altLang="en-US" dirty="0"/>
          </a:p>
          <a:p>
            <a:pPr marL="0" indent="0">
              <a:lnSpc>
                <a:spcPct val="80000"/>
              </a:lnSpc>
              <a:buFontTx/>
              <a:buNone/>
            </a:pPr>
            <a:r>
              <a:rPr lang="en-US" altLang="en-US" dirty="0"/>
              <a:t>Signal display on </a:t>
            </a:r>
            <a:r>
              <a:rPr lang="en-US" altLang="en-US" dirty="0" err="1"/>
              <a:t>Goldwave</a:t>
            </a:r>
            <a:endParaRPr lang="en-US" altLang="en-US" dirty="0"/>
          </a:p>
          <a:p>
            <a:pPr>
              <a:lnSpc>
                <a:spcPct val="80000"/>
              </a:lnSpc>
              <a:buFontTx/>
              <a:buNone/>
            </a:pPr>
            <a:endParaRPr lang="en-US" altLang="en-US" sz="2400" dirty="0"/>
          </a:p>
        </p:txBody>
      </p:sp>
      <p:pic>
        <p:nvPicPr>
          <p:cNvPr id="675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2671"/>
            <a:ext cx="37338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28479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52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2143125" cy="3352800"/>
          </a:xfrm>
        </p:spPr>
        <p:txBody>
          <a:bodyPr/>
          <a:lstStyle/>
          <a:p>
            <a:r>
              <a:rPr lang="en-US" altLang="en-US" sz="3200" dirty="0"/>
              <a:t>NCH Tone Generator</a:t>
            </a:r>
          </a:p>
        </p:txBody>
      </p:sp>
      <p:sp>
        <p:nvSpPr>
          <p:cNvPr id="46083" name="Rectangle 3"/>
          <p:cNvSpPr>
            <a:spLocks noGrp="1" noChangeArrowheads="1"/>
          </p:cNvSpPr>
          <p:nvPr>
            <p:ph type="body" sz="half" idx="1"/>
          </p:nvPr>
        </p:nvSpPr>
        <p:spPr>
          <a:xfrm>
            <a:off x="-5862" y="3886200"/>
            <a:ext cx="1524000" cy="1066800"/>
          </a:xfrm>
        </p:spPr>
        <p:txBody>
          <a:bodyPr/>
          <a:lstStyle/>
          <a:p>
            <a:pPr marL="0" indent="0">
              <a:lnSpc>
                <a:spcPct val="80000"/>
              </a:lnSpc>
              <a:buNone/>
            </a:pPr>
            <a:r>
              <a:rPr lang="en-US" altLang="en-US" sz="2400" dirty="0"/>
              <a:t>Based more on a musical concept.</a:t>
            </a:r>
          </a:p>
        </p:txBody>
      </p:sp>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52400"/>
            <a:ext cx="700087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81000" y="5410200"/>
            <a:ext cx="3810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5800" y="6324600"/>
            <a:ext cx="6705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altLang="en-US" dirty="0"/>
              <a:t>NCH</a:t>
            </a:r>
          </a:p>
        </p:txBody>
      </p:sp>
      <p:sp>
        <p:nvSpPr>
          <p:cNvPr id="53251" name="Rectangle 3"/>
          <p:cNvSpPr>
            <a:spLocks noGrp="1" noChangeArrowheads="1"/>
          </p:cNvSpPr>
          <p:nvPr>
            <p:ph type="body" sz="half" idx="1"/>
          </p:nvPr>
        </p:nvSpPr>
        <p:spPr>
          <a:xfrm>
            <a:off x="533400" y="1371600"/>
            <a:ext cx="7848600" cy="5105400"/>
          </a:xfrm>
        </p:spPr>
        <p:txBody>
          <a:bodyPr/>
          <a:lstStyle/>
          <a:p>
            <a:pPr marL="0" indent="0">
              <a:buFontTx/>
              <a:buNone/>
            </a:pPr>
            <a:r>
              <a:rPr lang="en-US" altLang="en-US" sz="2800" dirty="0"/>
              <a:t>In addition to the previous functions, it can do Pulses:</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62200"/>
            <a:ext cx="359201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43" y="3412253"/>
            <a:ext cx="4953000" cy="270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altLang="en-US" dirty="0"/>
              <a:t>NCH</a:t>
            </a:r>
          </a:p>
        </p:txBody>
      </p:sp>
      <p:sp>
        <p:nvSpPr>
          <p:cNvPr id="53251" name="Rectangle 3"/>
          <p:cNvSpPr>
            <a:spLocks noGrp="1" noChangeArrowheads="1"/>
          </p:cNvSpPr>
          <p:nvPr>
            <p:ph type="body" sz="half" idx="1"/>
          </p:nvPr>
        </p:nvSpPr>
        <p:spPr>
          <a:xfrm>
            <a:off x="533400" y="1371600"/>
            <a:ext cx="7848600" cy="5105400"/>
          </a:xfrm>
        </p:spPr>
        <p:txBody>
          <a:bodyPr/>
          <a:lstStyle/>
          <a:p>
            <a:pPr marL="0" indent="0">
              <a:buFontTx/>
              <a:buNone/>
            </a:pPr>
            <a:r>
              <a:rPr lang="en-US" altLang="en-US" sz="2800" dirty="0"/>
              <a:t>In addition to the previous functions, it can do </a:t>
            </a:r>
            <a:r>
              <a:rPr lang="en-US" altLang="en-US" sz="2800" dirty="0" err="1"/>
              <a:t>sawtooth</a:t>
            </a:r>
            <a:r>
              <a:rPr lang="en-US" altLang="en-US" sz="2800" dirty="0"/>
              <a:t> waves:</a:t>
            </a:r>
          </a:p>
        </p:txBody>
      </p:sp>
      <p:pic>
        <p:nvPicPr>
          <p:cNvPr id="532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89350"/>
            <a:ext cx="4953000"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902" y="1700334"/>
            <a:ext cx="3259624" cy="310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45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altLang="en-US" dirty="0"/>
              <a:t>NCH</a:t>
            </a:r>
          </a:p>
        </p:txBody>
      </p:sp>
      <p:sp>
        <p:nvSpPr>
          <p:cNvPr id="53251" name="Rectangle 3"/>
          <p:cNvSpPr>
            <a:spLocks noGrp="1" noChangeArrowheads="1"/>
          </p:cNvSpPr>
          <p:nvPr>
            <p:ph type="body" sz="half" idx="1"/>
          </p:nvPr>
        </p:nvSpPr>
        <p:spPr>
          <a:xfrm>
            <a:off x="571500" y="1371600"/>
            <a:ext cx="7848600" cy="1219200"/>
          </a:xfrm>
        </p:spPr>
        <p:style>
          <a:lnRef idx="2">
            <a:schemeClr val="accent2"/>
          </a:lnRef>
          <a:fillRef idx="1">
            <a:schemeClr val="lt1"/>
          </a:fillRef>
          <a:effectRef idx="0">
            <a:schemeClr val="accent2"/>
          </a:effectRef>
          <a:fontRef idx="minor">
            <a:schemeClr val="dk1"/>
          </a:fontRef>
        </p:style>
        <p:txBody>
          <a:bodyPr/>
          <a:lstStyle/>
          <a:p>
            <a:pPr marL="0" indent="0">
              <a:buFontTx/>
              <a:buNone/>
            </a:pPr>
            <a:r>
              <a:rPr lang="en-US" altLang="en-US" sz="2800" dirty="0"/>
              <a:t>Noise:</a:t>
            </a:r>
          </a:p>
          <a:p>
            <a:pPr marL="0" indent="0">
              <a:buFontTx/>
              <a:buNone/>
            </a:pPr>
            <a:r>
              <a:rPr lang="en-US" altLang="en-US" sz="2800" dirty="0"/>
              <a:t>White pink brown  blue violet grey</a:t>
            </a: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7200"/>
            <a:ext cx="830525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990600" y="2438400"/>
            <a:ext cx="1828800" cy="2590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a:off x="1905000" y="2438400"/>
            <a:ext cx="1295400" cy="25908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8" name="Straight Arrow Connector 7"/>
          <p:cNvCxnSpPr/>
          <p:nvPr/>
        </p:nvCxnSpPr>
        <p:spPr>
          <a:xfrm>
            <a:off x="3048000" y="2438400"/>
            <a:ext cx="457200" cy="25908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0" name="Straight Arrow Connector 9"/>
          <p:cNvCxnSpPr/>
          <p:nvPr/>
        </p:nvCxnSpPr>
        <p:spPr>
          <a:xfrm>
            <a:off x="3810000" y="2438400"/>
            <a:ext cx="0" cy="25908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2" name="Straight Arrow Connector 11"/>
          <p:cNvCxnSpPr/>
          <p:nvPr/>
        </p:nvCxnSpPr>
        <p:spPr>
          <a:xfrm flipH="1">
            <a:off x="4191000" y="2438400"/>
            <a:ext cx="304800" cy="25908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5" name="Straight Arrow Connector 14"/>
          <p:cNvCxnSpPr/>
          <p:nvPr/>
        </p:nvCxnSpPr>
        <p:spPr>
          <a:xfrm flipH="1">
            <a:off x="4495800" y="2438400"/>
            <a:ext cx="1066800" cy="25908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241866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r>
              <a:rPr lang="en-US" altLang="en-US" dirty="0"/>
              <a:t>Noise</a:t>
            </a:r>
          </a:p>
        </p:txBody>
      </p:sp>
      <p:sp>
        <p:nvSpPr>
          <p:cNvPr id="54275" name="Rectangle 3"/>
          <p:cNvSpPr>
            <a:spLocks noGrp="1" noChangeArrowheads="1"/>
          </p:cNvSpPr>
          <p:nvPr>
            <p:ph type="body" sz="half" idx="1"/>
          </p:nvPr>
        </p:nvSpPr>
        <p:spPr>
          <a:xfrm>
            <a:off x="533400" y="1371600"/>
            <a:ext cx="7848600" cy="5105400"/>
          </a:xfrm>
        </p:spPr>
        <p:txBody>
          <a:bodyPr/>
          <a:lstStyle/>
          <a:p>
            <a:pPr marL="533400" indent="-533400">
              <a:buFontTx/>
              <a:buNone/>
            </a:pPr>
            <a:r>
              <a:rPr lang="en-US" altLang="en-US" sz="2800" dirty="0"/>
              <a:t>White – all frequencies, random</a:t>
            </a:r>
          </a:p>
          <a:p>
            <a:pPr marL="533400" indent="-533400">
              <a:buFontTx/>
              <a:buNone/>
            </a:pPr>
            <a:r>
              <a:rPr lang="en-US" altLang="en-US" sz="2800" dirty="0"/>
              <a:t>Pink – </a:t>
            </a:r>
            <a:r>
              <a:rPr lang="en-US" sz="2800" b="1" dirty="0">
                <a:solidFill>
                  <a:schemeClr val="tx1"/>
                </a:solidFill>
                <a:latin typeface="+mn-lt"/>
                <a:ea typeface="+mn-ea"/>
                <a:cs typeface="+mn-cs"/>
              </a:rPr>
              <a:t>has a</a:t>
            </a:r>
            <a:r>
              <a:rPr lang="en-US" sz="2800" dirty="0">
                <a:solidFill>
                  <a:schemeClr val="tx1"/>
                </a:solidFill>
                <a:latin typeface="+mn-lt"/>
                <a:ea typeface="+mn-ea"/>
                <a:cs typeface="+mn-cs"/>
              </a:rPr>
              <a:t> </a:t>
            </a:r>
            <a:r>
              <a:rPr lang="en-US" sz="2800" dirty="0">
                <a:solidFill>
                  <a:schemeClr val="tx1"/>
                </a:solidFill>
                <a:latin typeface="+mn-lt"/>
                <a:ea typeface="+mn-ea"/>
                <a:cs typeface="+mn-cs"/>
                <a:hlinkClick r:id="rId2" tooltip="Frequency spectrum"/>
              </a:rPr>
              <a:t>frequency spectrum</a:t>
            </a:r>
            <a:r>
              <a:rPr lang="en-US" sz="2800" dirty="0">
                <a:solidFill>
                  <a:schemeClr val="tx1"/>
                </a:solidFill>
                <a:latin typeface="+mn-lt"/>
                <a:ea typeface="+mn-ea"/>
                <a:cs typeface="+mn-cs"/>
              </a:rPr>
              <a:t> such that the energy or power per Hz is </a:t>
            </a:r>
            <a:r>
              <a:rPr lang="en-US" sz="2800" dirty="0">
                <a:solidFill>
                  <a:schemeClr val="tx1"/>
                </a:solidFill>
                <a:latin typeface="+mn-lt"/>
                <a:ea typeface="+mn-ea"/>
                <a:cs typeface="+mn-cs"/>
                <a:hlinkClick r:id="rId3" tooltip="Inversely proportional"/>
              </a:rPr>
              <a:t>inversely proportional</a:t>
            </a:r>
            <a:r>
              <a:rPr lang="en-US" sz="2800" dirty="0">
                <a:solidFill>
                  <a:schemeClr val="tx1"/>
                </a:solidFill>
                <a:latin typeface="+mn-lt"/>
                <a:ea typeface="+mn-ea"/>
                <a:cs typeface="+mn-cs"/>
              </a:rPr>
              <a:t> to the </a:t>
            </a:r>
            <a:r>
              <a:rPr lang="en-US" sz="2800" dirty="0">
                <a:solidFill>
                  <a:schemeClr val="tx1"/>
                </a:solidFill>
                <a:latin typeface="+mn-lt"/>
                <a:ea typeface="+mn-ea"/>
                <a:cs typeface="+mn-cs"/>
                <a:hlinkClick r:id="rId4" tooltip="Frequency"/>
              </a:rPr>
              <a:t>frequency</a:t>
            </a:r>
            <a:r>
              <a:rPr lang="en-US" sz="2800" dirty="0">
                <a:solidFill>
                  <a:schemeClr val="tx1"/>
                </a:solidFill>
                <a:latin typeface="+mn-lt"/>
                <a:ea typeface="+mn-ea"/>
                <a:cs typeface="+mn-cs"/>
              </a:rPr>
              <a:t> of the signal</a:t>
            </a:r>
          </a:p>
          <a:p>
            <a:pPr marL="533400" indent="-533400">
              <a:buFontTx/>
              <a:buNone/>
            </a:pPr>
            <a:r>
              <a:rPr lang="en-US" altLang="en-US" sz="2800" dirty="0"/>
              <a:t>Brown - </a:t>
            </a:r>
            <a:r>
              <a:rPr lang="en-US" sz="2800" dirty="0">
                <a:solidFill>
                  <a:schemeClr val="tx1"/>
                </a:solidFill>
                <a:latin typeface="+mn-lt"/>
                <a:ea typeface="+mn-ea"/>
                <a:cs typeface="+mn-cs"/>
              </a:rPr>
              <a:t>a lot of energy at low frequencies</a:t>
            </a:r>
            <a:endParaRPr lang="en-US" altLang="en-US" sz="2800" dirty="0"/>
          </a:p>
          <a:p>
            <a:pPr marL="533400" indent="-533400">
              <a:buFontTx/>
              <a:buNone/>
            </a:pPr>
            <a:r>
              <a:rPr lang="en-US" altLang="en-US" sz="2800" dirty="0"/>
              <a:t>Blue – More energy at high frequencies</a:t>
            </a:r>
          </a:p>
          <a:p>
            <a:pPr marL="533400" indent="-533400">
              <a:buFontTx/>
              <a:buNone/>
            </a:pPr>
            <a:r>
              <a:rPr lang="en-US" altLang="en-US" sz="2800" dirty="0"/>
              <a:t>Violet – More HF noise than blue</a:t>
            </a:r>
          </a:p>
          <a:p>
            <a:pPr marL="533400" indent="-533400">
              <a:buFontTx/>
              <a:buNone/>
            </a:pPr>
            <a:r>
              <a:rPr lang="en-US" altLang="en-US" sz="2800" dirty="0"/>
              <a:t>Grey - </a:t>
            </a:r>
            <a:r>
              <a:rPr lang="en-US" sz="2800" dirty="0">
                <a:solidFill>
                  <a:schemeClr val="tx1"/>
                </a:solidFill>
                <a:latin typeface="+mn-lt"/>
                <a:ea typeface="+mn-ea"/>
                <a:cs typeface="+mn-cs"/>
              </a:rPr>
              <a:t>subjected to a psychoacoustic equal loudness curve, giving the listener the perception that it is equally loud at all frequencies.</a:t>
            </a: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Electricity</a:t>
            </a:r>
          </a:p>
        </p:txBody>
      </p:sp>
      <p:sp>
        <p:nvSpPr>
          <p:cNvPr id="26627" name="Rectangle 3"/>
          <p:cNvSpPr>
            <a:spLocks noGrp="1" noChangeArrowheads="1"/>
          </p:cNvSpPr>
          <p:nvPr>
            <p:ph type="body" idx="1"/>
          </p:nvPr>
        </p:nvSpPr>
        <p:spPr/>
        <p:txBody>
          <a:bodyPr/>
          <a:lstStyle/>
          <a:p>
            <a:pPr>
              <a:buFontTx/>
              <a:buNone/>
            </a:pPr>
            <a:r>
              <a:rPr lang="en-US" altLang="en-US" dirty="0"/>
              <a:t>In electricity, we know something is flowing.</a:t>
            </a:r>
          </a:p>
          <a:p>
            <a:pPr>
              <a:buFontTx/>
              <a:buNone/>
            </a:pPr>
            <a:endParaRPr lang="en-US" altLang="en-US" dirty="0"/>
          </a:p>
          <a:p>
            <a:pPr>
              <a:buFontTx/>
              <a:buNone/>
            </a:pPr>
            <a:r>
              <a:rPr lang="en-US" altLang="en-US" dirty="0"/>
              <a:t>Engineers say it is positive charges, everyone else says negative charges. It does not matter.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Electricity</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524000"/>
            <a:ext cx="781833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86374"/>
            <a:ext cx="9126415" cy="673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Measuring Electricity?</a:t>
            </a:r>
          </a:p>
        </p:txBody>
      </p:sp>
      <p:pic>
        <p:nvPicPr>
          <p:cNvPr id="317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63" y="1524000"/>
            <a:ext cx="414337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76800" y="1828800"/>
            <a:ext cx="3429000" cy="1384995"/>
          </a:xfrm>
          <a:prstGeom prst="rect">
            <a:avLst/>
          </a:prstGeom>
          <a:noFill/>
        </p:spPr>
        <p:txBody>
          <a:bodyPr wrap="square" rtlCol="0">
            <a:spAutoFit/>
          </a:bodyPr>
          <a:lstStyle/>
          <a:p>
            <a:r>
              <a:rPr lang="en-US" sz="2800" dirty="0"/>
              <a:t>There are many ways to  measure electricity.</a:t>
            </a:r>
          </a:p>
        </p:txBody>
      </p:sp>
      <p:sp>
        <p:nvSpPr>
          <p:cNvPr id="14" name="TextBox 13"/>
          <p:cNvSpPr txBox="1"/>
          <p:nvPr/>
        </p:nvSpPr>
        <p:spPr>
          <a:xfrm>
            <a:off x="422762" y="3810000"/>
            <a:ext cx="7883038" cy="1815882"/>
          </a:xfrm>
          <a:prstGeom prst="rect">
            <a:avLst/>
          </a:prstGeom>
          <a:noFill/>
        </p:spPr>
        <p:txBody>
          <a:bodyPr wrap="square" rtlCol="0">
            <a:spAutoFit/>
          </a:bodyPr>
          <a:lstStyle/>
          <a:p>
            <a:r>
              <a:rPr lang="en-US" sz="2800" dirty="0"/>
              <a:t>Don’t let the numbers get in the way. They are constraints, like colours and speeds and pressures. There is nearly always a range of what is acceptable.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868362"/>
          </a:xfrm>
        </p:spPr>
        <p:txBody>
          <a:bodyPr/>
          <a:lstStyle/>
          <a:p>
            <a:r>
              <a:rPr lang="en-US" altLang="en-US" dirty="0"/>
              <a:t>Measuring Electricity</a:t>
            </a:r>
          </a:p>
        </p:txBody>
      </p:sp>
      <p:sp>
        <p:nvSpPr>
          <p:cNvPr id="32771" name="Rectangle 3"/>
          <p:cNvSpPr>
            <a:spLocks noGrp="1" noChangeArrowheads="1"/>
          </p:cNvSpPr>
          <p:nvPr>
            <p:ph type="body" sz="half" idx="1"/>
          </p:nvPr>
        </p:nvSpPr>
        <p:spPr/>
        <p:txBody>
          <a:bodyPr/>
          <a:lstStyle/>
          <a:p>
            <a:pPr>
              <a:buFontTx/>
              <a:buNone/>
            </a:pPr>
            <a:r>
              <a:rPr lang="en-US" altLang="en-US" sz="2800" dirty="0"/>
              <a:t>The </a:t>
            </a:r>
            <a:r>
              <a:rPr lang="en-US" altLang="en-US" sz="2800" dirty="0" err="1"/>
              <a:t>multimeter</a:t>
            </a:r>
            <a:r>
              <a:rPr lang="en-US" altLang="en-US" sz="2800" dirty="0"/>
              <a:t> (DMM) or digital volt meter (DVM)  is critical.</a:t>
            </a:r>
          </a:p>
          <a:p>
            <a:pPr>
              <a:buFontTx/>
              <a:buNone/>
            </a:pPr>
            <a:endParaRPr lang="en-US" altLang="en-US" sz="2800" dirty="0"/>
          </a:p>
          <a:p>
            <a:pPr>
              <a:buFontTx/>
              <a:buNone/>
            </a:pPr>
            <a:r>
              <a:rPr lang="en-US" altLang="en-US" sz="2800" dirty="0"/>
              <a:t>We can’t see what’s happening, unlike a drawing or painting. We infer what’s going on by measuring things.</a:t>
            </a:r>
          </a:p>
        </p:txBody>
      </p:sp>
      <p:pic>
        <p:nvPicPr>
          <p:cNvPr id="327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128" y="990600"/>
            <a:ext cx="252104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Measuring Electricity</a:t>
            </a:r>
          </a:p>
        </p:txBody>
      </p:sp>
      <p:sp>
        <p:nvSpPr>
          <p:cNvPr id="33795" name="Rectangle 3"/>
          <p:cNvSpPr>
            <a:spLocks noGrp="1" noChangeArrowheads="1"/>
          </p:cNvSpPr>
          <p:nvPr>
            <p:ph type="body" sz="half" idx="1"/>
          </p:nvPr>
        </p:nvSpPr>
        <p:spPr/>
        <p:txBody>
          <a:bodyPr/>
          <a:lstStyle/>
          <a:p>
            <a:pPr>
              <a:buFontTx/>
              <a:buNone/>
            </a:pPr>
            <a:r>
              <a:rPr lang="en-US" altLang="en-US" sz="2800" dirty="0"/>
              <a:t>This is a cheap one.</a:t>
            </a:r>
          </a:p>
          <a:p>
            <a:pPr>
              <a:buFontTx/>
              <a:buNone/>
            </a:pPr>
            <a:endParaRPr lang="en-US" altLang="en-US" sz="2800" dirty="0"/>
          </a:p>
          <a:p>
            <a:pPr marL="0" indent="0">
              <a:buFontTx/>
              <a:buNone/>
            </a:pPr>
            <a:r>
              <a:rPr lang="en-US" altLang="en-US" sz="2800" dirty="0"/>
              <a:t>We will be manually selecting both the type of meter and the range within which you will be measuring.</a:t>
            </a:r>
          </a:p>
        </p:txBody>
      </p:sp>
      <p:pic>
        <p:nvPicPr>
          <p:cNvPr id="33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3813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4620</TotalTime>
  <Words>1139</Words>
  <Application>Microsoft Office PowerPoint</Application>
  <PresentationFormat>On-screen Show (4:3)</PresentationFormat>
  <Paragraphs>143</Paragraphs>
  <Slides>35</Slides>
  <Notes>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Default Design</vt:lpstr>
      <vt:lpstr>Electricity</vt:lpstr>
      <vt:lpstr>Last time …</vt:lpstr>
      <vt:lpstr>Electricity</vt:lpstr>
      <vt:lpstr>Electricity</vt:lpstr>
      <vt:lpstr>Electricity</vt:lpstr>
      <vt:lpstr>PowerPoint Presentation</vt:lpstr>
      <vt:lpstr>Measuring Electricity?</vt:lpstr>
      <vt:lpstr>Measuring Electricity</vt:lpstr>
      <vt:lpstr>Measuring Electricity</vt:lpstr>
      <vt:lpstr>Measuring Electricity</vt:lpstr>
      <vt:lpstr>Measuring Electricity</vt:lpstr>
      <vt:lpstr>Meters</vt:lpstr>
      <vt:lpstr>Meters</vt:lpstr>
      <vt:lpstr>Meters</vt:lpstr>
      <vt:lpstr>Meters</vt:lpstr>
      <vt:lpstr>Meters</vt:lpstr>
      <vt:lpstr>PowerPoint Presentation</vt:lpstr>
      <vt:lpstr>AC? DC?</vt:lpstr>
      <vt:lpstr>What uses AC, what DC?</vt:lpstr>
      <vt:lpstr>Voltage as a function of Time</vt:lpstr>
      <vt:lpstr>Voltage as a function of Time</vt:lpstr>
      <vt:lpstr>Voltage as a function of Time</vt:lpstr>
      <vt:lpstr>Voltage as a function of Time</vt:lpstr>
      <vt:lpstr>Voltage as a function of Time</vt:lpstr>
      <vt:lpstr>Voltage as a function of Time</vt:lpstr>
      <vt:lpstr>Signals</vt:lpstr>
      <vt:lpstr>Signals</vt:lpstr>
      <vt:lpstr>Generator</vt:lpstr>
      <vt:lpstr>Generator</vt:lpstr>
      <vt:lpstr>Generator</vt:lpstr>
      <vt:lpstr>NCH Tone Generator</vt:lpstr>
      <vt:lpstr>NCH</vt:lpstr>
      <vt:lpstr>NCH</vt:lpstr>
      <vt:lpstr>NCH</vt:lpstr>
      <vt:lpstr>Noise</vt:lpstr>
    </vt:vector>
  </TitlesOfParts>
  <Company>minkhollow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and Mechatronics</dc:title>
  <dc:creator>jim</dc:creator>
  <cp:lastModifiedBy>Jim Parker</cp:lastModifiedBy>
  <cp:revision>24</cp:revision>
  <dcterms:created xsi:type="dcterms:W3CDTF">2011-07-06T15:01:13Z</dcterms:created>
  <dcterms:modified xsi:type="dcterms:W3CDTF">2021-01-25T16:27:51Z</dcterms:modified>
</cp:coreProperties>
</file>