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0" r:id="rId4"/>
    <p:sldId id="272" r:id="rId5"/>
    <p:sldId id="258" r:id="rId6"/>
    <p:sldId id="276" r:id="rId7"/>
    <p:sldId id="273" r:id="rId8"/>
    <p:sldId id="274" r:id="rId9"/>
    <p:sldId id="257" r:id="rId10"/>
    <p:sldId id="275" r:id="rId11"/>
    <p:sldId id="263" r:id="rId12"/>
    <p:sldId id="259" r:id="rId13"/>
    <p:sldId id="264" r:id="rId14"/>
    <p:sldId id="260" r:id="rId15"/>
    <p:sldId id="261" r:id="rId16"/>
    <p:sldId id="265" r:id="rId17"/>
    <p:sldId id="266" r:id="rId18"/>
    <p:sldId id="262" r:id="rId19"/>
    <p:sldId id="267" r:id="rId20"/>
    <p:sldId id="268" r:id="rId21"/>
    <p:sldId id="26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8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3D3B1-910F-77C5-328A-58939E7E8C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2485C97-68EC-BD5D-2C58-C5778D7CEB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E534A2EF-0E9F-70FB-7A94-590202FC07BB}"/>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5" name="Footer Placeholder 4">
            <a:extLst>
              <a:ext uri="{FF2B5EF4-FFF2-40B4-BE49-F238E27FC236}">
                <a16:creationId xmlns:a16="http://schemas.microsoft.com/office/drawing/2014/main" id="{54038A8A-8214-CF66-042A-127F4E29146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350EEFA-EE1B-FB33-1B3B-4F15B879BD5B}"/>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4289021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036B0-41BC-C4EC-F0C9-97F0EC49D23A}"/>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084CDFB3-B421-E0A1-0DA4-38BB85CCF3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0D8511F-389B-9B27-D9B5-677D2B70A8FA}"/>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5" name="Footer Placeholder 4">
            <a:extLst>
              <a:ext uri="{FF2B5EF4-FFF2-40B4-BE49-F238E27FC236}">
                <a16:creationId xmlns:a16="http://schemas.microsoft.com/office/drawing/2014/main" id="{FA1BE692-C295-8659-220C-C882C36EE0A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401EA32-8331-8E08-214F-5B544E9CAFBA}"/>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1375324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127298-5969-3731-E2F6-288C1C146F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5CF96882-7DE9-DAB1-425E-BB035B089D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45BA88E-0FFA-19A4-9E05-5FC260634FEB}"/>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5" name="Footer Placeholder 4">
            <a:extLst>
              <a:ext uri="{FF2B5EF4-FFF2-40B4-BE49-F238E27FC236}">
                <a16:creationId xmlns:a16="http://schemas.microsoft.com/office/drawing/2014/main" id="{DF54AF39-9E09-62C3-F29B-72600738324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87FF57C-4C31-8BD4-5DB6-A7547E206C2E}"/>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3605503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D18FF-C7DB-736F-C722-CB041C5309AF}"/>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500A10C-6E09-904D-7DBC-33EE17DC25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4BAF928-4BD2-8872-5C37-333901518AF5}"/>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5" name="Footer Placeholder 4">
            <a:extLst>
              <a:ext uri="{FF2B5EF4-FFF2-40B4-BE49-F238E27FC236}">
                <a16:creationId xmlns:a16="http://schemas.microsoft.com/office/drawing/2014/main" id="{E6245EC6-75BE-781F-A72F-E57BA0D601C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C9301E6-9F97-8D85-F294-09550E7708BE}"/>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415877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4D91B-2565-5760-06AF-FCB102F321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9B54D02-1E36-EDCD-5988-E7CFABCBD2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11A2C2-EF4D-95DE-1E69-0B12303064C3}"/>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5" name="Footer Placeholder 4">
            <a:extLst>
              <a:ext uri="{FF2B5EF4-FFF2-40B4-BE49-F238E27FC236}">
                <a16:creationId xmlns:a16="http://schemas.microsoft.com/office/drawing/2014/main" id="{7F77BA21-7E63-C9CE-0C03-B282B93CF4E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8032692-3152-B9FC-D0BF-DA8FC15E2B10}"/>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1994267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035FA-274A-EA40-4D6F-9944DE21620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22541A1-22FF-18FA-B97C-D07CBF85C4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0468CCF-6000-8F88-1BA4-0DA492684F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7673091-9590-04FF-FAA3-952767B422E9}"/>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6" name="Footer Placeholder 5">
            <a:extLst>
              <a:ext uri="{FF2B5EF4-FFF2-40B4-BE49-F238E27FC236}">
                <a16:creationId xmlns:a16="http://schemas.microsoft.com/office/drawing/2014/main" id="{95C4525E-9D46-522E-37DE-77F8EDC089D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C72D630-F39F-353A-EB51-15592F154701}"/>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3412390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43EB2-8749-80D2-3421-1E83F7BA38F9}"/>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6D3203F-F2D1-90C3-A093-893193D5F4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C0D7E3-E64C-8B07-67B5-4EE93A6AFC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67293DB1-6E32-2BFD-EFE9-9A94BC2CE4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56AB2E-19EB-9C51-C77B-4A9A00554A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C44577A0-D9BE-8C50-0891-44D2BDD39B64}"/>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8" name="Footer Placeholder 7">
            <a:extLst>
              <a:ext uri="{FF2B5EF4-FFF2-40B4-BE49-F238E27FC236}">
                <a16:creationId xmlns:a16="http://schemas.microsoft.com/office/drawing/2014/main" id="{105318D2-9A16-BD11-CC4A-E41930B9F1A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4272AA4D-9661-3EE1-C08C-B78EFE53BA3E}"/>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2348854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ABA0E-B63E-66BE-98E2-0A7B6847EA49}"/>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F1EBFE24-D69D-5332-0256-A51EE168A5EB}"/>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4" name="Footer Placeholder 3">
            <a:extLst>
              <a:ext uri="{FF2B5EF4-FFF2-40B4-BE49-F238E27FC236}">
                <a16:creationId xmlns:a16="http://schemas.microsoft.com/office/drawing/2014/main" id="{83DA0762-0C33-6E34-6A78-881439A95540}"/>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D247C5A-E686-2D2F-B4E3-31409589FE57}"/>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1294661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8A29B6-7B98-F710-4D31-AE72DB8EB933}"/>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3" name="Footer Placeholder 2">
            <a:extLst>
              <a:ext uri="{FF2B5EF4-FFF2-40B4-BE49-F238E27FC236}">
                <a16:creationId xmlns:a16="http://schemas.microsoft.com/office/drawing/2014/main" id="{578F04E8-7138-DEA6-A1BF-44B4342271C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CB635C4D-9EEE-874E-D072-B031D08A7808}"/>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416781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D3CAD-4A28-2555-CE5D-1FCFC360AE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09478DD-1467-6B33-62DE-7D4C30382F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8809F47-C96C-0BA9-7148-185A2B707A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524F2A-283D-9555-9449-C38865483668}"/>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6" name="Footer Placeholder 5">
            <a:extLst>
              <a:ext uri="{FF2B5EF4-FFF2-40B4-BE49-F238E27FC236}">
                <a16:creationId xmlns:a16="http://schemas.microsoft.com/office/drawing/2014/main" id="{5866361D-2903-D2B6-6945-9A681A4122A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ABCA1C5-7BCE-D681-19E3-4B5BAEB3008E}"/>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3488958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F406A-C7E8-5450-760E-D917F49E4B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DAB3AAAF-B64D-F0C5-46BE-08014F2452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9404268-62F9-94BC-96FA-B2DF0FE92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EF3174-C5BA-97C4-8070-33B92D9D3B55}"/>
              </a:ext>
            </a:extLst>
          </p:cNvPr>
          <p:cNvSpPr>
            <a:spLocks noGrp="1"/>
          </p:cNvSpPr>
          <p:nvPr>
            <p:ph type="dt" sz="half" idx="10"/>
          </p:nvPr>
        </p:nvSpPr>
        <p:spPr/>
        <p:txBody>
          <a:bodyPr/>
          <a:lstStyle/>
          <a:p>
            <a:fld id="{5D699394-09AA-4BDD-9298-371ECEFE8B08}" type="datetimeFigureOut">
              <a:rPr lang="en-CA" smtClean="0"/>
              <a:t>2025-08-11</a:t>
            </a:fld>
            <a:endParaRPr lang="en-CA"/>
          </a:p>
        </p:txBody>
      </p:sp>
      <p:sp>
        <p:nvSpPr>
          <p:cNvPr id="6" name="Footer Placeholder 5">
            <a:extLst>
              <a:ext uri="{FF2B5EF4-FFF2-40B4-BE49-F238E27FC236}">
                <a16:creationId xmlns:a16="http://schemas.microsoft.com/office/drawing/2014/main" id="{AE8DEE49-4E37-392D-33DC-7594243EC87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1C68B6D-EEC1-A2CF-8AAD-EE9F009F76BF}"/>
              </a:ext>
            </a:extLst>
          </p:cNvPr>
          <p:cNvSpPr>
            <a:spLocks noGrp="1"/>
          </p:cNvSpPr>
          <p:nvPr>
            <p:ph type="sldNum" sz="quarter" idx="12"/>
          </p:nvPr>
        </p:nvSpPr>
        <p:spPr/>
        <p:txBody>
          <a:bodyPr/>
          <a:lstStyle/>
          <a:p>
            <a:fld id="{9B5E9EC9-65B0-4CFD-BC19-49E53D49CD4B}" type="slidenum">
              <a:rPr lang="en-CA" smtClean="0"/>
              <a:t>‹#›</a:t>
            </a:fld>
            <a:endParaRPr lang="en-CA"/>
          </a:p>
        </p:txBody>
      </p:sp>
    </p:spTree>
    <p:extLst>
      <p:ext uri="{BB962C8B-B14F-4D97-AF65-F5344CB8AC3E}">
        <p14:creationId xmlns:p14="http://schemas.microsoft.com/office/powerpoint/2010/main" val="4143078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9D0876-3C23-CEA9-C5B3-BB35700343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8AAA511-7588-AFF8-0F8E-08A38DA8F9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9A499AD-4EF9-3296-B303-13C554CF52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99394-09AA-4BDD-9298-371ECEFE8B08}" type="datetimeFigureOut">
              <a:rPr lang="en-CA" smtClean="0"/>
              <a:t>2025-08-11</a:t>
            </a:fld>
            <a:endParaRPr lang="en-CA"/>
          </a:p>
        </p:txBody>
      </p:sp>
      <p:sp>
        <p:nvSpPr>
          <p:cNvPr id="5" name="Footer Placeholder 4">
            <a:extLst>
              <a:ext uri="{FF2B5EF4-FFF2-40B4-BE49-F238E27FC236}">
                <a16:creationId xmlns:a16="http://schemas.microsoft.com/office/drawing/2014/main" id="{5E2B1C25-8948-A9B5-2DE9-B07F44BB8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C91C4118-ED50-8A2B-8594-0589D92A5F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5E9EC9-65B0-4CFD-BC19-49E53D49CD4B}" type="slidenum">
              <a:rPr lang="en-CA" smtClean="0"/>
              <a:t>‹#›</a:t>
            </a:fld>
            <a:endParaRPr lang="en-CA"/>
          </a:p>
        </p:txBody>
      </p:sp>
    </p:spTree>
    <p:extLst>
      <p:ext uri="{BB962C8B-B14F-4D97-AF65-F5344CB8AC3E}">
        <p14:creationId xmlns:p14="http://schemas.microsoft.com/office/powerpoint/2010/main" val="1849066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dicebreaker.com/categories/trading-card-game/best-games/best-trading-collectible-expandable-card-gam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boardgamegeek.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737FA-8EEB-EC5A-C209-1AF4A6546649}"/>
              </a:ext>
            </a:extLst>
          </p:cNvPr>
          <p:cNvSpPr>
            <a:spLocks noGrp="1"/>
          </p:cNvSpPr>
          <p:nvPr>
            <p:ph type="ctrTitle"/>
          </p:nvPr>
        </p:nvSpPr>
        <p:spPr/>
        <p:txBody>
          <a:bodyPr/>
          <a:lstStyle/>
          <a:p>
            <a:r>
              <a:rPr lang="en-US" dirty="0"/>
              <a:t>Art 503</a:t>
            </a:r>
            <a:br>
              <a:rPr lang="en-US" dirty="0"/>
            </a:br>
            <a:r>
              <a:rPr lang="en-US" dirty="0"/>
              <a:t>Game Design</a:t>
            </a:r>
            <a:endParaRPr lang="en-CA" dirty="0"/>
          </a:p>
        </p:txBody>
      </p:sp>
      <p:sp>
        <p:nvSpPr>
          <p:cNvPr id="3" name="Subtitle 2">
            <a:extLst>
              <a:ext uri="{FF2B5EF4-FFF2-40B4-BE49-F238E27FC236}">
                <a16:creationId xmlns:a16="http://schemas.microsoft.com/office/drawing/2014/main" id="{16911B95-7FC0-30C6-FF9D-0B71B729AE4E}"/>
              </a:ext>
            </a:extLst>
          </p:cNvPr>
          <p:cNvSpPr>
            <a:spLocks noGrp="1"/>
          </p:cNvSpPr>
          <p:nvPr>
            <p:ph type="subTitle" idx="1"/>
          </p:nvPr>
        </p:nvSpPr>
        <p:spPr/>
        <p:txBody>
          <a:bodyPr/>
          <a:lstStyle/>
          <a:p>
            <a:r>
              <a:rPr lang="en-US" dirty="0"/>
              <a:t>L01 </a:t>
            </a:r>
            <a:endParaRPr lang="en-CA" dirty="0"/>
          </a:p>
        </p:txBody>
      </p:sp>
    </p:spTree>
    <p:extLst>
      <p:ext uri="{BB962C8B-B14F-4D97-AF65-F5344CB8AC3E}">
        <p14:creationId xmlns:p14="http://schemas.microsoft.com/office/powerpoint/2010/main" val="397111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a:xfrm>
            <a:off x="649941" y="681037"/>
            <a:ext cx="10515600" cy="1325563"/>
          </a:xfrm>
        </p:spPr>
        <p:txBody>
          <a:bodyPr/>
          <a:lstStyle/>
          <a:p>
            <a:r>
              <a:rPr lang="en-US" dirty="0"/>
              <a:t>What is fun?</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r>
              <a:rPr lang="en-US" sz="8800" dirty="0"/>
              <a:t>We don’t know.</a:t>
            </a:r>
          </a:p>
        </p:txBody>
      </p:sp>
    </p:spTree>
    <p:extLst>
      <p:ext uri="{BB962C8B-B14F-4D97-AF65-F5344CB8AC3E}">
        <p14:creationId xmlns:p14="http://schemas.microsoft.com/office/powerpoint/2010/main" val="2431660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Kinds of 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lstStyle/>
          <a:p>
            <a:pPr marL="0" indent="0">
              <a:buNone/>
            </a:pPr>
            <a:r>
              <a:rPr lang="en-CA" b="1" dirty="0"/>
              <a:t>Abstract Board Games</a:t>
            </a:r>
          </a:p>
          <a:p>
            <a:pPr marL="0" indent="0">
              <a:buNone/>
            </a:pPr>
            <a:r>
              <a:rPr lang="en-CA" dirty="0"/>
              <a:t>No theme at all, or what theme is offered is so disconnected from the actual experience of playing that it might as well not be there. Draughts and Go are the purest examples of abstracts, while chess - with its set of named pieces and suggestion of historical warfare - is relatively thematic by the standards of the category. </a:t>
            </a:r>
            <a:endParaRPr lang="en-CA" b="1" dirty="0"/>
          </a:p>
          <a:p>
            <a:pPr marL="0" indent="0">
              <a:buNone/>
            </a:pPr>
            <a:r>
              <a:rPr lang="en-CA" dirty="0"/>
              <a:t>Checkers, chess, Go, Tak, Shobu, Hive, Santorini, Azul.</a:t>
            </a:r>
            <a:endParaRPr lang="en-CA" b="1" dirty="0"/>
          </a:p>
          <a:p>
            <a:pPr marL="0" indent="0">
              <a:buNone/>
            </a:pPr>
            <a:endParaRPr lang="en-CA" dirty="0"/>
          </a:p>
        </p:txBody>
      </p:sp>
    </p:spTree>
    <p:extLst>
      <p:ext uri="{BB962C8B-B14F-4D97-AF65-F5344CB8AC3E}">
        <p14:creationId xmlns:p14="http://schemas.microsoft.com/office/powerpoint/2010/main" val="1337423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lstStyle/>
          <a:p>
            <a:pPr marL="0" indent="0">
              <a:buNone/>
            </a:pPr>
            <a:r>
              <a:rPr lang="en-CA" b="1" dirty="0"/>
              <a:t>Area Control Board Games</a:t>
            </a:r>
          </a:p>
          <a:p>
            <a:pPr marL="0" indent="0">
              <a:buNone/>
            </a:pPr>
            <a:r>
              <a:rPr lang="en-CA" dirty="0"/>
              <a:t>Board games with some form of map or board defining a space that players compete to dominate. Area control board games challenge you to take over as many regions on the game board as you can.</a:t>
            </a:r>
          </a:p>
          <a:p>
            <a:pPr marL="0" indent="0">
              <a:buNone/>
            </a:pPr>
            <a:endParaRPr lang="en-CA" dirty="0"/>
          </a:p>
          <a:p>
            <a:pPr marL="0" indent="0">
              <a:buNone/>
            </a:pPr>
            <a:r>
              <a:rPr lang="en-CA" dirty="0"/>
              <a:t>Risk, Blood Rage, Dune</a:t>
            </a:r>
          </a:p>
          <a:p>
            <a:pPr marL="0" indent="0">
              <a:buNone/>
            </a:pPr>
            <a:endParaRPr lang="en-CA" dirty="0"/>
          </a:p>
        </p:txBody>
      </p:sp>
    </p:spTree>
    <p:extLst>
      <p:ext uri="{BB962C8B-B14F-4D97-AF65-F5344CB8AC3E}">
        <p14:creationId xmlns:p14="http://schemas.microsoft.com/office/powerpoint/2010/main" val="1360925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lstStyle/>
          <a:p>
            <a:pPr marL="0" indent="0">
              <a:buNone/>
            </a:pPr>
            <a:r>
              <a:rPr lang="en-CA" b="1" dirty="0"/>
              <a:t>Campaign Games</a:t>
            </a:r>
          </a:p>
          <a:p>
            <a:pPr marL="0" indent="0">
              <a:buNone/>
            </a:pPr>
            <a:r>
              <a:rPr lang="en-CA" dirty="0"/>
              <a:t>Defined by individual plays following a series of connected scenarios, where the actions and outcome of one scenario will usually affect the next. </a:t>
            </a:r>
          </a:p>
          <a:p>
            <a:pPr marL="0" indent="0">
              <a:buNone/>
            </a:pPr>
            <a:r>
              <a:rPr lang="en-CA" dirty="0" err="1"/>
              <a:t>Sythe</a:t>
            </a:r>
            <a:r>
              <a:rPr lang="en-CA" dirty="0"/>
              <a:t>, </a:t>
            </a:r>
            <a:r>
              <a:rPr lang="en-CA" dirty="0" err="1"/>
              <a:t>Gloomhaven</a:t>
            </a:r>
            <a:r>
              <a:rPr lang="en-CA" dirty="0"/>
              <a:t>, Dungeons and Dragons. </a:t>
            </a:r>
          </a:p>
        </p:txBody>
      </p:sp>
    </p:spTree>
    <p:extLst>
      <p:ext uri="{BB962C8B-B14F-4D97-AF65-F5344CB8AC3E}">
        <p14:creationId xmlns:p14="http://schemas.microsoft.com/office/powerpoint/2010/main" val="385208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lstStyle/>
          <a:p>
            <a:pPr marL="0" indent="0">
              <a:buNone/>
            </a:pPr>
            <a:r>
              <a:rPr lang="en-CA" b="1" dirty="0" err="1"/>
              <a:t>Coorperative</a:t>
            </a:r>
            <a:r>
              <a:rPr lang="en-CA" b="1" dirty="0"/>
              <a:t> Board Games</a:t>
            </a:r>
          </a:p>
          <a:p>
            <a:pPr marL="0" indent="0">
              <a:buNone/>
            </a:pPr>
            <a:r>
              <a:rPr lang="en-CA" dirty="0"/>
              <a:t>In cooperative board games (also called "collaborative board games"), you all work together to accomplish a shared victory. However, the game board and game mechanics often get in the way and make it difficult to do what you want to do.</a:t>
            </a:r>
          </a:p>
          <a:p>
            <a:pPr marL="0" indent="0">
              <a:buNone/>
            </a:pPr>
            <a:endParaRPr lang="en-CA" dirty="0"/>
          </a:p>
          <a:p>
            <a:pPr marL="0" indent="0">
              <a:buNone/>
            </a:pPr>
            <a:r>
              <a:rPr lang="en-CA" b="1" dirty="0"/>
              <a:t>Pandemic, </a:t>
            </a:r>
            <a:r>
              <a:rPr lang="en-CA" dirty="0"/>
              <a:t>Sherlock Holmes: Consulting Detective</a:t>
            </a:r>
            <a:endParaRPr lang="en-CA" b="1" dirty="0"/>
          </a:p>
          <a:p>
            <a:pPr marL="0" indent="0">
              <a:buNone/>
            </a:pPr>
            <a:endParaRPr lang="en-CA" dirty="0"/>
          </a:p>
        </p:txBody>
      </p:sp>
    </p:spTree>
    <p:extLst>
      <p:ext uri="{BB962C8B-B14F-4D97-AF65-F5344CB8AC3E}">
        <p14:creationId xmlns:p14="http://schemas.microsoft.com/office/powerpoint/2010/main" val="2738220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Deck Building Games</a:t>
            </a:r>
          </a:p>
          <a:p>
            <a:pPr marL="0" indent="0">
              <a:buNone/>
            </a:pPr>
            <a:r>
              <a:rPr lang="en-CA" dirty="0"/>
              <a:t>Each player starts with a minimal deck of cards, where each card represents an action the player can take or fulfills some other gameplay purpose (e.g. gold, mana, victory points, </a:t>
            </a:r>
            <a:r>
              <a:rPr lang="en-CA" dirty="0" err="1"/>
              <a:t>etc</a:t>
            </a:r>
            <a:r>
              <a:rPr lang="en-CA" dirty="0"/>
              <a:t>).</a:t>
            </a:r>
          </a:p>
          <a:p>
            <a:pPr marL="0" indent="0">
              <a:buNone/>
            </a:pPr>
            <a:r>
              <a:rPr lang="en-CA" dirty="0"/>
              <a:t>On every turn in a deck-building board game, players earn additional cards that get shuffled into their existing decks. As the deck composition changes, the chance of drawing any given card changes, thus influencing strategies for future turns.</a:t>
            </a:r>
          </a:p>
          <a:p>
            <a:pPr marL="0" indent="0">
              <a:buNone/>
            </a:pPr>
            <a:r>
              <a:rPr lang="en-CA" dirty="0"/>
              <a:t>Dominion, Star Realms, Undaunted: Normandy, Harry Potter: Hogwarts Battle.</a:t>
            </a:r>
          </a:p>
        </p:txBody>
      </p:sp>
    </p:spTree>
    <p:extLst>
      <p:ext uri="{BB962C8B-B14F-4D97-AF65-F5344CB8AC3E}">
        <p14:creationId xmlns:p14="http://schemas.microsoft.com/office/powerpoint/2010/main" val="2624867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Deck Constructing</a:t>
            </a:r>
          </a:p>
          <a:p>
            <a:pPr marL="0" indent="0">
              <a:buNone/>
            </a:pPr>
            <a:r>
              <a:rPr lang="en-CA" dirty="0"/>
              <a:t>Players use different decks of cards to play, constructed prior to the game from a large pool of options, according to specific rules. There are two main distribution models: trading or </a:t>
            </a:r>
            <a:r>
              <a:rPr lang="en-CA" dirty="0">
                <a:hlinkClick r:id="rId2"/>
              </a:rPr>
              <a:t>collectible card games</a:t>
            </a:r>
            <a:r>
              <a:rPr lang="en-CA" dirty="0"/>
              <a:t> sell booster pack products with a randomised set of cards in each, while living card games and expandable deck games provide a fixed set of cards in each expansion. Dominion, Star Realms, Undaunted: Magic: The Gathering, Android: </a:t>
            </a:r>
            <a:r>
              <a:rPr lang="en-CA" dirty="0" err="1"/>
              <a:t>Netrunner</a:t>
            </a:r>
            <a:r>
              <a:rPr lang="en-CA" dirty="0"/>
              <a:t>, Marvel Champions, Arkham Horror: The Card Game. </a:t>
            </a:r>
          </a:p>
        </p:txBody>
      </p:sp>
    </p:spTree>
    <p:extLst>
      <p:ext uri="{BB962C8B-B14F-4D97-AF65-F5344CB8AC3E}">
        <p14:creationId xmlns:p14="http://schemas.microsoft.com/office/powerpoint/2010/main" val="2077115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Dexterity</a:t>
            </a:r>
          </a:p>
          <a:p>
            <a:pPr marL="0" indent="0">
              <a:buNone/>
            </a:pPr>
            <a:r>
              <a:rPr lang="en-CA" dirty="0"/>
              <a:t>Games involving physical skill, whether using the whole body as in Twister or just the fingers for moving things about, as with removing blocks in</a:t>
            </a:r>
            <a:br>
              <a:rPr lang="en-CA" dirty="0"/>
            </a:br>
            <a:br>
              <a:rPr lang="en-CA" dirty="0"/>
            </a:br>
            <a:r>
              <a:rPr lang="en-CA" dirty="0"/>
              <a:t>Cube Quest, Catacombs, Flip Ships, Flick ‘</a:t>
            </a:r>
            <a:r>
              <a:rPr lang="en-CA" dirty="0" err="1"/>
              <a:t>em</a:t>
            </a:r>
            <a:r>
              <a:rPr lang="en-CA" dirty="0"/>
              <a:t> Up, crokinole, Beasts of Balance.  Jenga. </a:t>
            </a:r>
          </a:p>
        </p:txBody>
      </p:sp>
    </p:spTree>
    <p:extLst>
      <p:ext uri="{BB962C8B-B14F-4D97-AF65-F5344CB8AC3E}">
        <p14:creationId xmlns:p14="http://schemas.microsoft.com/office/powerpoint/2010/main" val="4166475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Roll-and-move</a:t>
            </a:r>
          </a:p>
          <a:p>
            <a:pPr marL="0" indent="0">
              <a:buNone/>
            </a:pPr>
            <a:r>
              <a:rPr lang="en-CA" dirty="0"/>
              <a:t>Board games where you roll one or more dice and move that many spaces - commonly on a looping track of spaces, or a path with a start and finish. Often landing on certain spaces will trigger specific actions or offer the player certain gameplay options. Simple as that. </a:t>
            </a:r>
            <a:endParaRPr lang="en-CA" b="1" dirty="0"/>
          </a:p>
          <a:p>
            <a:pPr marL="0" indent="0">
              <a:buNone/>
            </a:pPr>
            <a:r>
              <a:rPr lang="en-CA" dirty="0"/>
              <a:t>Monopoly, The Game of Life, Snakes and Ladders, Formula D.</a:t>
            </a:r>
          </a:p>
          <a:p>
            <a:pPr marL="0" indent="0">
              <a:buNone/>
            </a:pPr>
            <a:endParaRPr lang="en-CA" dirty="0"/>
          </a:p>
          <a:p>
            <a:pPr marL="0" indent="0">
              <a:buNone/>
            </a:pPr>
            <a:endParaRPr lang="en-CA" dirty="0"/>
          </a:p>
        </p:txBody>
      </p:sp>
    </p:spTree>
    <p:extLst>
      <p:ext uri="{BB962C8B-B14F-4D97-AF65-F5344CB8AC3E}">
        <p14:creationId xmlns:p14="http://schemas.microsoft.com/office/powerpoint/2010/main" val="1464902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Roll-and-write</a:t>
            </a:r>
          </a:p>
          <a:p>
            <a:pPr marL="0" indent="0">
              <a:buNone/>
            </a:pPr>
            <a:r>
              <a:rPr lang="en-CA" dirty="0"/>
              <a:t>Roll some dice and decide how to use the outcome, writing it into a personal scoring sheet. Each decision impacts your options for the rest of the game, so even in games where everyone uses the same dice, slightly different choices at the start can lead to very different end results. </a:t>
            </a:r>
          </a:p>
          <a:p>
            <a:pPr marL="0" indent="0">
              <a:buNone/>
            </a:pPr>
            <a:endParaRPr lang="en-CA" dirty="0"/>
          </a:p>
          <a:p>
            <a:pPr marL="0" indent="0">
              <a:buNone/>
            </a:pPr>
            <a:r>
              <a:rPr lang="en-CA" dirty="0"/>
              <a:t>Yahtzee, Railroad Ink, Ganz Schon Clever, Corinth. </a:t>
            </a:r>
          </a:p>
          <a:p>
            <a:pPr marL="0" indent="0">
              <a:buNone/>
            </a:pPr>
            <a:endParaRPr lang="en-CA" dirty="0"/>
          </a:p>
        </p:txBody>
      </p:sp>
    </p:spTree>
    <p:extLst>
      <p:ext uri="{BB962C8B-B14F-4D97-AF65-F5344CB8AC3E}">
        <p14:creationId xmlns:p14="http://schemas.microsoft.com/office/powerpoint/2010/main" val="1629409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About</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a:lnSpc>
                <a:spcPct val="90000"/>
              </a:lnSpc>
              <a:buFont typeface="Arial" panose="020B0604020202020204" pitchFamily="34" charset="0"/>
              <a:buNone/>
            </a:pPr>
            <a:r>
              <a:rPr lang="fr-CA" altLang="en-US" dirty="0" err="1">
                <a:solidFill>
                  <a:schemeClr val="tx2"/>
                </a:solidFill>
              </a:rPr>
              <a:t>Instructor</a:t>
            </a:r>
            <a:r>
              <a:rPr lang="fr-CA" altLang="en-US" dirty="0">
                <a:solidFill>
                  <a:schemeClr val="tx2"/>
                </a:solidFill>
              </a:rPr>
              <a:t>  -  Dr. J. R. Parker</a:t>
            </a:r>
          </a:p>
          <a:p>
            <a:pPr>
              <a:lnSpc>
                <a:spcPct val="90000"/>
              </a:lnSpc>
              <a:buFont typeface="Arial" panose="020B0604020202020204" pitchFamily="34" charset="0"/>
              <a:buNone/>
            </a:pPr>
            <a:r>
              <a:rPr lang="fr-CA" altLang="en-US" dirty="0">
                <a:solidFill>
                  <a:schemeClr val="tx2"/>
                </a:solidFill>
              </a:rPr>
              <a:t>AB 606 and AB 611</a:t>
            </a:r>
          </a:p>
          <a:p>
            <a:pPr>
              <a:lnSpc>
                <a:spcPct val="90000"/>
              </a:lnSpc>
              <a:buFont typeface="Arial" panose="020B0604020202020204" pitchFamily="34" charset="0"/>
              <a:buNone/>
            </a:pPr>
            <a:r>
              <a:rPr lang="fr-CA" altLang="en-US" dirty="0">
                <a:solidFill>
                  <a:schemeClr val="tx2"/>
                </a:solidFill>
              </a:rPr>
              <a:t>403 220 6784</a:t>
            </a:r>
          </a:p>
          <a:p>
            <a:pPr>
              <a:lnSpc>
                <a:spcPct val="90000"/>
              </a:lnSpc>
              <a:buFont typeface="Arial" panose="020B0604020202020204" pitchFamily="34" charset="0"/>
              <a:buNone/>
            </a:pPr>
            <a:endParaRPr lang="fr-CA" altLang="en-US" dirty="0">
              <a:solidFill>
                <a:schemeClr val="tx2"/>
              </a:solidFill>
            </a:endParaRPr>
          </a:p>
          <a:p>
            <a:pPr>
              <a:lnSpc>
                <a:spcPct val="90000"/>
              </a:lnSpc>
              <a:buFont typeface="Arial" panose="020B0604020202020204" pitchFamily="34" charset="0"/>
              <a:buNone/>
            </a:pPr>
            <a:r>
              <a:rPr lang="fr-CA" altLang="en-US" dirty="0">
                <a:solidFill>
                  <a:schemeClr val="tx2"/>
                </a:solidFill>
              </a:rPr>
              <a:t>13 </a:t>
            </a:r>
            <a:r>
              <a:rPr lang="fr-CA" altLang="en-US" dirty="0" err="1">
                <a:solidFill>
                  <a:schemeClr val="tx2"/>
                </a:solidFill>
              </a:rPr>
              <a:t>weeks</a:t>
            </a:r>
            <a:r>
              <a:rPr lang="fr-CA" altLang="en-US" dirty="0">
                <a:solidFill>
                  <a:schemeClr val="tx2"/>
                </a:solidFill>
              </a:rPr>
              <a:t> – </a:t>
            </a:r>
          </a:p>
          <a:p>
            <a:pPr>
              <a:lnSpc>
                <a:spcPct val="90000"/>
              </a:lnSpc>
              <a:buFont typeface="Arial" panose="020B0604020202020204" pitchFamily="34" charset="0"/>
              <a:buNone/>
            </a:pPr>
            <a:r>
              <a:rPr lang="fr-CA" altLang="en-US" dirty="0" err="1">
                <a:solidFill>
                  <a:schemeClr val="tx2"/>
                </a:solidFill>
              </a:rPr>
              <a:t>We</a:t>
            </a:r>
            <a:r>
              <a:rPr lang="fr-CA" altLang="en-US" dirty="0">
                <a:solidFill>
                  <a:schemeClr val="tx2"/>
                </a:solidFill>
              </a:rPr>
              <a:t> </a:t>
            </a:r>
            <a:r>
              <a:rPr lang="fr-CA" altLang="en-US" dirty="0" err="1">
                <a:solidFill>
                  <a:schemeClr val="tx2"/>
                </a:solidFill>
              </a:rPr>
              <a:t>will</a:t>
            </a:r>
            <a:r>
              <a:rPr lang="fr-CA" altLang="en-US" dirty="0">
                <a:solidFill>
                  <a:schemeClr val="tx2"/>
                </a:solidFill>
              </a:rPr>
              <a:t> design and </a:t>
            </a:r>
            <a:r>
              <a:rPr lang="fr-CA" altLang="en-US" dirty="0" err="1">
                <a:solidFill>
                  <a:schemeClr val="tx2"/>
                </a:solidFill>
              </a:rPr>
              <a:t>build</a:t>
            </a:r>
            <a:r>
              <a:rPr lang="fr-CA" altLang="en-US" dirty="0">
                <a:solidFill>
                  <a:schemeClr val="tx2"/>
                </a:solidFill>
              </a:rPr>
              <a:t> a </a:t>
            </a:r>
            <a:r>
              <a:rPr lang="fr-CA" altLang="en-US" dirty="0" err="1">
                <a:solidFill>
                  <a:schemeClr val="tx2"/>
                </a:solidFill>
              </a:rPr>
              <a:t>game</a:t>
            </a:r>
            <a:r>
              <a:rPr lang="fr-CA" altLang="en-US" dirty="0">
                <a:solidFill>
                  <a:schemeClr val="tx2"/>
                </a:solidFill>
              </a:rPr>
              <a:t>.</a:t>
            </a:r>
          </a:p>
          <a:p>
            <a:pPr marL="0" indent="0">
              <a:buNone/>
            </a:pPr>
            <a:r>
              <a:rPr lang="en-US" dirty="0"/>
              <a:t>									</a:t>
            </a:r>
          </a:p>
        </p:txBody>
      </p:sp>
    </p:spTree>
    <p:extLst>
      <p:ext uri="{BB962C8B-B14F-4D97-AF65-F5344CB8AC3E}">
        <p14:creationId xmlns:p14="http://schemas.microsoft.com/office/powerpoint/2010/main" val="4179304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Social Deduction </a:t>
            </a:r>
          </a:p>
          <a:p>
            <a:pPr marL="0" indent="0">
              <a:buNone/>
            </a:pPr>
            <a:r>
              <a:rPr lang="en-CA" dirty="0"/>
              <a:t>One or more players around the table have a secret, and the rest of you need to figure out who! Expect lying, bluffing and wild accusations all round. </a:t>
            </a:r>
          </a:p>
          <a:p>
            <a:pPr marL="0" indent="0">
              <a:buNone/>
            </a:pPr>
            <a:r>
              <a:rPr lang="en-CA" dirty="0"/>
              <a:t>Blood on the Clocktower, One Night Ultimate Werewolf, The Resistance, </a:t>
            </a:r>
            <a:r>
              <a:rPr lang="en-CA" b="1" i="1" dirty="0"/>
              <a:t>Secret Hitler</a:t>
            </a:r>
            <a:endParaRPr lang="en-CA" b="1" dirty="0"/>
          </a:p>
          <a:p>
            <a:pPr marL="0" indent="0">
              <a:buNone/>
            </a:pPr>
            <a:r>
              <a:rPr lang="en-CA" dirty="0"/>
              <a:t>. </a:t>
            </a:r>
          </a:p>
        </p:txBody>
      </p:sp>
    </p:spTree>
    <p:extLst>
      <p:ext uri="{BB962C8B-B14F-4D97-AF65-F5344CB8AC3E}">
        <p14:creationId xmlns:p14="http://schemas.microsoft.com/office/powerpoint/2010/main" val="4060650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Board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10876"/>
            <a:ext cx="10515600" cy="4351338"/>
          </a:xfrm>
        </p:spPr>
        <p:txBody>
          <a:bodyPr>
            <a:normAutofit/>
          </a:bodyPr>
          <a:lstStyle/>
          <a:p>
            <a:pPr marL="0" indent="0">
              <a:buNone/>
            </a:pPr>
            <a:r>
              <a:rPr lang="en-CA" b="1" dirty="0"/>
              <a:t>Wargame</a:t>
            </a:r>
          </a:p>
          <a:p>
            <a:pPr marL="0" indent="0">
              <a:buNone/>
            </a:pPr>
            <a:r>
              <a:rPr lang="en-CA" dirty="0"/>
              <a:t>Players pit armies against each other, represented by collections of miniatures or tokens on a map, with a grid or actual measured distances for movement. Eliminate the opponent’s figures or achieve objectives to win, with combat usually dictated by dice rolls or card play. </a:t>
            </a:r>
          </a:p>
          <a:p>
            <a:pPr marL="0" indent="0">
              <a:buNone/>
            </a:pPr>
            <a:endParaRPr lang="en-CA" dirty="0"/>
          </a:p>
          <a:p>
            <a:pPr marL="0" indent="0">
              <a:buNone/>
            </a:pPr>
            <a:r>
              <a:rPr lang="en-CA" dirty="0"/>
              <a:t>Warhammer 40,000, Memoir ‘44, Risk, Axis &amp; Allies. </a:t>
            </a:r>
          </a:p>
        </p:txBody>
      </p:sp>
    </p:spTree>
    <p:extLst>
      <p:ext uri="{BB962C8B-B14F-4D97-AF65-F5344CB8AC3E}">
        <p14:creationId xmlns:p14="http://schemas.microsoft.com/office/powerpoint/2010/main" val="2864024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Students completing this course should be able to: </a:t>
            </a:r>
            <a:b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Explain how computer games function internally and their role in society and academia. </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Show a distinction between serious games and other forms of computer and video game. </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Demonstrate a facility with game design and development tools. </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Appreciate distinctions between genres, especially so far as design and implementation details are involved. </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Distinguish between web-based, real time PC, console, portable, and cell phone platforms and be able to </a:t>
            </a:r>
          </a:p>
          <a:p>
            <a:pPr marL="0" marR="0" indent="0">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develop for two of these. </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Explain how computer games for a type of media; the role of games in communicating ideas.</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pPr>
            <a:r>
              <a:rPr lang="en-US" sz="1800" dirty="0">
                <a:effectLst/>
                <a:latin typeface="Times New Roman" panose="02020603050405020304" pitchFamily="18" charset="0"/>
                <a:ea typeface="Arial" panose="020B0604020202020204" pitchFamily="34" charset="0"/>
                <a:cs typeface="Times New Roman" panose="02020603050405020304" pitchFamily="18" charset="0"/>
              </a:rPr>
              <a:t>Understand research into game ‘effects’, and whether games instigate violence. </a:t>
            </a:r>
            <a:endParaRPr lang="en-CA" sz="1800" dirty="0">
              <a:latin typeface="Arial Narrow" panose="020B0606020202030204" pitchFamily="34" charset="0"/>
              <a:ea typeface="Arial" panose="020B0604020202020204" pitchFamily="34" charset="0"/>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Have a better appreciation of gender issues in games.</a:t>
            </a:r>
          </a:p>
          <a:p>
            <a:pPr marL="342900" marR="0" lvl="0" indent="-342900">
              <a:spcBef>
                <a:spcPts val="0"/>
              </a:spcBef>
              <a:spcAft>
                <a:spcPts val="0"/>
              </a:spcAft>
              <a:buFont typeface="Arial" panose="020B0604020202020204" pitchFamily="34" charset="0"/>
              <a:buChar char="•"/>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Work effectively in a group environment</a:t>
            </a:r>
          </a:p>
          <a:p>
            <a:pPr marL="342900" marR="0" lvl="0" indent="-342900">
              <a:spcBef>
                <a:spcPts val="0"/>
              </a:spcBef>
              <a:spcAft>
                <a:spcPts val="0"/>
              </a:spcAft>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Use principles of iterative development on projects.</a:t>
            </a:r>
          </a:p>
          <a:p>
            <a:pPr marL="342900" marR="0" lvl="0" indent="-342900">
              <a:spcBef>
                <a:spcPts val="0"/>
              </a:spcBef>
              <a:spcAft>
                <a:spcPts val="0"/>
              </a:spcAft>
              <a:buFont typeface="Arial" panose="020B0604020202020204" pitchFamily="34" charset="0"/>
              <a:buChar char="•"/>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Be able to use principles of game testing</a:t>
            </a:r>
            <a:endParaRPr lang="en-CA" sz="1800" dirty="0">
              <a:effectLst/>
              <a:latin typeface="Arial Narrow" panose="020B0606020202030204" pitchFamily="34" charset="0"/>
              <a:ea typeface="Times New Roman" panose="02020603050405020304" pitchFamily="18" charset="0"/>
              <a:cs typeface="Times New Roman" panose="02020603050405020304" pitchFamily="18" charset="0"/>
            </a:endParaRPr>
          </a:p>
          <a:p>
            <a:pPr marL="0" indent="0">
              <a:buNone/>
            </a:pPr>
            <a:endParaRPr lang="en-CA" dirty="0"/>
          </a:p>
        </p:txBody>
      </p:sp>
    </p:spTree>
    <p:extLst>
      <p:ext uri="{BB962C8B-B14F-4D97-AF65-F5344CB8AC3E}">
        <p14:creationId xmlns:p14="http://schemas.microsoft.com/office/powerpoint/2010/main" val="634077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US" dirty="0"/>
              <a:t>About</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marL="0" indent="0">
              <a:lnSpc>
                <a:spcPct val="90000"/>
              </a:lnSpc>
              <a:buNone/>
            </a:pPr>
            <a:r>
              <a:rPr lang="fr-CA" altLang="en-US" dirty="0">
                <a:solidFill>
                  <a:schemeClr val="tx2"/>
                </a:solidFill>
              </a:rPr>
              <a:t>There </a:t>
            </a:r>
            <a:r>
              <a:rPr lang="fr-CA" altLang="en-US" dirty="0" err="1">
                <a:solidFill>
                  <a:schemeClr val="tx2"/>
                </a:solidFill>
              </a:rPr>
              <a:t>is</a:t>
            </a:r>
            <a:r>
              <a:rPr lang="fr-CA" altLang="en-US" dirty="0">
                <a:solidFill>
                  <a:schemeClr val="tx2"/>
                </a:solidFill>
              </a:rPr>
              <a:t> group </a:t>
            </a:r>
            <a:r>
              <a:rPr lang="fr-CA" altLang="en-US" dirty="0" err="1">
                <a:solidFill>
                  <a:schemeClr val="tx2"/>
                </a:solidFill>
              </a:rPr>
              <a:t>work</a:t>
            </a:r>
            <a:r>
              <a:rPr lang="fr-CA" altLang="en-US" dirty="0">
                <a:solidFill>
                  <a:schemeClr val="tx2"/>
                </a:solidFill>
              </a:rPr>
              <a:t> in </a:t>
            </a:r>
            <a:r>
              <a:rPr lang="fr-CA" altLang="en-US" dirty="0" err="1">
                <a:solidFill>
                  <a:schemeClr val="tx2"/>
                </a:solidFill>
              </a:rPr>
              <a:t>this</a:t>
            </a:r>
            <a:r>
              <a:rPr lang="fr-CA" altLang="en-US" dirty="0">
                <a:solidFill>
                  <a:schemeClr val="tx2"/>
                </a:solidFill>
              </a:rPr>
              <a:t> course. Complaints by group </a:t>
            </a:r>
            <a:r>
              <a:rPr lang="fr-CA" altLang="en-US" dirty="0" err="1">
                <a:solidFill>
                  <a:schemeClr val="tx2"/>
                </a:solidFill>
              </a:rPr>
              <a:t>members</a:t>
            </a:r>
            <a:r>
              <a:rPr lang="fr-CA" altLang="en-US" dirty="0">
                <a:solidFill>
                  <a:schemeClr val="tx2"/>
                </a:solidFill>
              </a:rPr>
              <a:t> about absences </a:t>
            </a:r>
            <a:r>
              <a:rPr lang="fr-CA" altLang="en-US" dirty="0" err="1">
                <a:solidFill>
                  <a:schemeClr val="tx2"/>
                </a:solidFill>
              </a:rPr>
              <a:t>will</a:t>
            </a:r>
            <a:r>
              <a:rPr lang="fr-CA" altLang="en-US" dirty="0">
                <a:solidFill>
                  <a:schemeClr val="tx2"/>
                </a:solidFill>
              </a:rPr>
              <a:t> </a:t>
            </a:r>
            <a:r>
              <a:rPr lang="fr-CA" altLang="en-US" dirty="0" err="1">
                <a:solidFill>
                  <a:schemeClr val="tx2"/>
                </a:solidFill>
              </a:rPr>
              <a:t>be</a:t>
            </a:r>
            <a:r>
              <a:rPr lang="fr-CA" altLang="en-US" dirty="0">
                <a:solidFill>
                  <a:schemeClr val="tx2"/>
                </a:solidFill>
              </a:rPr>
              <a:t> </a:t>
            </a:r>
            <a:r>
              <a:rPr lang="fr-CA" altLang="en-US" dirty="0" err="1">
                <a:solidFill>
                  <a:schemeClr val="tx2"/>
                </a:solidFill>
              </a:rPr>
              <a:t>taken</a:t>
            </a:r>
            <a:r>
              <a:rPr lang="fr-CA" altLang="en-US" dirty="0">
                <a:solidFill>
                  <a:schemeClr val="tx2"/>
                </a:solidFill>
              </a:rPr>
              <a:t> </a:t>
            </a:r>
            <a:r>
              <a:rPr lang="fr-CA" altLang="en-US" dirty="0" err="1">
                <a:solidFill>
                  <a:schemeClr val="tx2"/>
                </a:solidFill>
              </a:rPr>
              <a:t>seriously</a:t>
            </a:r>
            <a:r>
              <a:rPr lang="fr-CA" altLang="en-US" dirty="0">
                <a:solidFill>
                  <a:schemeClr val="tx2"/>
                </a:solidFill>
              </a:rPr>
              <a:t>. </a:t>
            </a:r>
          </a:p>
          <a:p>
            <a:pPr marL="0" indent="0">
              <a:lnSpc>
                <a:spcPct val="90000"/>
              </a:lnSpc>
              <a:buNone/>
            </a:pPr>
            <a:r>
              <a:rPr lang="fr-CA" altLang="en-US" dirty="0" err="1">
                <a:solidFill>
                  <a:schemeClr val="tx2"/>
                </a:solidFill>
              </a:rPr>
              <a:t>We’ll</a:t>
            </a:r>
            <a:r>
              <a:rPr lang="fr-CA" altLang="en-US" dirty="0">
                <a:solidFill>
                  <a:schemeClr val="tx2"/>
                </a:solidFill>
              </a:rPr>
              <a:t> </a:t>
            </a:r>
            <a:r>
              <a:rPr lang="fr-CA" altLang="en-US" dirty="0" err="1">
                <a:solidFill>
                  <a:schemeClr val="tx2"/>
                </a:solidFill>
              </a:rPr>
              <a:t>be</a:t>
            </a:r>
            <a:r>
              <a:rPr lang="fr-CA" altLang="en-US" dirty="0">
                <a:solidFill>
                  <a:schemeClr val="tx2"/>
                </a:solidFill>
              </a:rPr>
              <a:t> </a:t>
            </a:r>
            <a:r>
              <a:rPr lang="fr-CA" altLang="en-US" dirty="0" err="1">
                <a:solidFill>
                  <a:schemeClr val="tx2"/>
                </a:solidFill>
              </a:rPr>
              <a:t>using</a:t>
            </a:r>
            <a:r>
              <a:rPr lang="fr-CA" altLang="en-US" dirty="0">
                <a:solidFill>
                  <a:schemeClr val="tx2"/>
                </a:solidFill>
              </a:rPr>
              <a:t> </a:t>
            </a:r>
            <a:r>
              <a:rPr lang="fr-CA" altLang="en-US" dirty="0" err="1">
                <a:solidFill>
                  <a:schemeClr val="tx2"/>
                </a:solidFill>
              </a:rPr>
              <a:t>any</a:t>
            </a:r>
            <a:r>
              <a:rPr lang="fr-CA" altLang="en-US" dirty="0">
                <a:solidFill>
                  <a:schemeClr val="tx2"/>
                </a:solidFill>
              </a:rPr>
              <a:t> </a:t>
            </a:r>
            <a:r>
              <a:rPr lang="fr-CA" altLang="en-US" dirty="0" err="1">
                <a:solidFill>
                  <a:schemeClr val="tx2"/>
                </a:solidFill>
              </a:rPr>
              <a:t>tool</a:t>
            </a:r>
            <a:r>
              <a:rPr lang="fr-CA" altLang="en-US" dirty="0">
                <a:solidFill>
                  <a:schemeClr val="tx2"/>
                </a:solidFill>
              </a:rPr>
              <a:t> (engine) of </a:t>
            </a:r>
            <a:r>
              <a:rPr lang="fr-CA" altLang="en-US" dirty="0" err="1">
                <a:solidFill>
                  <a:schemeClr val="tx2"/>
                </a:solidFill>
              </a:rPr>
              <a:t>your</a:t>
            </a:r>
            <a:r>
              <a:rPr lang="fr-CA" altLang="en-US" dirty="0">
                <a:solidFill>
                  <a:schemeClr val="tx2"/>
                </a:solidFill>
              </a:rPr>
              <a:t> </a:t>
            </a:r>
            <a:r>
              <a:rPr lang="fr-CA" altLang="en-US" dirty="0" err="1">
                <a:solidFill>
                  <a:schemeClr val="tx2"/>
                </a:solidFill>
              </a:rPr>
              <a:t>choice</a:t>
            </a:r>
            <a:r>
              <a:rPr lang="fr-CA" altLang="en-US" dirty="0">
                <a:solidFill>
                  <a:schemeClr val="tx2"/>
                </a:solidFill>
              </a:rPr>
              <a:t> to </a:t>
            </a:r>
            <a:r>
              <a:rPr lang="fr-CA" altLang="en-US" dirty="0" err="1">
                <a:solidFill>
                  <a:schemeClr val="tx2"/>
                </a:solidFill>
              </a:rPr>
              <a:t>built</a:t>
            </a:r>
            <a:r>
              <a:rPr lang="fr-CA" altLang="en-US" dirty="0">
                <a:solidFill>
                  <a:schemeClr val="tx2"/>
                </a:solidFill>
              </a:rPr>
              <a:t> prototypes. </a:t>
            </a:r>
          </a:p>
          <a:p>
            <a:pPr marL="0" indent="0">
              <a:lnSpc>
                <a:spcPct val="90000"/>
              </a:lnSpc>
              <a:buNone/>
            </a:pPr>
            <a:r>
              <a:rPr lang="fr-CA" altLang="en-US" dirty="0" err="1">
                <a:solidFill>
                  <a:schemeClr val="tx2"/>
                </a:solidFill>
              </a:rPr>
              <a:t>Your</a:t>
            </a:r>
            <a:r>
              <a:rPr lang="fr-CA" altLang="en-US" dirty="0">
                <a:solidFill>
                  <a:schemeClr val="tx2"/>
                </a:solidFill>
              </a:rPr>
              <a:t> </a:t>
            </a:r>
            <a:r>
              <a:rPr lang="fr-CA" altLang="en-US" dirty="0" err="1">
                <a:solidFill>
                  <a:schemeClr val="tx2"/>
                </a:solidFill>
              </a:rPr>
              <a:t>own</a:t>
            </a:r>
            <a:r>
              <a:rPr lang="fr-CA" altLang="en-US" dirty="0">
                <a:solidFill>
                  <a:schemeClr val="tx2"/>
                </a:solidFill>
              </a:rPr>
              <a:t> art and music </a:t>
            </a:r>
            <a:r>
              <a:rPr lang="fr-CA" altLang="en-US" dirty="0" err="1">
                <a:solidFill>
                  <a:schemeClr val="tx2"/>
                </a:solidFill>
              </a:rPr>
              <a:t>is</a:t>
            </a:r>
            <a:r>
              <a:rPr lang="fr-CA" altLang="en-US" dirty="0">
                <a:solidFill>
                  <a:schemeClr val="tx2"/>
                </a:solidFill>
              </a:rPr>
              <a:t> </a:t>
            </a:r>
            <a:r>
              <a:rPr lang="fr-CA" altLang="en-US" dirty="0" err="1">
                <a:solidFill>
                  <a:schemeClr val="tx2"/>
                </a:solidFill>
              </a:rPr>
              <a:t>preferred</a:t>
            </a:r>
            <a:r>
              <a:rPr lang="fr-CA" altLang="en-US" dirty="0">
                <a:solidFill>
                  <a:schemeClr val="tx2"/>
                </a:solidFill>
              </a:rPr>
              <a:t> to downloads, but </a:t>
            </a:r>
            <a:r>
              <a:rPr lang="fr-CA" altLang="en-US" dirty="0" err="1">
                <a:solidFill>
                  <a:schemeClr val="tx2"/>
                </a:solidFill>
              </a:rPr>
              <a:t>you</a:t>
            </a:r>
            <a:r>
              <a:rPr lang="fr-CA" altLang="en-US" dirty="0">
                <a:solidFill>
                  <a:schemeClr val="tx2"/>
                </a:solidFill>
              </a:rPr>
              <a:t> must </a:t>
            </a:r>
            <a:r>
              <a:rPr lang="fr-CA" altLang="en-US" dirty="0" err="1">
                <a:solidFill>
                  <a:schemeClr val="tx2"/>
                </a:solidFill>
              </a:rPr>
              <a:t>attribute</a:t>
            </a:r>
            <a:r>
              <a:rPr lang="fr-CA" altLang="en-US" dirty="0">
                <a:solidFill>
                  <a:schemeClr val="tx2"/>
                </a:solidFill>
              </a:rPr>
              <a:t> all of </a:t>
            </a:r>
            <a:r>
              <a:rPr lang="fr-CA" altLang="en-US" dirty="0" err="1">
                <a:solidFill>
                  <a:schemeClr val="tx2"/>
                </a:solidFill>
              </a:rPr>
              <a:t>your</a:t>
            </a:r>
            <a:r>
              <a:rPr lang="fr-CA" altLang="en-US" dirty="0">
                <a:solidFill>
                  <a:schemeClr val="tx2"/>
                </a:solidFill>
              </a:rPr>
              <a:t> sources. </a:t>
            </a:r>
          </a:p>
        </p:txBody>
      </p:sp>
    </p:spTree>
    <p:extLst>
      <p:ext uri="{BB962C8B-B14F-4D97-AF65-F5344CB8AC3E}">
        <p14:creationId xmlns:p14="http://schemas.microsoft.com/office/powerpoint/2010/main" val="3975992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marL="0" indent="0">
              <a:buNone/>
            </a:pPr>
            <a:r>
              <a:rPr lang="en-US" dirty="0">
                <a:effectLst/>
                <a:latin typeface="Times New Roman" panose="02020603050405020304" pitchFamily="18" charset="0"/>
                <a:ea typeface="Times New Roman" panose="02020603050405020304" pitchFamily="18" charset="0"/>
              </a:rPr>
              <a:t>The game design process will be explored, including a history of video games, genres, game mechanics, design documents, and a summary of the development process. </a:t>
            </a:r>
          </a:p>
          <a:p>
            <a:pPr marL="0" indent="0">
              <a:buNone/>
            </a:pPr>
            <a:endParaRPr lang="en-US" dirty="0">
              <a:latin typeface="Times New Roman" panose="02020603050405020304" pitchFamily="18" charset="0"/>
              <a:ea typeface="Times New Roman" panose="02020603050405020304" pitchFamily="18" charset="0"/>
            </a:endParaRPr>
          </a:p>
          <a:p>
            <a:pPr marL="0" indent="0">
              <a:buNone/>
            </a:pPr>
            <a:r>
              <a:rPr lang="en-US" dirty="0">
                <a:effectLst/>
                <a:latin typeface="Times New Roman" panose="02020603050405020304" pitchFamily="18" charset="0"/>
                <a:ea typeface="Times New Roman" panose="02020603050405020304" pitchFamily="18" charset="0"/>
              </a:rPr>
              <a:t>The focus will be on design, rather than development, and the artistic and creative assets, rather than the software. </a:t>
            </a:r>
          </a:p>
          <a:p>
            <a:pPr marL="0" indent="0">
              <a:buNone/>
            </a:pPr>
            <a:r>
              <a:rPr lang="en-US" dirty="0">
                <a:effectLst/>
                <a:latin typeface="Times New Roman" panose="02020603050405020304" pitchFamily="18" charset="0"/>
                <a:ea typeface="Times New Roman" panose="02020603050405020304" pitchFamily="18" charset="0"/>
              </a:rPr>
              <a:t>Students will design a game and will create a playable prototype. </a:t>
            </a:r>
          </a:p>
          <a:p>
            <a:pPr marL="0" indent="0">
              <a:buNone/>
            </a:pPr>
            <a:r>
              <a:rPr lang="en-US" dirty="0">
                <a:effectLst/>
                <a:latin typeface="Times New Roman" panose="02020603050405020304" pitchFamily="18" charset="0"/>
                <a:ea typeface="Times New Roman" panose="02020603050405020304" pitchFamily="18" charset="0"/>
              </a:rPr>
              <a:t>The principles will be applicable to other sorts of games, and to media art in general. </a:t>
            </a:r>
            <a:endParaRPr lang="en-CA" dirty="0"/>
          </a:p>
        </p:txBody>
      </p:sp>
    </p:spTree>
    <p:extLst>
      <p:ext uri="{BB962C8B-B14F-4D97-AF65-F5344CB8AC3E}">
        <p14:creationId xmlns:p14="http://schemas.microsoft.com/office/powerpoint/2010/main" val="824129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en-CA" dirty="0"/>
              <a:t>Important Reference</a:t>
            </a:r>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marL="0" indent="0">
              <a:buNone/>
            </a:pPr>
            <a:r>
              <a:rPr lang="en-US" sz="6600" dirty="0">
                <a:latin typeface="Times New Roman" panose="02020603050405020304" pitchFamily="18" charset="0"/>
                <a:ea typeface="Times New Roman" panose="02020603050405020304" pitchFamily="18" charset="0"/>
                <a:hlinkClick r:id="rId2"/>
              </a:rPr>
              <a:t>https://boardgamegeek.com</a:t>
            </a:r>
            <a:endParaRPr lang="en-US" sz="6600" dirty="0">
              <a:latin typeface="Times New Roman" panose="02020603050405020304" pitchFamily="18" charset="0"/>
              <a:ea typeface="Times New Roman" panose="02020603050405020304" pitchFamily="18" charset="0"/>
            </a:endParaRPr>
          </a:p>
          <a:p>
            <a:pPr marL="0" indent="0">
              <a:buNone/>
            </a:pPr>
            <a:br>
              <a:rPr lang="en-US" dirty="0">
                <a:latin typeface="Times New Roman" panose="02020603050405020304" pitchFamily="18" charset="0"/>
              </a:rPr>
            </a:br>
            <a:r>
              <a:rPr lang="en-US" dirty="0">
                <a:latin typeface="Times New Roman" panose="02020603050405020304" pitchFamily="18" charset="0"/>
              </a:rPr>
              <a:t>Encyclopedic reference on board games</a:t>
            </a:r>
            <a:endParaRPr lang="en-CA" dirty="0"/>
          </a:p>
        </p:txBody>
      </p:sp>
    </p:spTree>
    <p:extLst>
      <p:ext uri="{BB962C8B-B14F-4D97-AF65-F5344CB8AC3E}">
        <p14:creationId xmlns:p14="http://schemas.microsoft.com/office/powerpoint/2010/main" val="2866681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fr-CA" altLang="en-US" sz="4400" dirty="0" err="1">
                <a:solidFill>
                  <a:schemeClr val="tx2"/>
                </a:solidFill>
              </a:rPr>
              <a:t>What</a:t>
            </a:r>
            <a:r>
              <a:rPr lang="fr-CA" altLang="en-US" sz="4400" dirty="0">
                <a:solidFill>
                  <a:schemeClr val="tx2"/>
                </a:solidFill>
              </a:rPr>
              <a:t> </a:t>
            </a:r>
            <a:r>
              <a:rPr lang="fr-CA" altLang="en-US" sz="4400" dirty="0" err="1">
                <a:solidFill>
                  <a:schemeClr val="tx2"/>
                </a:solidFill>
              </a:rPr>
              <a:t>is</a:t>
            </a:r>
            <a:r>
              <a:rPr lang="fr-CA" altLang="en-US" sz="4400" dirty="0">
                <a:solidFill>
                  <a:schemeClr val="tx2"/>
                </a:solidFill>
              </a:rPr>
              <a:t> a Game</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en-CA" dirty="0"/>
              <a:t>A game is a  form of structured play  (rules) or activity that is taken freely by players for their own enjoyment and often entertainment.</a:t>
            </a:r>
          </a:p>
          <a:p>
            <a:pPr marL="0" indent="0">
              <a:buNone/>
            </a:pPr>
            <a:br>
              <a:rPr lang="en-CA" dirty="0"/>
            </a:br>
            <a:r>
              <a:rPr lang="en-CA" dirty="0"/>
              <a:t>To play a game is to engage in activity directed toward bringing about a specific state of affairs, using only means permitted by specific rules, where the means permitted by the rules are more limited in scope than they would be in the absence of the rules, and where the sole reason for accepting such limitation is to make possible such activity.</a:t>
            </a:r>
            <a:br>
              <a:rPr lang="en-CA" dirty="0"/>
            </a:br>
            <a:endParaRPr lang="en-CA" dirty="0"/>
          </a:p>
          <a:p>
            <a:pPr marL="0" indent="0">
              <a:buNone/>
            </a:pPr>
            <a:r>
              <a:rPr lang="en-US" altLang="en-US" sz="2800" dirty="0">
                <a:latin typeface="Arial" panose="020B0604020202020204" pitchFamily="34" charset="0"/>
              </a:rPr>
              <a:t>A </a:t>
            </a:r>
            <a:r>
              <a:rPr lang="en-US" altLang="en-US" sz="2800" i="1" dirty="0">
                <a:latin typeface="Arial" panose="020B0604020202020204" pitchFamily="34" charset="0"/>
              </a:rPr>
              <a:t>computer game </a:t>
            </a:r>
            <a:r>
              <a:rPr lang="en-US" altLang="en-US" sz="2800" dirty="0">
                <a:latin typeface="Arial" panose="020B0604020202020204" pitchFamily="34" charset="0"/>
              </a:rPr>
              <a:t>is a game that requires the use of a computer. It is a simulation that has an audio and video display and interaction with the user. The situation being simulated has rules and a goal for the user to achieve.</a:t>
            </a:r>
          </a:p>
          <a:p>
            <a:endParaRPr lang="en-US" altLang="en-US" sz="2800" dirty="0">
              <a:latin typeface="Arial" panose="020B0604020202020204" pitchFamily="34" charset="0"/>
            </a:endParaRPr>
          </a:p>
        </p:txBody>
      </p:sp>
    </p:spTree>
    <p:extLst>
      <p:ext uri="{BB962C8B-B14F-4D97-AF65-F5344CB8AC3E}">
        <p14:creationId xmlns:p14="http://schemas.microsoft.com/office/powerpoint/2010/main" val="137331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p:txBody>
          <a:bodyPr/>
          <a:lstStyle/>
          <a:p>
            <a:r>
              <a:rPr lang="fr-CA" altLang="en-US" sz="4400" dirty="0" err="1">
                <a:solidFill>
                  <a:schemeClr val="tx2"/>
                </a:solidFill>
              </a:rPr>
              <a:t>What</a:t>
            </a:r>
            <a:r>
              <a:rPr lang="fr-CA" altLang="en-US" sz="4400" dirty="0">
                <a:solidFill>
                  <a:schemeClr val="tx2"/>
                </a:solidFill>
              </a:rPr>
              <a:t> </a:t>
            </a:r>
            <a:r>
              <a:rPr lang="fr-CA" altLang="en-US" sz="4400" dirty="0" err="1">
                <a:solidFill>
                  <a:schemeClr val="tx2"/>
                </a:solidFill>
              </a:rPr>
              <a:t>is</a:t>
            </a:r>
            <a:r>
              <a:rPr lang="fr-CA" altLang="en-US" sz="4400" dirty="0">
                <a:solidFill>
                  <a:schemeClr val="tx2"/>
                </a:solidFill>
              </a:rPr>
              <a:t> a Game</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a:buNone/>
            </a:pPr>
            <a:r>
              <a:rPr lang="en-CA" dirty="0"/>
              <a:t>What Is a Game?</a:t>
            </a:r>
          </a:p>
          <a:p>
            <a:pPr>
              <a:buNone/>
            </a:pPr>
            <a:r>
              <a:rPr lang="en-CA" dirty="0"/>
              <a:t>M. W. Rowe</a:t>
            </a:r>
          </a:p>
          <a:p>
            <a:r>
              <a:rPr lang="en-CA" i="1" dirty="0"/>
              <a:t>Philosophy</a:t>
            </a:r>
            <a:r>
              <a:rPr lang="en-CA" dirty="0"/>
              <a:t>, Vol. 67, No. 262 (Oct., 1992), pp. 467-479</a:t>
            </a:r>
          </a:p>
          <a:p>
            <a:pPr marL="0" indent="0">
              <a:buNone/>
            </a:pPr>
            <a:endParaRPr lang="en-CA" dirty="0"/>
          </a:p>
          <a:p>
            <a:pPr>
              <a:buNone/>
            </a:pPr>
            <a:r>
              <a:rPr lang="en-CA" dirty="0"/>
              <a:t>Bernard Suits</a:t>
            </a:r>
          </a:p>
          <a:p>
            <a:r>
              <a:rPr lang="en-CA" i="1" dirty="0"/>
              <a:t>Philosophy of Science</a:t>
            </a:r>
            <a:r>
              <a:rPr lang="en-CA" dirty="0"/>
              <a:t>, Vol. 34, No. 2 (Jun., 1967), pp. 148-156 (9 pages)</a:t>
            </a:r>
          </a:p>
          <a:p>
            <a:pPr marL="0" indent="0">
              <a:buNone/>
            </a:pPr>
            <a:endParaRPr lang="en-US" altLang="en-US" sz="2800" dirty="0">
              <a:latin typeface="Arial" panose="020B0604020202020204" pitchFamily="34" charset="0"/>
            </a:endParaRPr>
          </a:p>
        </p:txBody>
      </p:sp>
    </p:spTree>
    <p:extLst>
      <p:ext uri="{BB962C8B-B14F-4D97-AF65-F5344CB8AC3E}">
        <p14:creationId xmlns:p14="http://schemas.microsoft.com/office/powerpoint/2010/main" val="2724708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877B-70FD-F6D8-5C80-1094A66762FC}"/>
              </a:ext>
            </a:extLst>
          </p:cNvPr>
          <p:cNvSpPr>
            <a:spLocks noGrp="1"/>
          </p:cNvSpPr>
          <p:nvPr>
            <p:ph type="title"/>
          </p:nvPr>
        </p:nvSpPr>
        <p:spPr>
          <a:xfrm>
            <a:off x="649941" y="681037"/>
            <a:ext cx="10515600" cy="1325563"/>
          </a:xfrm>
        </p:spPr>
        <p:txBody>
          <a:bodyPr/>
          <a:lstStyle/>
          <a:p>
            <a:r>
              <a:rPr lang="en-US" dirty="0"/>
              <a:t>Why do we play games?</a:t>
            </a:r>
            <a:endParaRPr lang="en-CA" dirty="0"/>
          </a:p>
        </p:txBody>
      </p:sp>
      <p:sp>
        <p:nvSpPr>
          <p:cNvPr id="3" name="Content Placeholder 2">
            <a:extLst>
              <a:ext uri="{FF2B5EF4-FFF2-40B4-BE49-F238E27FC236}">
                <a16:creationId xmlns:a16="http://schemas.microsoft.com/office/drawing/2014/main" id="{C14FA71E-0B6F-1B0A-56F7-61445DD281D2}"/>
              </a:ext>
            </a:extLst>
          </p:cNvPr>
          <p:cNvSpPr>
            <a:spLocks noGrp="1"/>
          </p:cNvSpPr>
          <p:nvPr>
            <p:ph idx="1"/>
          </p:nvPr>
        </p:nvSpPr>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r>
              <a:rPr lang="en-US" sz="8800" dirty="0"/>
              <a:t>Fun</a:t>
            </a:r>
          </a:p>
        </p:txBody>
      </p:sp>
    </p:spTree>
    <p:extLst>
      <p:ext uri="{BB962C8B-B14F-4D97-AF65-F5344CB8AC3E}">
        <p14:creationId xmlns:p14="http://schemas.microsoft.com/office/powerpoint/2010/main" val="1814439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8645</TotalTime>
  <Words>1316</Words>
  <Application>Microsoft Office PowerPoint</Application>
  <PresentationFormat>Widescreen</PresentationFormat>
  <Paragraphs>104</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Arial Narrow</vt:lpstr>
      <vt:lpstr>Calibri</vt:lpstr>
      <vt:lpstr>Calibri Light</vt:lpstr>
      <vt:lpstr>Times New Roman</vt:lpstr>
      <vt:lpstr>Office Theme</vt:lpstr>
      <vt:lpstr>Art 503 Game Design</vt:lpstr>
      <vt:lpstr>About</vt:lpstr>
      <vt:lpstr>PowerPoint Presentation</vt:lpstr>
      <vt:lpstr>About</vt:lpstr>
      <vt:lpstr>PowerPoint Presentation</vt:lpstr>
      <vt:lpstr>Important Reference</vt:lpstr>
      <vt:lpstr>What is a Game</vt:lpstr>
      <vt:lpstr>What is a Game</vt:lpstr>
      <vt:lpstr>Why do we play games?</vt:lpstr>
      <vt:lpstr>What is fun?</vt:lpstr>
      <vt:lpstr>Kinds of Board Games</vt:lpstr>
      <vt:lpstr>Board Games</vt:lpstr>
      <vt:lpstr>Board Games</vt:lpstr>
      <vt:lpstr>Board Games</vt:lpstr>
      <vt:lpstr>Board Games</vt:lpstr>
      <vt:lpstr>Board Games</vt:lpstr>
      <vt:lpstr>Board Games</vt:lpstr>
      <vt:lpstr>Board Games</vt:lpstr>
      <vt:lpstr>Board Games</vt:lpstr>
      <vt:lpstr>Board Games</vt:lpstr>
      <vt:lpstr>Board Games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503</dc:title>
  <dc:creator>Jim Parker</dc:creator>
  <cp:lastModifiedBy>James Parker</cp:lastModifiedBy>
  <cp:revision>6</cp:revision>
  <dcterms:created xsi:type="dcterms:W3CDTF">2023-12-31T16:48:01Z</dcterms:created>
  <dcterms:modified xsi:type="dcterms:W3CDTF">2025-08-11T19:13:59Z</dcterms:modified>
</cp:coreProperties>
</file>