
<file path=[Content_Types].xml><?xml version="1.0" encoding="utf-8"?>
<Types xmlns="http://schemas.openxmlformats.org/package/2006/content-types">
  <Default Extension="bin" ContentType="image/unknown"/>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9" r:id="rId3"/>
    <p:sldId id="302" r:id="rId4"/>
    <p:sldId id="316" r:id="rId5"/>
    <p:sldId id="321" r:id="rId6"/>
    <p:sldId id="322" r:id="rId7"/>
    <p:sldId id="317" r:id="rId8"/>
    <p:sldId id="318" r:id="rId9"/>
    <p:sldId id="323" r:id="rId10"/>
    <p:sldId id="319" r:id="rId11"/>
    <p:sldId id="324" r:id="rId12"/>
    <p:sldId id="320" r:id="rId13"/>
    <p:sldId id="325" r:id="rId14"/>
    <p:sldId id="326" r:id="rId15"/>
    <p:sldId id="327" r:id="rId16"/>
    <p:sldId id="280" r:id="rId17"/>
    <p:sldId id="281" r:id="rId18"/>
    <p:sldId id="283" r:id="rId19"/>
    <p:sldId id="303" r:id="rId20"/>
    <p:sldId id="284" r:id="rId21"/>
    <p:sldId id="282" r:id="rId22"/>
    <p:sldId id="285" r:id="rId23"/>
    <p:sldId id="286" r:id="rId24"/>
    <p:sldId id="287" r:id="rId25"/>
    <p:sldId id="288" r:id="rId26"/>
    <p:sldId id="290" r:id="rId27"/>
    <p:sldId id="291" r:id="rId28"/>
    <p:sldId id="292" r:id="rId29"/>
    <p:sldId id="293" r:id="rId30"/>
    <p:sldId id="289" r:id="rId31"/>
    <p:sldId id="294" r:id="rId32"/>
    <p:sldId id="296" r:id="rId33"/>
    <p:sldId id="297" r:id="rId34"/>
    <p:sldId id="299" r:id="rId35"/>
    <p:sldId id="307" r:id="rId36"/>
    <p:sldId id="308" r:id="rId37"/>
    <p:sldId id="313" r:id="rId38"/>
    <p:sldId id="309" r:id="rId39"/>
    <p:sldId id="310" r:id="rId40"/>
    <p:sldId id="312" r:id="rId41"/>
    <p:sldId id="311" r:id="rId42"/>
    <p:sldId id="314"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snapToGrid="0">
      <p:cViewPr varScale="1">
        <p:scale>
          <a:sx n="66" d="100"/>
          <a:sy n="66" d="100"/>
        </p:scale>
        <p:origin x="8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CA"/>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CA"/>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CA"/>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CA"/>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CA"/>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CA"/>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CA"/>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CA"/>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CA"/>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CA"/>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CA"/>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CA"/>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CA"/>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CA"/>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CA"/>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CA"/>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CA"/>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CA"/>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CA"/>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CA"/>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CA"/>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CA"/>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CA"/>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CA"/>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CA"/>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CA"/>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3/9/2026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canva.com/ai-art-generato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hyperlink" Target="https://deepai.org/styl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hyperlink" Target="https://gemini.google.com/ap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creator.nightcafe.studio/?utm_source=x&amp;utm_medium=&amp;utm_campaign=22626995675&amp;gad_source=1&amp;gad_campaignid=22630603840&amp;gclid=Cj0KCQjw37nNBhDkARIsAEBGI8Pwxcb20bpnNN1RijsdQoY5dExOsYe-Mk1LeG7mDfGOU6fU4Adn5lgaAi4PEALw_wcB"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hyperlink" Target="https://perchance.org/ai-text-to-image-generato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hyperlink" Target="https://www.oreateai.com/home/inde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Neural Networks</a:t>
            </a:r>
            <a:br>
              <a:rPr lang="en-US" dirty="0"/>
            </a:br>
            <a:r>
              <a:rPr lang="en-US" sz="2000" dirty="0"/>
              <a:t>AI</a:t>
            </a:r>
          </a:p>
        </p:txBody>
      </p:sp>
      <p:sp>
        <p:nvSpPr>
          <p:cNvPr id="3" name="Subtitle 2"/>
          <p:cNvSpPr>
            <a:spLocks noGrp="1"/>
          </p:cNvSpPr>
          <p:nvPr>
            <p:ph type="subTitle" idx="1"/>
          </p:nvPr>
        </p:nvSpPr>
        <p:spPr/>
        <p:txBody>
          <a:bodyPr>
            <a:normAutofit lnSpcReduction="10000"/>
          </a:bodyPr>
          <a:lstStyle/>
          <a:p>
            <a:r>
              <a:rPr lang="en-US" dirty="0"/>
              <a:t>J Parker</a:t>
            </a:r>
          </a:p>
          <a:p>
            <a:r>
              <a:rPr lang="en-US" dirty="0"/>
              <a:t>Art 251</a:t>
            </a:r>
          </a:p>
          <a:p>
            <a:r>
              <a:rPr lang="en-US" dirty="0"/>
              <a:t>2026</a:t>
            </a:r>
          </a:p>
        </p:txBody>
      </p:sp>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Neural Networks</a:t>
            </a:r>
          </a:p>
        </p:txBody>
      </p:sp>
      <p:sp>
        <p:nvSpPr>
          <p:cNvPr id="3" name="Content Placeholder 2"/>
          <p:cNvSpPr>
            <a:spLocks noGrp="1"/>
          </p:cNvSpPr>
          <p:nvPr>
            <p:ph idx="1"/>
          </p:nvPr>
        </p:nvSpPr>
        <p:spPr/>
        <p:txBody>
          <a:bodyPr/>
          <a:lstStyle/>
          <a:p>
            <a:pPr marL="0" indent="0">
              <a:buNone/>
            </a:pPr>
            <a:r>
              <a:rPr lang="en-CA" sz="2400" b="1" dirty="0"/>
              <a:t>This can be tricky.</a:t>
            </a:r>
          </a:p>
          <a:p>
            <a:pPr marL="0" indent="0">
              <a:buNone/>
            </a:pPr>
            <a:r>
              <a:rPr lang="en-CA" sz="2400" b="1" dirty="0"/>
              <a:t>I’m not going to do all the math (as usual) but will try to convey the basic ideas.</a:t>
            </a:r>
            <a:br>
              <a:rPr lang="en-CA" b="1" dirty="0"/>
            </a:br>
            <a:br>
              <a:rPr lang="en-CA" b="1" dirty="0"/>
            </a:br>
            <a:r>
              <a:rPr lang="en-CA" sz="2800" dirty="0"/>
              <a:t>A</a:t>
            </a:r>
            <a:r>
              <a:rPr lang="en-CA" sz="2800" b="1" dirty="0"/>
              <a:t> </a:t>
            </a:r>
            <a:r>
              <a:rPr lang="en-CA" sz="2800" b="1" i="1" dirty="0"/>
              <a:t>neural network </a:t>
            </a:r>
            <a:r>
              <a:rPr lang="en-CA" sz="2800" dirty="0"/>
              <a:t>or</a:t>
            </a:r>
            <a:r>
              <a:rPr lang="en-CA" sz="2800" b="1" i="1" dirty="0"/>
              <a:t> artificial neural network (ANN) </a:t>
            </a:r>
            <a:r>
              <a:rPr lang="en-CA" sz="2800" dirty="0"/>
              <a:t>is a collection of interconnected </a:t>
            </a:r>
            <a:r>
              <a:rPr lang="en-CA" sz="2800" b="1" i="1" dirty="0"/>
              <a:t>nodes</a:t>
            </a:r>
            <a:r>
              <a:rPr lang="en-CA" sz="2800" i="1" dirty="0"/>
              <a:t>.</a:t>
            </a:r>
          </a:p>
          <a:p>
            <a:pPr marL="0" indent="0">
              <a:buNone/>
            </a:pPr>
            <a:r>
              <a:rPr lang="en-CA" sz="2800" dirty="0"/>
              <a:t>Each node is an exceptionally simply computing device.</a:t>
            </a:r>
          </a:p>
        </p:txBody>
      </p:sp>
    </p:spTree>
    <p:extLst>
      <p:ext uri="{BB962C8B-B14F-4D97-AF65-F5344CB8AC3E}">
        <p14:creationId xmlns:p14="http://schemas.microsoft.com/office/powerpoint/2010/main" val="28502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Neural Networks</a:t>
            </a:r>
          </a:p>
        </p:txBody>
      </p:sp>
      <p:sp>
        <p:nvSpPr>
          <p:cNvPr id="3" name="Content Placeholder 2"/>
          <p:cNvSpPr>
            <a:spLocks noGrp="1"/>
          </p:cNvSpPr>
          <p:nvPr>
            <p:ph idx="1"/>
          </p:nvPr>
        </p:nvSpPr>
        <p:spPr/>
        <p:txBody>
          <a:bodyPr>
            <a:normAutofit/>
          </a:bodyPr>
          <a:lstStyle/>
          <a:p>
            <a:pPr marL="0" indent="0">
              <a:buNone/>
            </a:pPr>
            <a:r>
              <a:rPr lang="en-CA" sz="2800" b="1" dirty="0"/>
              <a:t>Why?</a:t>
            </a:r>
          </a:p>
          <a:p>
            <a:pPr marL="0" indent="0">
              <a:buNone/>
            </a:pPr>
            <a:endParaRPr lang="en-CA" sz="2800" b="1" dirty="0"/>
          </a:p>
          <a:p>
            <a:pPr marL="0" indent="0">
              <a:buNone/>
            </a:pPr>
            <a:r>
              <a:rPr lang="en-CA" sz="2800" b="1" dirty="0"/>
              <a:t>In the 1950s we built computers based on ideas about how the brain worked.</a:t>
            </a:r>
            <a:endParaRPr lang="en-CA" sz="2800" dirty="0"/>
          </a:p>
        </p:txBody>
      </p:sp>
    </p:spTree>
    <p:extLst>
      <p:ext uri="{BB962C8B-B14F-4D97-AF65-F5344CB8AC3E}">
        <p14:creationId xmlns:p14="http://schemas.microsoft.com/office/powerpoint/2010/main" val="354448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a:hlinkClick r:id="rId2"/>
              </a:rPr>
              <a:t>Canva</a:t>
            </a:r>
            <a:endParaRPr lang="en-CA" sz="2800" dirty="0"/>
          </a:p>
          <a:p>
            <a:pPr marL="0" indent="0">
              <a:buNone/>
            </a:pPr>
            <a:endParaRPr lang="en-CA" sz="2800" dirty="0"/>
          </a:p>
          <a:p>
            <a:pPr marL="0" indent="0">
              <a:buNone/>
            </a:pPr>
            <a:r>
              <a:rPr lang="en-CA" sz="2800" dirty="0"/>
              <a:t>David bowie riding a cat</a:t>
            </a:r>
          </a:p>
        </p:txBody>
      </p:sp>
    </p:spTree>
    <p:extLst>
      <p:ext uri="{BB962C8B-B14F-4D97-AF65-F5344CB8AC3E}">
        <p14:creationId xmlns:p14="http://schemas.microsoft.com/office/powerpoint/2010/main" val="2638668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 Canva</a:t>
            </a:r>
          </a:p>
        </p:txBody>
      </p:sp>
      <p:pic>
        <p:nvPicPr>
          <p:cNvPr id="5" name="Picture 4">
            <a:extLst>
              <a:ext uri="{FF2B5EF4-FFF2-40B4-BE49-F238E27FC236}">
                <a16:creationId xmlns:a16="http://schemas.microsoft.com/office/drawing/2014/main" id="{437D8500-0AC6-EE6A-6BD5-2E12FCF90173}"/>
              </a:ext>
            </a:extLst>
          </p:cNvPr>
          <p:cNvPicPr>
            <a:picLocks noChangeAspect="1"/>
          </p:cNvPicPr>
          <p:nvPr/>
        </p:nvPicPr>
        <p:blipFill>
          <a:blip r:embed="rId2"/>
          <a:stretch>
            <a:fillRect/>
          </a:stretch>
        </p:blipFill>
        <p:spPr>
          <a:xfrm>
            <a:off x="101600" y="1904991"/>
            <a:ext cx="2806700" cy="2813952"/>
          </a:xfrm>
          <a:prstGeom prst="rect">
            <a:avLst/>
          </a:prstGeom>
        </p:spPr>
      </p:pic>
      <p:pic>
        <p:nvPicPr>
          <p:cNvPr id="7" name="Picture 6">
            <a:extLst>
              <a:ext uri="{FF2B5EF4-FFF2-40B4-BE49-F238E27FC236}">
                <a16:creationId xmlns:a16="http://schemas.microsoft.com/office/drawing/2014/main" id="{364DA126-3EED-43E5-775C-CCEC302D3209}"/>
              </a:ext>
            </a:extLst>
          </p:cNvPr>
          <p:cNvPicPr>
            <a:picLocks noChangeAspect="1"/>
          </p:cNvPicPr>
          <p:nvPr/>
        </p:nvPicPr>
        <p:blipFill>
          <a:blip r:embed="rId3"/>
          <a:stretch>
            <a:fillRect/>
          </a:stretch>
        </p:blipFill>
        <p:spPr>
          <a:xfrm>
            <a:off x="3052231" y="1905000"/>
            <a:ext cx="2806700" cy="2813934"/>
          </a:xfrm>
          <a:prstGeom prst="rect">
            <a:avLst/>
          </a:prstGeom>
        </p:spPr>
      </p:pic>
      <p:pic>
        <p:nvPicPr>
          <p:cNvPr id="9" name="Picture 8">
            <a:extLst>
              <a:ext uri="{FF2B5EF4-FFF2-40B4-BE49-F238E27FC236}">
                <a16:creationId xmlns:a16="http://schemas.microsoft.com/office/drawing/2014/main" id="{B68EF5AD-9A9A-A27C-0570-04273B863858}"/>
              </a:ext>
            </a:extLst>
          </p:cNvPr>
          <p:cNvPicPr>
            <a:picLocks noChangeAspect="1"/>
          </p:cNvPicPr>
          <p:nvPr/>
        </p:nvPicPr>
        <p:blipFill>
          <a:blip r:embed="rId4"/>
          <a:stretch>
            <a:fillRect/>
          </a:stretch>
        </p:blipFill>
        <p:spPr>
          <a:xfrm>
            <a:off x="5935134" y="1897766"/>
            <a:ext cx="2806700" cy="2821168"/>
          </a:xfrm>
          <a:prstGeom prst="rect">
            <a:avLst/>
          </a:prstGeom>
        </p:spPr>
      </p:pic>
      <p:pic>
        <p:nvPicPr>
          <p:cNvPr id="11" name="Picture 10">
            <a:extLst>
              <a:ext uri="{FF2B5EF4-FFF2-40B4-BE49-F238E27FC236}">
                <a16:creationId xmlns:a16="http://schemas.microsoft.com/office/drawing/2014/main" id="{CBC369A7-7E82-8971-7AD4-FC481EAF65D5}"/>
              </a:ext>
            </a:extLst>
          </p:cNvPr>
          <p:cNvPicPr>
            <a:picLocks noChangeAspect="1"/>
          </p:cNvPicPr>
          <p:nvPr/>
        </p:nvPicPr>
        <p:blipFill>
          <a:blip r:embed="rId5"/>
          <a:stretch>
            <a:fillRect/>
          </a:stretch>
        </p:blipFill>
        <p:spPr>
          <a:xfrm>
            <a:off x="8818037" y="1896409"/>
            <a:ext cx="2838450" cy="2831116"/>
          </a:xfrm>
          <a:prstGeom prst="rect">
            <a:avLst/>
          </a:prstGeom>
        </p:spPr>
      </p:pic>
    </p:spTree>
    <p:extLst>
      <p:ext uri="{BB962C8B-B14F-4D97-AF65-F5344CB8AC3E}">
        <p14:creationId xmlns:p14="http://schemas.microsoft.com/office/powerpoint/2010/main" val="3627826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err="1">
                <a:hlinkClick r:id="rId2"/>
              </a:rPr>
              <a:t>Deepai</a:t>
            </a:r>
            <a:endParaRPr lang="en-CA" sz="2800" dirty="0"/>
          </a:p>
        </p:txBody>
      </p:sp>
    </p:spTree>
    <p:extLst>
      <p:ext uri="{BB962C8B-B14F-4D97-AF65-F5344CB8AC3E}">
        <p14:creationId xmlns:p14="http://schemas.microsoft.com/office/powerpoint/2010/main" val="682431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pic>
        <p:nvPicPr>
          <p:cNvPr id="5" name="Picture 4">
            <a:extLst>
              <a:ext uri="{FF2B5EF4-FFF2-40B4-BE49-F238E27FC236}">
                <a16:creationId xmlns:a16="http://schemas.microsoft.com/office/drawing/2014/main" id="{1637160F-15B2-A877-51A0-9E702CEF256A}"/>
              </a:ext>
            </a:extLst>
          </p:cNvPr>
          <p:cNvPicPr>
            <a:picLocks noChangeAspect="1"/>
          </p:cNvPicPr>
          <p:nvPr/>
        </p:nvPicPr>
        <p:blipFill>
          <a:blip r:embed="rId2"/>
          <a:stretch>
            <a:fillRect/>
          </a:stretch>
        </p:blipFill>
        <p:spPr>
          <a:xfrm>
            <a:off x="3820120" y="2448727"/>
            <a:ext cx="3468036" cy="3468036"/>
          </a:xfrm>
          <a:prstGeom prst="rect">
            <a:avLst/>
          </a:prstGeom>
        </p:spPr>
      </p:pic>
      <p:pic>
        <p:nvPicPr>
          <p:cNvPr id="7" name="Picture 6">
            <a:extLst>
              <a:ext uri="{FF2B5EF4-FFF2-40B4-BE49-F238E27FC236}">
                <a16:creationId xmlns:a16="http://schemas.microsoft.com/office/drawing/2014/main" id="{70F48AF6-17C2-B6DA-8EFF-54A9404739C8}"/>
              </a:ext>
            </a:extLst>
          </p:cNvPr>
          <p:cNvPicPr>
            <a:picLocks noChangeAspect="1"/>
          </p:cNvPicPr>
          <p:nvPr/>
        </p:nvPicPr>
        <p:blipFill>
          <a:blip r:embed="rId3"/>
          <a:stretch>
            <a:fillRect/>
          </a:stretch>
        </p:blipFill>
        <p:spPr>
          <a:xfrm>
            <a:off x="8515350" y="80383"/>
            <a:ext cx="3295382" cy="3295382"/>
          </a:xfrm>
          <a:prstGeom prst="rect">
            <a:avLst/>
          </a:prstGeom>
        </p:spPr>
      </p:pic>
      <p:pic>
        <p:nvPicPr>
          <p:cNvPr id="9" name="Picture 8">
            <a:extLst>
              <a:ext uri="{FF2B5EF4-FFF2-40B4-BE49-F238E27FC236}">
                <a16:creationId xmlns:a16="http://schemas.microsoft.com/office/drawing/2014/main" id="{2BC1F967-9A82-C911-EC8A-CF11763BA1F0}"/>
              </a:ext>
            </a:extLst>
          </p:cNvPr>
          <p:cNvPicPr>
            <a:picLocks noChangeAspect="1"/>
          </p:cNvPicPr>
          <p:nvPr/>
        </p:nvPicPr>
        <p:blipFill>
          <a:blip r:embed="rId4"/>
          <a:stretch>
            <a:fillRect/>
          </a:stretch>
        </p:blipFill>
        <p:spPr>
          <a:xfrm>
            <a:off x="228868" y="1728074"/>
            <a:ext cx="3295382" cy="3295382"/>
          </a:xfrm>
          <a:prstGeom prst="rect">
            <a:avLst/>
          </a:prstGeom>
        </p:spPr>
      </p:pic>
      <p:pic>
        <p:nvPicPr>
          <p:cNvPr id="11" name="Picture 10">
            <a:extLst>
              <a:ext uri="{FF2B5EF4-FFF2-40B4-BE49-F238E27FC236}">
                <a16:creationId xmlns:a16="http://schemas.microsoft.com/office/drawing/2014/main" id="{9360A36D-E19B-56A3-62CD-65EB199BDB17}"/>
              </a:ext>
            </a:extLst>
          </p:cNvPr>
          <p:cNvPicPr>
            <a:picLocks noChangeAspect="1"/>
          </p:cNvPicPr>
          <p:nvPr/>
        </p:nvPicPr>
        <p:blipFill>
          <a:blip r:embed="rId5"/>
          <a:stretch>
            <a:fillRect/>
          </a:stretch>
        </p:blipFill>
        <p:spPr>
          <a:xfrm>
            <a:off x="7734300" y="3482236"/>
            <a:ext cx="3295382" cy="3295382"/>
          </a:xfrm>
          <a:prstGeom prst="rect">
            <a:avLst/>
          </a:prstGeom>
        </p:spPr>
      </p:pic>
    </p:spTree>
    <p:extLst>
      <p:ext uri="{BB962C8B-B14F-4D97-AF65-F5344CB8AC3E}">
        <p14:creationId xmlns:p14="http://schemas.microsoft.com/office/powerpoint/2010/main" val="227110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a:hlinkClick r:id="rId2"/>
              </a:rPr>
              <a:t>Google </a:t>
            </a:r>
            <a:r>
              <a:rPr lang="en-CA" sz="2800" dirty="0" err="1">
                <a:hlinkClick r:id="rId2"/>
              </a:rPr>
              <a:t>gemini</a:t>
            </a:r>
            <a:endParaRPr lang="en-CA" sz="2800" dirty="0"/>
          </a:p>
        </p:txBody>
      </p:sp>
    </p:spTree>
    <p:extLst>
      <p:ext uri="{BB962C8B-B14F-4D97-AF65-F5344CB8AC3E}">
        <p14:creationId xmlns:p14="http://schemas.microsoft.com/office/powerpoint/2010/main" val="119506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pic>
        <p:nvPicPr>
          <p:cNvPr id="7" name="Picture 6">
            <a:extLst>
              <a:ext uri="{FF2B5EF4-FFF2-40B4-BE49-F238E27FC236}">
                <a16:creationId xmlns:a16="http://schemas.microsoft.com/office/drawing/2014/main" id="{0EFE8B85-2E1D-024F-55D4-E3223AC2A43E}"/>
              </a:ext>
            </a:extLst>
          </p:cNvPr>
          <p:cNvPicPr>
            <a:picLocks noChangeAspect="1"/>
          </p:cNvPicPr>
          <p:nvPr/>
        </p:nvPicPr>
        <p:blipFill>
          <a:blip r:embed="rId2"/>
          <a:stretch>
            <a:fillRect/>
          </a:stretch>
        </p:blipFill>
        <p:spPr>
          <a:xfrm>
            <a:off x="169333" y="1905000"/>
            <a:ext cx="4953000" cy="4953000"/>
          </a:xfrm>
          <a:prstGeom prst="rect">
            <a:avLst/>
          </a:prstGeom>
        </p:spPr>
      </p:pic>
      <p:pic>
        <p:nvPicPr>
          <p:cNvPr id="9" name="Picture 8">
            <a:extLst>
              <a:ext uri="{FF2B5EF4-FFF2-40B4-BE49-F238E27FC236}">
                <a16:creationId xmlns:a16="http://schemas.microsoft.com/office/drawing/2014/main" id="{CE9948C5-993A-803F-8B8A-F8CD5F3E7E81}"/>
              </a:ext>
            </a:extLst>
          </p:cNvPr>
          <p:cNvPicPr>
            <a:picLocks noChangeAspect="1"/>
          </p:cNvPicPr>
          <p:nvPr/>
        </p:nvPicPr>
        <p:blipFill>
          <a:blip r:embed="rId3"/>
          <a:stretch>
            <a:fillRect/>
          </a:stretch>
        </p:blipFill>
        <p:spPr>
          <a:xfrm>
            <a:off x="5836972" y="1905000"/>
            <a:ext cx="4953000" cy="4953000"/>
          </a:xfrm>
          <a:prstGeom prst="rect">
            <a:avLst/>
          </a:prstGeom>
        </p:spPr>
      </p:pic>
    </p:spTree>
    <p:extLst>
      <p:ext uri="{BB962C8B-B14F-4D97-AF65-F5344CB8AC3E}">
        <p14:creationId xmlns:p14="http://schemas.microsoft.com/office/powerpoint/2010/main" val="1736729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err="1">
                <a:hlinkClick r:id="rId2"/>
              </a:rPr>
              <a:t>Nightcafe</a:t>
            </a:r>
            <a:endParaRPr lang="en-CA" sz="2800" dirty="0"/>
          </a:p>
        </p:txBody>
      </p:sp>
    </p:spTree>
    <p:extLst>
      <p:ext uri="{BB962C8B-B14F-4D97-AF65-F5344CB8AC3E}">
        <p14:creationId xmlns:p14="http://schemas.microsoft.com/office/powerpoint/2010/main" val="3168758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pic>
        <p:nvPicPr>
          <p:cNvPr id="7" name="Picture 6">
            <a:extLst>
              <a:ext uri="{FF2B5EF4-FFF2-40B4-BE49-F238E27FC236}">
                <a16:creationId xmlns:a16="http://schemas.microsoft.com/office/drawing/2014/main" id="{EC6BF08F-9F7A-F658-3502-82AA86247AC5}"/>
              </a:ext>
            </a:extLst>
          </p:cNvPr>
          <p:cNvPicPr>
            <a:picLocks noChangeAspect="1"/>
          </p:cNvPicPr>
          <p:nvPr/>
        </p:nvPicPr>
        <p:blipFill>
          <a:blip r:embed="rId2"/>
          <a:stretch>
            <a:fillRect/>
          </a:stretch>
        </p:blipFill>
        <p:spPr>
          <a:xfrm>
            <a:off x="419100" y="1524001"/>
            <a:ext cx="3124200" cy="3124200"/>
          </a:xfrm>
          <a:prstGeom prst="rect">
            <a:avLst/>
          </a:prstGeom>
        </p:spPr>
      </p:pic>
      <p:pic>
        <p:nvPicPr>
          <p:cNvPr id="9" name="Picture 8">
            <a:extLst>
              <a:ext uri="{FF2B5EF4-FFF2-40B4-BE49-F238E27FC236}">
                <a16:creationId xmlns:a16="http://schemas.microsoft.com/office/drawing/2014/main" id="{DA1B7417-7364-21F9-9F11-D20C774A423C}"/>
              </a:ext>
            </a:extLst>
          </p:cNvPr>
          <p:cNvPicPr>
            <a:picLocks noChangeAspect="1"/>
          </p:cNvPicPr>
          <p:nvPr/>
        </p:nvPicPr>
        <p:blipFill>
          <a:blip r:embed="rId3"/>
          <a:stretch>
            <a:fillRect/>
          </a:stretch>
        </p:blipFill>
        <p:spPr>
          <a:xfrm>
            <a:off x="3543300" y="4167410"/>
            <a:ext cx="2819400" cy="2819400"/>
          </a:xfrm>
          <a:prstGeom prst="rect">
            <a:avLst/>
          </a:prstGeom>
        </p:spPr>
      </p:pic>
      <p:pic>
        <p:nvPicPr>
          <p:cNvPr id="11" name="Picture 10">
            <a:extLst>
              <a:ext uri="{FF2B5EF4-FFF2-40B4-BE49-F238E27FC236}">
                <a16:creationId xmlns:a16="http://schemas.microsoft.com/office/drawing/2014/main" id="{F0CACC1B-1D93-0F89-E5DD-84003B55CFC5}"/>
              </a:ext>
            </a:extLst>
          </p:cNvPr>
          <p:cNvPicPr>
            <a:picLocks noChangeAspect="1"/>
          </p:cNvPicPr>
          <p:nvPr/>
        </p:nvPicPr>
        <p:blipFill>
          <a:blip r:embed="rId4"/>
          <a:stretch>
            <a:fillRect/>
          </a:stretch>
        </p:blipFill>
        <p:spPr>
          <a:xfrm>
            <a:off x="5602825" y="57150"/>
            <a:ext cx="3695700" cy="3695700"/>
          </a:xfrm>
          <a:prstGeom prst="rect">
            <a:avLst/>
          </a:prstGeom>
        </p:spPr>
      </p:pic>
      <p:pic>
        <p:nvPicPr>
          <p:cNvPr id="13" name="Picture 12">
            <a:extLst>
              <a:ext uri="{FF2B5EF4-FFF2-40B4-BE49-F238E27FC236}">
                <a16:creationId xmlns:a16="http://schemas.microsoft.com/office/drawing/2014/main" id="{28412B13-7B39-921F-9818-F041105F352B}"/>
              </a:ext>
            </a:extLst>
          </p:cNvPr>
          <p:cNvPicPr>
            <a:picLocks noChangeAspect="1"/>
          </p:cNvPicPr>
          <p:nvPr/>
        </p:nvPicPr>
        <p:blipFill>
          <a:blip r:embed="rId5"/>
          <a:stretch>
            <a:fillRect/>
          </a:stretch>
        </p:blipFill>
        <p:spPr>
          <a:xfrm>
            <a:off x="8667750" y="3695700"/>
            <a:ext cx="3105150" cy="3105150"/>
          </a:xfrm>
          <a:prstGeom prst="rect">
            <a:avLst/>
          </a:prstGeom>
        </p:spPr>
      </p:pic>
    </p:spTree>
    <p:extLst>
      <p:ext uri="{BB962C8B-B14F-4D97-AF65-F5344CB8AC3E}">
        <p14:creationId xmlns:p14="http://schemas.microsoft.com/office/powerpoint/2010/main" val="2725950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a:hlinkClick r:id="rId2"/>
              </a:rPr>
              <a:t>perchance</a:t>
            </a:r>
            <a:endParaRPr lang="en-CA" sz="2800" dirty="0"/>
          </a:p>
        </p:txBody>
      </p:sp>
    </p:spTree>
    <p:extLst>
      <p:ext uri="{BB962C8B-B14F-4D97-AF65-F5344CB8AC3E}">
        <p14:creationId xmlns:p14="http://schemas.microsoft.com/office/powerpoint/2010/main" val="2973257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pic>
        <p:nvPicPr>
          <p:cNvPr id="7" name="Picture 6">
            <a:extLst>
              <a:ext uri="{FF2B5EF4-FFF2-40B4-BE49-F238E27FC236}">
                <a16:creationId xmlns:a16="http://schemas.microsoft.com/office/drawing/2014/main" id="{1F56BCCA-73C7-329D-2DBA-E858FBA704A1}"/>
              </a:ext>
            </a:extLst>
          </p:cNvPr>
          <p:cNvPicPr>
            <a:picLocks noChangeAspect="1"/>
          </p:cNvPicPr>
          <p:nvPr/>
        </p:nvPicPr>
        <p:blipFill>
          <a:blip r:embed="rId2"/>
          <a:stretch>
            <a:fillRect/>
          </a:stretch>
        </p:blipFill>
        <p:spPr>
          <a:xfrm>
            <a:off x="205154" y="1264555"/>
            <a:ext cx="2836985" cy="2836985"/>
          </a:xfrm>
          <a:prstGeom prst="rect">
            <a:avLst/>
          </a:prstGeom>
        </p:spPr>
      </p:pic>
      <p:pic>
        <p:nvPicPr>
          <p:cNvPr id="9" name="Picture 8">
            <a:extLst>
              <a:ext uri="{FF2B5EF4-FFF2-40B4-BE49-F238E27FC236}">
                <a16:creationId xmlns:a16="http://schemas.microsoft.com/office/drawing/2014/main" id="{68C36171-3AB1-D9D7-E9DC-74A7274D1E9F}"/>
              </a:ext>
            </a:extLst>
          </p:cNvPr>
          <p:cNvPicPr>
            <a:picLocks noChangeAspect="1"/>
          </p:cNvPicPr>
          <p:nvPr/>
        </p:nvPicPr>
        <p:blipFill>
          <a:blip r:embed="rId3"/>
          <a:stretch>
            <a:fillRect/>
          </a:stretch>
        </p:blipFill>
        <p:spPr>
          <a:xfrm>
            <a:off x="2667000" y="4021014"/>
            <a:ext cx="2836985" cy="2836985"/>
          </a:xfrm>
          <a:prstGeom prst="rect">
            <a:avLst/>
          </a:prstGeom>
        </p:spPr>
      </p:pic>
      <p:pic>
        <p:nvPicPr>
          <p:cNvPr id="11" name="Picture 10">
            <a:extLst>
              <a:ext uri="{FF2B5EF4-FFF2-40B4-BE49-F238E27FC236}">
                <a16:creationId xmlns:a16="http://schemas.microsoft.com/office/drawing/2014/main" id="{453DAE73-10C0-EEA4-8DDE-4CFCDB47ECD0}"/>
              </a:ext>
            </a:extLst>
          </p:cNvPr>
          <p:cNvPicPr>
            <a:picLocks noChangeAspect="1"/>
          </p:cNvPicPr>
          <p:nvPr/>
        </p:nvPicPr>
        <p:blipFill>
          <a:blip r:embed="rId4"/>
          <a:stretch>
            <a:fillRect/>
          </a:stretch>
        </p:blipFill>
        <p:spPr>
          <a:xfrm>
            <a:off x="5334268" y="190500"/>
            <a:ext cx="3428999" cy="3428999"/>
          </a:xfrm>
          <a:prstGeom prst="rect">
            <a:avLst/>
          </a:prstGeom>
        </p:spPr>
      </p:pic>
      <p:pic>
        <p:nvPicPr>
          <p:cNvPr id="13" name="Picture 12">
            <a:extLst>
              <a:ext uri="{FF2B5EF4-FFF2-40B4-BE49-F238E27FC236}">
                <a16:creationId xmlns:a16="http://schemas.microsoft.com/office/drawing/2014/main" id="{3212496F-BB16-D457-A6D5-7A70DCBEDBF3}"/>
              </a:ext>
            </a:extLst>
          </p:cNvPr>
          <p:cNvPicPr>
            <a:picLocks noChangeAspect="1"/>
          </p:cNvPicPr>
          <p:nvPr/>
        </p:nvPicPr>
        <p:blipFill>
          <a:blip r:embed="rId5"/>
          <a:stretch>
            <a:fillRect/>
          </a:stretch>
        </p:blipFill>
        <p:spPr>
          <a:xfrm>
            <a:off x="8593015" y="3332284"/>
            <a:ext cx="3335216" cy="3335216"/>
          </a:xfrm>
          <a:prstGeom prst="rect">
            <a:avLst/>
          </a:prstGeom>
        </p:spPr>
      </p:pic>
    </p:spTree>
    <p:extLst>
      <p:ext uri="{BB962C8B-B14F-4D97-AF65-F5344CB8AC3E}">
        <p14:creationId xmlns:p14="http://schemas.microsoft.com/office/powerpoint/2010/main" val="4039494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sp>
        <p:nvSpPr>
          <p:cNvPr id="3" name="Content Placeholder 2"/>
          <p:cNvSpPr>
            <a:spLocks noGrp="1"/>
          </p:cNvSpPr>
          <p:nvPr>
            <p:ph idx="1"/>
          </p:nvPr>
        </p:nvSpPr>
        <p:spPr/>
        <p:txBody>
          <a:bodyPr>
            <a:normAutofit/>
          </a:bodyPr>
          <a:lstStyle/>
          <a:p>
            <a:pPr marL="0" indent="0">
              <a:buNone/>
            </a:pPr>
            <a:r>
              <a:rPr lang="en-CA" sz="2800" dirty="0" err="1">
                <a:hlinkClick r:id="rId2"/>
              </a:rPr>
              <a:t>oreate</a:t>
            </a:r>
            <a:endParaRPr lang="en-CA" sz="2800" dirty="0"/>
          </a:p>
        </p:txBody>
      </p:sp>
    </p:spTree>
    <p:extLst>
      <p:ext uri="{BB962C8B-B14F-4D97-AF65-F5344CB8AC3E}">
        <p14:creationId xmlns:p14="http://schemas.microsoft.com/office/powerpoint/2010/main" val="2620108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AI and Art</a:t>
            </a:r>
          </a:p>
        </p:txBody>
      </p:sp>
      <p:pic>
        <p:nvPicPr>
          <p:cNvPr id="4" name="Picture 3">
            <a:extLst>
              <a:ext uri="{FF2B5EF4-FFF2-40B4-BE49-F238E27FC236}">
                <a16:creationId xmlns:a16="http://schemas.microsoft.com/office/drawing/2014/main" id="{4B253957-F847-8516-18BE-C0B49CEAF85F}"/>
              </a:ext>
            </a:extLst>
          </p:cNvPr>
          <p:cNvPicPr>
            <a:picLocks noChangeAspect="1"/>
          </p:cNvPicPr>
          <p:nvPr/>
        </p:nvPicPr>
        <p:blipFill>
          <a:blip r:embed="rId2"/>
          <a:stretch>
            <a:fillRect/>
          </a:stretch>
        </p:blipFill>
        <p:spPr>
          <a:xfrm>
            <a:off x="0" y="4136571"/>
            <a:ext cx="4798787" cy="2617520"/>
          </a:xfrm>
          <a:prstGeom prst="rect">
            <a:avLst/>
          </a:prstGeom>
        </p:spPr>
      </p:pic>
      <p:pic>
        <p:nvPicPr>
          <p:cNvPr id="6" name="Picture 5">
            <a:extLst>
              <a:ext uri="{FF2B5EF4-FFF2-40B4-BE49-F238E27FC236}">
                <a16:creationId xmlns:a16="http://schemas.microsoft.com/office/drawing/2014/main" id="{2993717C-5E2A-AFBD-9F8D-5EA150C70024}"/>
              </a:ext>
            </a:extLst>
          </p:cNvPr>
          <p:cNvPicPr>
            <a:picLocks noChangeAspect="1"/>
          </p:cNvPicPr>
          <p:nvPr/>
        </p:nvPicPr>
        <p:blipFill>
          <a:blip r:embed="rId3"/>
          <a:stretch>
            <a:fillRect/>
          </a:stretch>
        </p:blipFill>
        <p:spPr>
          <a:xfrm>
            <a:off x="7155542" y="103910"/>
            <a:ext cx="5036457" cy="2747158"/>
          </a:xfrm>
          <a:prstGeom prst="rect">
            <a:avLst/>
          </a:prstGeom>
        </p:spPr>
      </p:pic>
      <p:pic>
        <p:nvPicPr>
          <p:cNvPr id="10" name="Picture 9">
            <a:extLst>
              <a:ext uri="{FF2B5EF4-FFF2-40B4-BE49-F238E27FC236}">
                <a16:creationId xmlns:a16="http://schemas.microsoft.com/office/drawing/2014/main" id="{29B9BED7-9AC8-BF5B-ACAD-F049E933B9D4}"/>
              </a:ext>
            </a:extLst>
          </p:cNvPr>
          <p:cNvPicPr>
            <a:picLocks noChangeAspect="1"/>
          </p:cNvPicPr>
          <p:nvPr/>
        </p:nvPicPr>
        <p:blipFill>
          <a:blip r:embed="rId4"/>
          <a:stretch>
            <a:fillRect/>
          </a:stretch>
        </p:blipFill>
        <p:spPr>
          <a:xfrm>
            <a:off x="5762171" y="3371268"/>
            <a:ext cx="5588000" cy="3048000"/>
          </a:xfrm>
          <a:prstGeom prst="rect">
            <a:avLst/>
          </a:prstGeom>
        </p:spPr>
      </p:pic>
    </p:spTree>
    <p:extLst>
      <p:ext uri="{BB962C8B-B14F-4D97-AF65-F5344CB8AC3E}">
        <p14:creationId xmlns:p14="http://schemas.microsoft.com/office/powerpoint/2010/main" val="144705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7520" y="624110"/>
            <a:ext cx="4677092" cy="5849842"/>
          </a:xfrm>
        </p:spPr>
        <p:txBody>
          <a:bodyPr/>
          <a:lstStyle/>
          <a:p>
            <a:r>
              <a:rPr lang="en-CA" dirty="0"/>
              <a:t>We looked at the brain and saw many neural cells (neurons) connect to each other in complex ways.</a:t>
            </a:r>
            <a:br>
              <a:rPr lang="en-CA" dirty="0"/>
            </a:br>
            <a:br>
              <a:rPr lang="en-CA" dirty="0"/>
            </a:br>
            <a:r>
              <a:rPr lang="en-CA" sz="5400" dirty="0"/>
              <a:t>We said ‘let’s do that!’</a:t>
            </a:r>
          </a:p>
        </p:txBody>
      </p:sp>
      <p:pic>
        <p:nvPicPr>
          <p:cNvPr id="4" name="Content Placeholder 3">
            <a:extLst>
              <a:ext uri="{FF2B5EF4-FFF2-40B4-BE49-F238E27FC236}">
                <a16:creationId xmlns:a16="http://schemas.microsoft.com/office/drawing/2014/main" id="{701FF47C-B6AF-4A98-7AB1-210D8F580736}"/>
              </a:ext>
            </a:extLst>
          </p:cNvPr>
          <p:cNvPicPr>
            <a:picLocks noGrp="1" noChangeAspect="1"/>
          </p:cNvPicPr>
          <p:nvPr>
            <p:ph idx="1"/>
          </p:nvPr>
        </p:nvPicPr>
        <p:blipFill>
          <a:blip r:embed="rId2"/>
          <a:stretch>
            <a:fillRect/>
          </a:stretch>
        </p:blipFill>
        <p:spPr>
          <a:xfrm>
            <a:off x="0" y="185928"/>
            <a:ext cx="6486144" cy="6486144"/>
          </a:xfrm>
        </p:spPr>
      </p:pic>
    </p:spTree>
    <p:extLst>
      <p:ext uri="{BB962C8B-B14F-4D97-AF65-F5344CB8AC3E}">
        <p14:creationId xmlns:p14="http://schemas.microsoft.com/office/powerpoint/2010/main" val="3135732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However …</a:t>
            </a:r>
          </a:p>
        </p:txBody>
      </p:sp>
      <p:sp>
        <p:nvSpPr>
          <p:cNvPr id="3" name="Content Placeholder 2"/>
          <p:cNvSpPr>
            <a:spLocks noGrp="1"/>
          </p:cNvSpPr>
          <p:nvPr>
            <p:ph idx="1"/>
          </p:nvPr>
        </p:nvSpPr>
        <p:spPr>
          <a:xfrm>
            <a:off x="1174940" y="1719072"/>
            <a:ext cx="8915400" cy="3777622"/>
          </a:xfrm>
        </p:spPr>
        <p:txBody>
          <a:bodyPr>
            <a:normAutofit/>
          </a:bodyPr>
          <a:lstStyle/>
          <a:p>
            <a:pPr marL="0" indent="0">
              <a:buNone/>
            </a:pPr>
            <a:r>
              <a:rPr lang="en-CA" sz="3600" dirty="0"/>
              <a:t>In fact a neuron is a very complex thing. It’s like a small computer, not an elementary logic gate.</a:t>
            </a:r>
            <a:br>
              <a:rPr lang="en-CA" sz="3600" dirty="0"/>
            </a:br>
            <a:br>
              <a:rPr lang="en-CA" sz="3600" dirty="0"/>
            </a:br>
            <a:r>
              <a:rPr lang="en-CA" sz="3600" dirty="0"/>
              <a:t>Still, neural networks have developed further and are good to know about.</a:t>
            </a:r>
          </a:p>
        </p:txBody>
      </p:sp>
    </p:spTree>
    <p:extLst>
      <p:ext uri="{BB962C8B-B14F-4D97-AF65-F5344CB8AC3E}">
        <p14:creationId xmlns:p14="http://schemas.microsoft.com/office/powerpoint/2010/main" val="3263407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Nodes </a:t>
            </a:r>
          </a:p>
        </p:txBody>
      </p:sp>
      <p:sp>
        <p:nvSpPr>
          <p:cNvPr id="3" name="Content Placeholder 2"/>
          <p:cNvSpPr>
            <a:spLocks noGrp="1"/>
          </p:cNvSpPr>
          <p:nvPr>
            <p:ph idx="1"/>
          </p:nvPr>
        </p:nvSpPr>
        <p:spPr>
          <a:xfrm>
            <a:off x="7650609" y="877824"/>
            <a:ext cx="3896932" cy="5657088"/>
          </a:xfrm>
        </p:spPr>
        <p:txBody>
          <a:bodyPr>
            <a:normAutofit fontScale="92500" lnSpcReduction="20000"/>
          </a:bodyPr>
          <a:lstStyle/>
          <a:p>
            <a:pPr marL="0" indent="0">
              <a:buNone/>
            </a:pPr>
            <a:r>
              <a:rPr lang="en-CA" sz="4300" b="1" dirty="0"/>
              <a:t>A node has some number of </a:t>
            </a:r>
            <a:r>
              <a:rPr lang="en-CA" sz="4300" b="1" i="1" dirty="0"/>
              <a:t>inputs</a:t>
            </a:r>
            <a:r>
              <a:rPr lang="en-CA" sz="4300" b="1" dirty="0"/>
              <a:t> and an </a:t>
            </a:r>
            <a:r>
              <a:rPr lang="en-CA" sz="4300" b="1" i="1" dirty="0"/>
              <a:t>output</a:t>
            </a:r>
            <a:r>
              <a:rPr lang="en-CA" sz="4300" b="1" dirty="0"/>
              <a:t>.</a:t>
            </a:r>
            <a:br>
              <a:rPr lang="en-CA" sz="3600" dirty="0"/>
            </a:br>
            <a:endParaRPr lang="en-CA" sz="3600" dirty="0"/>
          </a:p>
          <a:p>
            <a:pPr marL="0" indent="0">
              <a:buNone/>
            </a:pPr>
            <a:endParaRPr lang="en-CA" sz="3600" dirty="0"/>
          </a:p>
          <a:p>
            <a:pPr marL="0" indent="0">
              <a:buNone/>
            </a:pPr>
            <a:endParaRPr lang="en-CA" sz="3600" dirty="0"/>
          </a:p>
          <a:p>
            <a:pPr marL="0" indent="0">
              <a:buNone/>
            </a:pPr>
            <a:br>
              <a:rPr lang="en-CA" sz="3600" dirty="0"/>
            </a:br>
            <a:r>
              <a:rPr lang="en-CA" sz="3600" dirty="0"/>
              <a:t>A node is not a physical circle or anything. It’s a piece of software.</a:t>
            </a:r>
          </a:p>
        </p:txBody>
      </p:sp>
      <p:pic>
        <p:nvPicPr>
          <p:cNvPr id="5" name="Picture 4">
            <a:extLst>
              <a:ext uri="{FF2B5EF4-FFF2-40B4-BE49-F238E27FC236}">
                <a16:creationId xmlns:a16="http://schemas.microsoft.com/office/drawing/2014/main" id="{5883948C-0355-F1D6-6990-447E08F0E8DD}"/>
              </a:ext>
            </a:extLst>
          </p:cNvPr>
          <p:cNvPicPr>
            <a:picLocks noChangeAspect="1"/>
          </p:cNvPicPr>
          <p:nvPr/>
        </p:nvPicPr>
        <p:blipFill>
          <a:blip r:embed="rId2"/>
          <a:stretch>
            <a:fillRect/>
          </a:stretch>
        </p:blipFill>
        <p:spPr>
          <a:xfrm>
            <a:off x="228219" y="1820534"/>
            <a:ext cx="6733413" cy="5037466"/>
          </a:xfrm>
          <a:prstGeom prst="rect">
            <a:avLst/>
          </a:prstGeom>
        </p:spPr>
      </p:pic>
    </p:spTree>
    <p:extLst>
      <p:ext uri="{BB962C8B-B14F-4D97-AF65-F5344CB8AC3E}">
        <p14:creationId xmlns:p14="http://schemas.microsoft.com/office/powerpoint/2010/main" val="2539340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Nodes </a:t>
            </a:r>
          </a:p>
        </p:txBody>
      </p:sp>
      <p:sp>
        <p:nvSpPr>
          <p:cNvPr id="3" name="Content Placeholder 2"/>
          <p:cNvSpPr>
            <a:spLocks noGrp="1"/>
          </p:cNvSpPr>
          <p:nvPr>
            <p:ph idx="1"/>
          </p:nvPr>
        </p:nvSpPr>
        <p:spPr>
          <a:xfrm>
            <a:off x="7650609" y="877824"/>
            <a:ext cx="3896932" cy="5657088"/>
          </a:xfrm>
        </p:spPr>
        <p:txBody>
          <a:bodyPr>
            <a:normAutofit fontScale="92500" lnSpcReduction="10000"/>
          </a:bodyPr>
          <a:lstStyle/>
          <a:p>
            <a:pPr marL="0" indent="0">
              <a:buNone/>
            </a:pPr>
            <a:r>
              <a:rPr lang="en-CA" sz="4300" b="1" dirty="0"/>
              <a:t>Nodes are </a:t>
            </a:r>
            <a:r>
              <a:rPr lang="en-CA" sz="4300" b="1" i="1" dirty="0"/>
              <a:t>connected</a:t>
            </a:r>
            <a:r>
              <a:rPr lang="en-CA" sz="4300" b="1" dirty="0"/>
              <a:t>.</a:t>
            </a:r>
            <a:endParaRPr lang="en-CA" sz="3600" dirty="0"/>
          </a:p>
          <a:p>
            <a:pPr marL="0" indent="0">
              <a:buNone/>
            </a:pPr>
            <a:endParaRPr lang="en-CA" sz="3600" dirty="0"/>
          </a:p>
          <a:p>
            <a:pPr marL="0" indent="0">
              <a:buNone/>
            </a:pPr>
            <a:endParaRPr lang="en-CA" sz="3600" dirty="0"/>
          </a:p>
          <a:p>
            <a:pPr marL="0" indent="0">
              <a:buNone/>
            </a:pPr>
            <a:br>
              <a:rPr lang="en-CA" sz="3600" dirty="0"/>
            </a:br>
            <a:r>
              <a:rPr lang="en-CA" sz="3600" dirty="0"/>
              <a:t>This means that the output of a node feeds data to the input of some other node.</a:t>
            </a:r>
          </a:p>
        </p:txBody>
      </p:sp>
      <p:pic>
        <p:nvPicPr>
          <p:cNvPr id="6" name="Picture 5">
            <a:extLst>
              <a:ext uri="{FF2B5EF4-FFF2-40B4-BE49-F238E27FC236}">
                <a16:creationId xmlns:a16="http://schemas.microsoft.com/office/drawing/2014/main" id="{D08A3EAB-B0FD-FA4C-06CA-48746CA0F1E8}"/>
              </a:ext>
            </a:extLst>
          </p:cNvPr>
          <p:cNvPicPr>
            <a:picLocks noChangeAspect="1"/>
          </p:cNvPicPr>
          <p:nvPr/>
        </p:nvPicPr>
        <p:blipFill>
          <a:blip r:embed="rId2"/>
          <a:stretch>
            <a:fillRect/>
          </a:stretch>
        </p:blipFill>
        <p:spPr>
          <a:xfrm>
            <a:off x="194437" y="1524168"/>
            <a:ext cx="7303643" cy="5419175"/>
          </a:xfrm>
          <a:prstGeom prst="rect">
            <a:avLst/>
          </a:prstGeom>
        </p:spPr>
      </p:pic>
    </p:spTree>
    <p:extLst>
      <p:ext uri="{BB962C8B-B14F-4D97-AF65-F5344CB8AC3E}">
        <p14:creationId xmlns:p14="http://schemas.microsoft.com/office/powerpoint/2010/main" val="2164267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1965" y="5471462"/>
            <a:ext cx="8911687" cy="1280890"/>
          </a:xfrm>
        </p:spPr>
        <p:txBody>
          <a:bodyPr/>
          <a:lstStyle/>
          <a:p>
            <a:r>
              <a:rPr lang="en-CA" dirty="0"/>
              <a:t>See what they are doing here?</a:t>
            </a:r>
          </a:p>
        </p:txBody>
      </p:sp>
      <p:pic>
        <p:nvPicPr>
          <p:cNvPr id="4" name="Picture 3">
            <a:extLst>
              <a:ext uri="{FF2B5EF4-FFF2-40B4-BE49-F238E27FC236}">
                <a16:creationId xmlns:a16="http://schemas.microsoft.com/office/drawing/2014/main" id="{BFEEE70E-6A17-CA50-940F-D43AAFF81374}"/>
              </a:ext>
            </a:extLst>
          </p:cNvPr>
          <p:cNvPicPr>
            <a:picLocks noChangeAspect="1"/>
          </p:cNvPicPr>
          <p:nvPr/>
        </p:nvPicPr>
        <p:blipFill>
          <a:blip r:embed="rId2"/>
          <a:stretch>
            <a:fillRect/>
          </a:stretch>
        </p:blipFill>
        <p:spPr>
          <a:xfrm>
            <a:off x="0" y="0"/>
            <a:ext cx="6864731" cy="5093510"/>
          </a:xfrm>
          <a:prstGeom prst="rect">
            <a:avLst/>
          </a:prstGeom>
        </p:spPr>
      </p:pic>
      <p:pic>
        <p:nvPicPr>
          <p:cNvPr id="6" name="Content Placeholder 3">
            <a:extLst>
              <a:ext uri="{FF2B5EF4-FFF2-40B4-BE49-F238E27FC236}">
                <a16:creationId xmlns:a16="http://schemas.microsoft.com/office/drawing/2014/main" id="{1B37DE5D-0E1B-A22B-EF64-42526326A627}"/>
              </a:ext>
            </a:extLst>
          </p:cNvPr>
          <p:cNvPicPr>
            <a:picLocks noGrp="1" noChangeAspect="1"/>
          </p:cNvPicPr>
          <p:nvPr>
            <p:ph idx="1"/>
          </p:nvPr>
        </p:nvPicPr>
        <p:blipFill>
          <a:blip r:embed="rId3"/>
          <a:stretch>
            <a:fillRect/>
          </a:stretch>
        </p:blipFill>
        <p:spPr>
          <a:xfrm>
            <a:off x="6778752" y="0"/>
            <a:ext cx="5413248" cy="5413248"/>
          </a:xfrm>
        </p:spPr>
      </p:pic>
    </p:spTree>
    <p:extLst>
      <p:ext uri="{BB962C8B-B14F-4D97-AF65-F5344CB8AC3E}">
        <p14:creationId xmlns:p14="http://schemas.microsoft.com/office/powerpoint/2010/main" val="11393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Node</a:t>
            </a:r>
          </a:p>
        </p:txBody>
      </p:sp>
      <p:sp>
        <p:nvSpPr>
          <p:cNvPr id="3" name="Content Placeholder 2"/>
          <p:cNvSpPr>
            <a:spLocks noGrp="1"/>
          </p:cNvSpPr>
          <p:nvPr>
            <p:ph idx="1"/>
          </p:nvPr>
        </p:nvSpPr>
        <p:spPr>
          <a:xfrm>
            <a:off x="1077404" y="1540188"/>
            <a:ext cx="10427208" cy="5055683"/>
          </a:xfrm>
        </p:spPr>
        <p:txBody>
          <a:bodyPr>
            <a:noAutofit/>
          </a:bodyPr>
          <a:lstStyle/>
          <a:p>
            <a:pPr marL="0" indent="0">
              <a:buNone/>
            </a:pPr>
            <a:r>
              <a:rPr lang="en-CA" sz="4000" dirty="0"/>
              <a:t>A node in a neural network does a simple thing.</a:t>
            </a:r>
          </a:p>
          <a:p>
            <a:pPr marL="0" indent="0">
              <a:buNone/>
            </a:pPr>
            <a:endParaRPr lang="en-CA" sz="4000" dirty="0"/>
          </a:p>
          <a:p>
            <a:pPr marL="0" indent="0">
              <a:buNone/>
            </a:pPr>
            <a:r>
              <a:rPr lang="en-CA" sz="4000" dirty="0"/>
              <a:t>It sums its inputs and creates an output based on that. The output is not the sum, it is some function of the sum of the inputs.</a:t>
            </a:r>
          </a:p>
        </p:txBody>
      </p:sp>
    </p:spTree>
    <p:extLst>
      <p:ext uri="{BB962C8B-B14F-4D97-AF65-F5344CB8AC3E}">
        <p14:creationId xmlns:p14="http://schemas.microsoft.com/office/powerpoint/2010/main" val="2815962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Weighted sum</a:t>
            </a:r>
          </a:p>
        </p:txBody>
      </p:sp>
      <p:sp>
        <p:nvSpPr>
          <p:cNvPr id="3" name="Content Placeholder 2"/>
          <p:cNvSpPr>
            <a:spLocks noGrp="1"/>
          </p:cNvSpPr>
          <p:nvPr>
            <p:ph idx="1"/>
          </p:nvPr>
        </p:nvSpPr>
        <p:spPr>
          <a:xfrm>
            <a:off x="1767840" y="2133600"/>
            <a:ext cx="9736772" cy="3777622"/>
          </a:xfrm>
        </p:spPr>
        <p:txBody>
          <a:bodyPr>
            <a:normAutofit/>
          </a:bodyPr>
          <a:lstStyle/>
          <a:p>
            <a:pPr marL="0" indent="0">
              <a:buNone/>
            </a:pPr>
            <a:r>
              <a:rPr lang="en-CA" sz="4400" dirty="0"/>
              <a:t>Moreover, the sum is weighted.</a:t>
            </a:r>
            <a:br>
              <a:rPr lang="en-CA" sz="4400" dirty="0"/>
            </a:br>
            <a:endParaRPr lang="en-CA" sz="4400" dirty="0"/>
          </a:p>
          <a:p>
            <a:pPr marL="0" indent="0">
              <a:buNone/>
            </a:pPr>
            <a:r>
              <a:rPr lang="en-CA" sz="2800" dirty="0"/>
              <a:t>Let’s say we have 3 inputs a, b, and c.</a:t>
            </a:r>
          </a:p>
          <a:p>
            <a:pPr marL="0" indent="0">
              <a:buNone/>
            </a:pPr>
            <a:r>
              <a:rPr lang="en-CA" sz="2800" dirty="0"/>
              <a:t>Each input has a weight (a number) </a:t>
            </a:r>
            <a:r>
              <a:rPr lang="en-CA" sz="2800" dirty="0" err="1"/>
              <a:t>w</a:t>
            </a:r>
            <a:r>
              <a:rPr lang="en-CA" dirty="0" err="1"/>
              <a:t>a</a:t>
            </a:r>
            <a:r>
              <a:rPr lang="en-CA" sz="2800" dirty="0"/>
              <a:t>, </a:t>
            </a:r>
            <a:r>
              <a:rPr lang="en-CA" sz="2800" dirty="0" err="1"/>
              <a:t>w</a:t>
            </a:r>
            <a:r>
              <a:rPr lang="en-CA" dirty="0" err="1"/>
              <a:t>b</a:t>
            </a:r>
            <a:r>
              <a:rPr lang="en-CA" sz="2800" dirty="0"/>
              <a:t>, and </a:t>
            </a:r>
            <a:r>
              <a:rPr lang="en-CA" sz="2800" dirty="0" err="1"/>
              <a:t>w</a:t>
            </a:r>
            <a:r>
              <a:rPr lang="en-CA" dirty="0" err="1"/>
              <a:t>c</a:t>
            </a:r>
            <a:endParaRPr lang="en-CA" dirty="0"/>
          </a:p>
          <a:p>
            <a:pPr marL="0" indent="0">
              <a:buNone/>
            </a:pPr>
            <a:r>
              <a:rPr lang="en-CA" sz="2800" dirty="0"/>
              <a:t>The weighted sum is:</a:t>
            </a:r>
          </a:p>
          <a:p>
            <a:pPr marL="0" indent="0">
              <a:buNone/>
            </a:pPr>
            <a:r>
              <a:rPr lang="en-CA" sz="2800" dirty="0"/>
              <a:t>                 </a:t>
            </a:r>
            <a:r>
              <a:rPr lang="en-CA" sz="2800" b="1" dirty="0"/>
              <a:t>a*</a:t>
            </a:r>
            <a:r>
              <a:rPr lang="en-CA" sz="2800" b="1" dirty="0" err="1"/>
              <a:t>w</a:t>
            </a:r>
            <a:r>
              <a:rPr lang="en-CA" b="1" dirty="0" err="1"/>
              <a:t>a</a:t>
            </a:r>
            <a:r>
              <a:rPr lang="en-CA" sz="2800" b="1" dirty="0"/>
              <a:t> + b*</a:t>
            </a:r>
            <a:r>
              <a:rPr lang="en-CA" sz="2800" b="1" dirty="0" err="1"/>
              <a:t>w</a:t>
            </a:r>
            <a:r>
              <a:rPr lang="en-CA" b="1" dirty="0" err="1"/>
              <a:t>b</a:t>
            </a:r>
            <a:r>
              <a:rPr lang="en-CA" sz="2800" b="1" dirty="0"/>
              <a:t> + c*</a:t>
            </a:r>
            <a:r>
              <a:rPr lang="en-CA" sz="2800" b="1" dirty="0" err="1"/>
              <a:t>w</a:t>
            </a:r>
            <a:r>
              <a:rPr lang="en-CA" b="1" dirty="0" err="1"/>
              <a:t>c</a:t>
            </a:r>
            <a:endParaRPr lang="en-CA" sz="2800" b="1" dirty="0"/>
          </a:p>
        </p:txBody>
      </p:sp>
    </p:spTree>
    <p:extLst>
      <p:ext uri="{BB962C8B-B14F-4D97-AF65-F5344CB8AC3E}">
        <p14:creationId xmlns:p14="http://schemas.microsoft.com/office/powerpoint/2010/main" val="1128576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51200" y="231648"/>
            <a:ext cx="3140800" cy="5679574"/>
          </a:xfrm>
        </p:spPr>
        <p:txBody>
          <a:bodyPr>
            <a:normAutofit fontScale="85000" lnSpcReduction="10000"/>
          </a:bodyPr>
          <a:lstStyle/>
          <a:p>
            <a:pPr marL="0" indent="0">
              <a:buNone/>
            </a:pPr>
            <a:r>
              <a:rPr lang="en-CA" dirty="0"/>
              <a:t>One node does a trivial calculation. </a:t>
            </a:r>
          </a:p>
          <a:p>
            <a:pPr marL="0" indent="0">
              <a:buNone/>
            </a:pPr>
            <a:endParaRPr lang="en-CA" dirty="0"/>
          </a:p>
          <a:p>
            <a:pPr marL="0" indent="0">
              <a:buNone/>
            </a:pPr>
            <a:r>
              <a:rPr lang="en-CA" sz="3200" dirty="0"/>
              <a:t>The function x is called the </a:t>
            </a:r>
            <a:r>
              <a:rPr lang="en-CA" sz="3200" dirty="0">
                <a:solidFill>
                  <a:schemeClr val="accent1">
                    <a:lumMod val="60000"/>
                    <a:lumOff val="40000"/>
                  </a:schemeClr>
                </a:solidFill>
              </a:rPr>
              <a:t>activation function</a:t>
            </a:r>
            <a:r>
              <a:rPr lang="en-CA" sz="3200" dirty="0"/>
              <a:t>, and can be as simple as a threshold:</a:t>
            </a:r>
          </a:p>
          <a:p>
            <a:pPr marL="0" indent="0">
              <a:buNone/>
            </a:pPr>
            <a:endParaRPr lang="en-CA" sz="3200" dirty="0"/>
          </a:p>
          <a:p>
            <a:pPr marL="0" indent="0">
              <a:buNone/>
            </a:pPr>
            <a:r>
              <a:rPr lang="en-CA" sz="3200" dirty="0"/>
              <a:t>F(x) = 1 if x &lt;= 0.5</a:t>
            </a:r>
          </a:p>
          <a:p>
            <a:pPr marL="0" indent="0">
              <a:buNone/>
            </a:pPr>
            <a:r>
              <a:rPr lang="en-CA" sz="3200" dirty="0"/>
              <a:t>           0 if x &gt;  0.5</a:t>
            </a:r>
          </a:p>
        </p:txBody>
      </p:sp>
      <p:pic>
        <p:nvPicPr>
          <p:cNvPr id="6" name="Picture 5">
            <a:extLst>
              <a:ext uri="{FF2B5EF4-FFF2-40B4-BE49-F238E27FC236}">
                <a16:creationId xmlns:a16="http://schemas.microsoft.com/office/drawing/2014/main" id="{ADEE3E80-9D01-8C33-DA4A-622002362CCF}"/>
              </a:ext>
            </a:extLst>
          </p:cNvPr>
          <p:cNvPicPr>
            <a:picLocks noChangeAspect="1"/>
          </p:cNvPicPr>
          <p:nvPr/>
        </p:nvPicPr>
        <p:blipFill>
          <a:blip r:embed="rId2"/>
          <a:stretch>
            <a:fillRect/>
          </a:stretch>
        </p:blipFill>
        <p:spPr>
          <a:xfrm>
            <a:off x="312737" y="90488"/>
            <a:ext cx="8738464" cy="5005768"/>
          </a:xfrm>
          <a:prstGeom prst="rect">
            <a:avLst/>
          </a:prstGeom>
        </p:spPr>
      </p:pic>
    </p:spTree>
    <p:extLst>
      <p:ext uri="{BB962C8B-B14F-4D97-AF65-F5344CB8AC3E}">
        <p14:creationId xmlns:p14="http://schemas.microsoft.com/office/powerpoint/2010/main" val="2048954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Weights</a:t>
            </a:r>
          </a:p>
        </p:txBody>
      </p:sp>
      <p:sp>
        <p:nvSpPr>
          <p:cNvPr id="3" name="Content Placeholder 2"/>
          <p:cNvSpPr>
            <a:spLocks noGrp="1"/>
          </p:cNvSpPr>
          <p:nvPr>
            <p:ph idx="1"/>
          </p:nvPr>
        </p:nvSpPr>
        <p:spPr/>
        <p:txBody>
          <a:bodyPr>
            <a:normAutofit/>
          </a:bodyPr>
          <a:lstStyle/>
          <a:p>
            <a:pPr marL="0" indent="0">
              <a:buNone/>
            </a:pPr>
            <a:r>
              <a:rPr lang="en-CA" sz="3200" b="1" dirty="0"/>
              <a:t>So what are the values of the weights?</a:t>
            </a:r>
          </a:p>
          <a:p>
            <a:pPr marL="0" indent="0">
              <a:buNone/>
            </a:pPr>
            <a:endParaRPr lang="en-CA" sz="3200" b="1" dirty="0"/>
          </a:p>
          <a:p>
            <a:pPr marL="0" indent="0">
              <a:buNone/>
            </a:pPr>
            <a:r>
              <a:rPr lang="en-CA" sz="3200" dirty="0"/>
              <a:t>The inputs are data, provided by the problem.</a:t>
            </a:r>
          </a:p>
          <a:p>
            <a:pPr marL="0" indent="0">
              <a:buNone/>
            </a:pPr>
            <a:endParaRPr lang="en-CA" sz="3200" dirty="0"/>
          </a:p>
          <a:p>
            <a:pPr marL="0" indent="0">
              <a:buNone/>
            </a:pPr>
            <a:r>
              <a:rPr lang="en-CA" sz="3200" dirty="0"/>
              <a:t>Where do the weights come from?</a:t>
            </a:r>
          </a:p>
        </p:txBody>
      </p:sp>
    </p:spTree>
    <p:extLst>
      <p:ext uri="{BB962C8B-B14F-4D97-AF65-F5344CB8AC3E}">
        <p14:creationId xmlns:p14="http://schemas.microsoft.com/office/powerpoint/2010/main" val="66859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indent="0">
              <a:buNone/>
            </a:pPr>
            <a:r>
              <a:rPr lang="en-CA" sz="20000" dirty="0"/>
              <a:t>AHA!</a:t>
            </a:r>
          </a:p>
        </p:txBody>
      </p:sp>
    </p:spTree>
    <p:extLst>
      <p:ext uri="{BB962C8B-B14F-4D97-AF65-F5344CB8AC3E}">
        <p14:creationId xmlns:p14="http://schemas.microsoft.com/office/powerpoint/2010/main" val="2004922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Weights</a:t>
            </a:r>
          </a:p>
        </p:txBody>
      </p:sp>
      <p:sp>
        <p:nvSpPr>
          <p:cNvPr id="3" name="Content Placeholder 2"/>
          <p:cNvSpPr>
            <a:spLocks noGrp="1"/>
          </p:cNvSpPr>
          <p:nvPr>
            <p:ph idx="1"/>
          </p:nvPr>
        </p:nvSpPr>
        <p:spPr/>
        <p:txBody>
          <a:bodyPr>
            <a:normAutofit fontScale="92500" lnSpcReduction="20000"/>
          </a:bodyPr>
          <a:lstStyle/>
          <a:p>
            <a:pPr marL="0" indent="0">
              <a:buNone/>
            </a:pPr>
            <a:r>
              <a:rPr lang="en-CA" sz="3200" dirty="0"/>
              <a:t>The weights are critical, and determining them is how a neural network </a:t>
            </a:r>
            <a:r>
              <a:rPr lang="en-CA" sz="3200" b="1" i="1" dirty="0"/>
              <a:t>learns</a:t>
            </a:r>
            <a:r>
              <a:rPr lang="en-CA" sz="3200" dirty="0"/>
              <a:t>.</a:t>
            </a:r>
          </a:p>
          <a:p>
            <a:pPr marL="0" indent="0">
              <a:buNone/>
            </a:pPr>
            <a:endParaRPr lang="en-CA" sz="3200" dirty="0"/>
          </a:p>
          <a:p>
            <a:pPr marL="0" indent="0">
              <a:buNone/>
            </a:pPr>
            <a:r>
              <a:rPr lang="en-CA" sz="3200" dirty="0"/>
              <a:t>They start out with random values.</a:t>
            </a:r>
          </a:p>
          <a:p>
            <a:pPr marL="0" indent="0">
              <a:buNone/>
            </a:pPr>
            <a:br>
              <a:rPr lang="en-CA" sz="3200" dirty="0"/>
            </a:br>
            <a:r>
              <a:rPr lang="en-CA" sz="3200" dirty="0"/>
              <a:t>We then apply data to inputs for a problem that we know the answer to. We adjust the weights depending on whether the node produces the right answer.</a:t>
            </a:r>
          </a:p>
        </p:txBody>
      </p:sp>
    </p:spTree>
    <p:extLst>
      <p:ext uri="{BB962C8B-B14F-4D97-AF65-F5344CB8AC3E}">
        <p14:creationId xmlns:p14="http://schemas.microsoft.com/office/powerpoint/2010/main" val="3484006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Supervised Learning</a:t>
            </a:r>
          </a:p>
        </p:txBody>
      </p:sp>
      <p:sp>
        <p:nvSpPr>
          <p:cNvPr id="3" name="Content Placeholder 2"/>
          <p:cNvSpPr>
            <a:spLocks noGrp="1"/>
          </p:cNvSpPr>
          <p:nvPr>
            <p:ph idx="1"/>
          </p:nvPr>
        </p:nvSpPr>
        <p:spPr/>
        <p:txBody>
          <a:bodyPr>
            <a:normAutofit/>
          </a:bodyPr>
          <a:lstStyle/>
          <a:p>
            <a:pPr marL="0" indent="0">
              <a:buNone/>
            </a:pPr>
            <a:r>
              <a:rPr lang="en-CA" sz="2400" dirty="0"/>
              <a:t>We give the network known  situations and adjust weights repeatedly until it gets the right answer the expected number of times.</a:t>
            </a:r>
            <a:br>
              <a:rPr lang="en-CA" sz="2400" dirty="0"/>
            </a:br>
            <a:br>
              <a:rPr lang="en-CA" sz="2400" dirty="0"/>
            </a:br>
            <a:r>
              <a:rPr lang="en-CA" sz="2400" dirty="0"/>
              <a:t>This is the </a:t>
            </a:r>
            <a:r>
              <a:rPr lang="en-CA" sz="2400" b="1" i="1" dirty="0"/>
              <a:t>training phase </a:t>
            </a:r>
            <a:r>
              <a:rPr lang="en-CA" sz="2400" dirty="0"/>
              <a:t>of the network. It’s what we call </a:t>
            </a:r>
            <a:r>
              <a:rPr lang="en-CA" sz="2400" b="1" i="1" dirty="0"/>
              <a:t>learning</a:t>
            </a:r>
            <a:r>
              <a:rPr lang="en-CA" sz="2400" dirty="0"/>
              <a:t>.</a:t>
            </a:r>
            <a:br>
              <a:rPr lang="en-CA" sz="2400" dirty="0"/>
            </a:br>
            <a:br>
              <a:rPr lang="en-CA" sz="2400" dirty="0"/>
            </a:br>
            <a:r>
              <a:rPr lang="en-CA" sz="2400" dirty="0"/>
              <a:t>The neural net software itself adjusts the weights automatically in the training phase.</a:t>
            </a:r>
          </a:p>
        </p:txBody>
      </p:sp>
    </p:spTree>
    <p:extLst>
      <p:ext uri="{BB962C8B-B14F-4D97-AF65-F5344CB8AC3E}">
        <p14:creationId xmlns:p14="http://schemas.microsoft.com/office/powerpoint/2010/main" val="2093346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simple problem:</a:t>
            </a:r>
          </a:p>
        </p:txBody>
      </p:sp>
      <p:sp>
        <p:nvSpPr>
          <p:cNvPr id="5" name="Content Placeholder 4"/>
          <p:cNvSpPr>
            <a:spLocks noGrp="1"/>
          </p:cNvSpPr>
          <p:nvPr>
            <p:ph idx="1"/>
          </p:nvPr>
        </p:nvSpPr>
        <p:spPr>
          <a:xfrm>
            <a:off x="8494864" y="1109472"/>
            <a:ext cx="3009747" cy="5577268"/>
          </a:xfrm>
        </p:spPr>
        <p:txBody>
          <a:bodyPr/>
          <a:lstStyle/>
          <a:p>
            <a:pPr marL="0" indent="0">
              <a:buNone/>
            </a:pPr>
            <a:endParaRPr lang="en-CA" dirty="0"/>
          </a:p>
          <a:p>
            <a:pPr marL="0" indent="0">
              <a:buNone/>
            </a:pPr>
            <a:endParaRPr lang="en-CA" dirty="0"/>
          </a:p>
          <a:p>
            <a:pPr marL="0" indent="0">
              <a:buNone/>
            </a:pPr>
            <a:r>
              <a:rPr lang="en-CA" dirty="0"/>
              <a:t>Question:</a:t>
            </a:r>
            <a:br>
              <a:rPr lang="en-CA" dirty="0"/>
            </a:br>
            <a:br>
              <a:rPr lang="en-CA" dirty="0"/>
            </a:br>
            <a:r>
              <a:rPr lang="en-CA" dirty="0"/>
              <a:t>Which side of the vertical line does a particular point reside?</a:t>
            </a:r>
          </a:p>
          <a:p>
            <a:pPr marL="0" indent="0">
              <a:buNone/>
            </a:pPr>
            <a:endParaRPr lang="en-CA" dirty="0"/>
          </a:p>
          <a:p>
            <a:pPr marL="0" indent="0">
              <a:buNone/>
            </a:pPr>
            <a:r>
              <a:rPr lang="en-CA" dirty="0"/>
              <a:t>Revised question:</a:t>
            </a:r>
            <a:br>
              <a:rPr lang="en-CA" dirty="0"/>
            </a:br>
            <a:r>
              <a:rPr lang="en-CA" dirty="0"/>
              <a:t>Is the point (x, y) on the left of the line x=4.7?</a:t>
            </a:r>
          </a:p>
        </p:txBody>
      </p:sp>
      <p:pic>
        <p:nvPicPr>
          <p:cNvPr id="4" name="Picture 3">
            <a:extLst>
              <a:ext uri="{FF2B5EF4-FFF2-40B4-BE49-F238E27FC236}">
                <a16:creationId xmlns:a16="http://schemas.microsoft.com/office/drawing/2014/main" id="{738F5463-72A2-D3E7-51F5-4BA8843D1D54}"/>
              </a:ext>
            </a:extLst>
          </p:cNvPr>
          <p:cNvPicPr>
            <a:picLocks noChangeAspect="1"/>
          </p:cNvPicPr>
          <p:nvPr/>
        </p:nvPicPr>
        <p:blipFill>
          <a:blip r:embed="rId2"/>
          <a:stretch>
            <a:fillRect/>
          </a:stretch>
        </p:blipFill>
        <p:spPr>
          <a:xfrm>
            <a:off x="546544" y="2133601"/>
            <a:ext cx="7948321" cy="4553140"/>
          </a:xfrm>
          <a:prstGeom prst="rect">
            <a:avLst/>
          </a:prstGeom>
        </p:spPr>
      </p:pic>
    </p:spTree>
    <p:extLst>
      <p:ext uri="{BB962C8B-B14F-4D97-AF65-F5344CB8AC3E}">
        <p14:creationId xmlns:p14="http://schemas.microsoft.com/office/powerpoint/2010/main" val="133260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Our starting network:</a:t>
            </a:r>
          </a:p>
        </p:txBody>
      </p:sp>
      <p:pic>
        <p:nvPicPr>
          <p:cNvPr id="9" name="Picture 8">
            <a:extLst>
              <a:ext uri="{FF2B5EF4-FFF2-40B4-BE49-F238E27FC236}">
                <a16:creationId xmlns:a16="http://schemas.microsoft.com/office/drawing/2014/main" id="{7C021AE9-2A0A-C93F-5D43-AF0034F3FA13}"/>
              </a:ext>
            </a:extLst>
          </p:cNvPr>
          <p:cNvPicPr>
            <a:picLocks noChangeAspect="1"/>
          </p:cNvPicPr>
          <p:nvPr/>
        </p:nvPicPr>
        <p:blipFill>
          <a:blip r:embed="rId2"/>
          <a:stretch>
            <a:fillRect/>
          </a:stretch>
        </p:blipFill>
        <p:spPr>
          <a:xfrm>
            <a:off x="1042416" y="1493138"/>
            <a:ext cx="9418320" cy="5297805"/>
          </a:xfrm>
          <a:prstGeom prst="rect">
            <a:avLst/>
          </a:prstGeom>
        </p:spPr>
      </p:pic>
    </p:spTree>
    <p:extLst>
      <p:ext uri="{BB962C8B-B14F-4D97-AF65-F5344CB8AC3E}">
        <p14:creationId xmlns:p14="http://schemas.microsoft.com/office/powerpoint/2010/main" val="699961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Activation function (logistic)</a:t>
            </a:r>
          </a:p>
        </p:txBody>
      </p:sp>
      <p:pic>
        <p:nvPicPr>
          <p:cNvPr id="5" name="Content Placeholder 4">
            <a:extLst>
              <a:ext uri="{FF2B5EF4-FFF2-40B4-BE49-F238E27FC236}">
                <a16:creationId xmlns:a16="http://schemas.microsoft.com/office/drawing/2014/main" id="{F31868EC-F0A4-F0FF-FFB3-50D3B0761AC0}"/>
              </a:ext>
            </a:extLst>
          </p:cNvPr>
          <p:cNvPicPr>
            <a:picLocks noGrp="1" noChangeAspect="1"/>
          </p:cNvPicPr>
          <p:nvPr>
            <p:ph idx="1"/>
          </p:nvPr>
        </p:nvPicPr>
        <p:blipFill>
          <a:blip r:embed="rId2"/>
          <a:stretch>
            <a:fillRect/>
          </a:stretch>
        </p:blipFill>
        <p:spPr>
          <a:xfrm>
            <a:off x="316988" y="1660430"/>
            <a:ext cx="10722043" cy="4932140"/>
          </a:xfrm>
        </p:spPr>
      </p:pic>
    </p:spTree>
    <p:extLst>
      <p:ext uri="{BB962C8B-B14F-4D97-AF65-F5344CB8AC3E}">
        <p14:creationId xmlns:p14="http://schemas.microsoft.com/office/powerpoint/2010/main" val="4237297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Changing weights</a:t>
            </a:r>
          </a:p>
        </p:txBody>
      </p:sp>
      <p:sp>
        <p:nvSpPr>
          <p:cNvPr id="3" name="Content Placeholder 2"/>
          <p:cNvSpPr>
            <a:spLocks noGrp="1"/>
          </p:cNvSpPr>
          <p:nvPr>
            <p:ph idx="1"/>
          </p:nvPr>
        </p:nvSpPr>
        <p:spPr>
          <a:xfrm>
            <a:off x="1170432" y="1694688"/>
            <a:ext cx="10334180" cy="4998720"/>
          </a:xfrm>
        </p:spPr>
        <p:txBody>
          <a:bodyPr>
            <a:normAutofit/>
          </a:bodyPr>
          <a:lstStyle/>
          <a:p>
            <a:pPr marL="0" indent="0">
              <a:buNone/>
            </a:pPr>
            <a:r>
              <a:rPr lang="en-CA" sz="2800" dirty="0"/>
              <a:t>When we get the output O we compare it to the correct output C:</a:t>
            </a:r>
          </a:p>
          <a:p>
            <a:pPr marL="0" indent="0">
              <a:buNone/>
            </a:pPr>
            <a:r>
              <a:rPr lang="en-CA" sz="2800" dirty="0"/>
              <a:t>                   Z = C – O</a:t>
            </a:r>
          </a:p>
          <a:p>
            <a:pPr marL="0" indent="0">
              <a:buNone/>
            </a:pPr>
            <a:r>
              <a:rPr lang="en-CA" sz="2800" dirty="0"/>
              <a:t>We feed this back to the weights like so:</a:t>
            </a:r>
          </a:p>
          <a:p>
            <a:pPr marL="0" indent="0">
              <a:buNone/>
            </a:pPr>
            <a:r>
              <a:rPr lang="en-CA" sz="2800" dirty="0"/>
              <a:t>     </a:t>
            </a:r>
            <a:r>
              <a:rPr lang="en-CA" sz="2800" b="1" dirty="0"/>
              <a:t>d</a:t>
            </a:r>
            <a:r>
              <a:rPr lang="en-CA" sz="2000" b="1" dirty="0"/>
              <a:t>i</a:t>
            </a:r>
            <a:r>
              <a:rPr lang="en-CA" sz="2800" b="1" dirty="0"/>
              <a:t> = </a:t>
            </a:r>
            <a:r>
              <a:rPr lang="en-CA" sz="2800" b="1" dirty="0">
                <a:latin typeface="Symbol" panose="05050102010706020507" pitchFamily="18" charset="2"/>
              </a:rPr>
              <a:t>h</a:t>
            </a:r>
            <a:r>
              <a:rPr lang="en-CA" sz="2800" b="1" dirty="0"/>
              <a:t>*(C-O)*X</a:t>
            </a:r>
            <a:r>
              <a:rPr lang="en-CA" sz="2000" b="1" dirty="0"/>
              <a:t>i      </a:t>
            </a:r>
            <a:r>
              <a:rPr lang="en-CA" sz="2000" dirty="0"/>
              <a:t>(Looks nasty but it’s just the product of 3 numbers)</a:t>
            </a:r>
          </a:p>
          <a:p>
            <a:pPr marL="0" indent="0">
              <a:buNone/>
            </a:pPr>
            <a:r>
              <a:rPr lang="en-CA" sz="2800" dirty="0"/>
              <a:t>Where</a:t>
            </a:r>
            <a:r>
              <a:rPr lang="en-CA" sz="2800" b="1" dirty="0"/>
              <a:t> </a:t>
            </a:r>
            <a:r>
              <a:rPr lang="en-CA" sz="2800" b="1" dirty="0">
                <a:latin typeface="Symbol" panose="05050102010706020507" pitchFamily="18" charset="2"/>
              </a:rPr>
              <a:t>h </a:t>
            </a:r>
            <a:r>
              <a:rPr lang="en-CA" sz="2800" dirty="0">
                <a:latin typeface="Arial" panose="020B0604020202020204" pitchFamily="34" charset="0"/>
                <a:cs typeface="Arial" panose="020B0604020202020204" pitchFamily="34" charset="0"/>
              </a:rPr>
              <a:t>is the learning rate parameter (set it to 0.01)</a:t>
            </a:r>
          </a:p>
          <a:p>
            <a:pPr marL="0" indent="0">
              <a:buNone/>
            </a:pPr>
            <a:r>
              <a:rPr lang="en-CA" sz="2800" b="1" dirty="0"/>
              <a:t>X</a:t>
            </a:r>
            <a:r>
              <a:rPr lang="en-CA" sz="2000" b="1" dirty="0"/>
              <a:t>i</a:t>
            </a:r>
            <a:r>
              <a:rPr lang="en-CA" sz="2800" b="1" dirty="0">
                <a:latin typeface="Arial" panose="020B0604020202020204" pitchFamily="34" charset="0"/>
                <a:cs typeface="Arial" panose="020B0604020202020204" pitchFamily="34" charset="0"/>
              </a:rPr>
              <a:t> </a:t>
            </a:r>
            <a:r>
              <a:rPr lang="en-CA" sz="2800" dirty="0">
                <a:latin typeface="Arial" panose="020B0604020202020204" pitchFamily="34" charset="0"/>
                <a:cs typeface="Arial" panose="020B0604020202020204" pitchFamily="34" charset="0"/>
              </a:rPr>
              <a:t>is input value </a:t>
            </a:r>
            <a:r>
              <a:rPr lang="en-CA" sz="2800" b="1" dirty="0" err="1">
                <a:latin typeface="Arial" panose="020B0604020202020204" pitchFamily="34" charset="0"/>
                <a:cs typeface="Arial" panose="020B0604020202020204" pitchFamily="34" charset="0"/>
              </a:rPr>
              <a:t>i</a:t>
            </a:r>
            <a:r>
              <a:rPr lang="en-CA" sz="2800" b="1" dirty="0">
                <a:latin typeface="Arial" panose="020B0604020202020204" pitchFamily="34" charset="0"/>
                <a:cs typeface="Arial" panose="020B0604020202020204" pitchFamily="34" charset="0"/>
              </a:rPr>
              <a:t>.</a:t>
            </a:r>
          </a:p>
          <a:p>
            <a:pPr marL="0" indent="0">
              <a:buNone/>
            </a:pPr>
            <a:r>
              <a:rPr lang="en-CA" sz="2800" dirty="0">
                <a:latin typeface="Arial" panose="020B0604020202020204" pitchFamily="34" charset="0"/>
                <a:cs typeface="Arial" panose="020B0604020202020204" pitchFamily="34" charset="0"/>
              </a:rPr>
              <a:t>Then change weight </a:t>
            </a:r>
            <a:r>
              <a:rPr lang="en-CA" sz="2400" dirty="0" err="1">
                <a:latin typeface="Arial" panose="020B0604020202020204" pitchFamily="34" charset="0"/>
                <a:cs typeface="Arial" panose="020B0604020202020204" pitchFamily="34" charset="0"/>
              </a:rPr>
              <a:t>i</a:t>
            </a:r>
            <a:r>
              <a:rPr lang="en-CA" sz="2800" dirty="0">
                <a:latin typeface="Arial" panose="020B0604020202020204" pitchFamily="34" charset="0"/>
                <a:cs typeface="Arial" panose="020B0604020202020204" pitchFamily="34" charset="0"/>
              </a:rPr>
              <a:t>        </a:t>
            </a:r>
            <a:r>
              <a:rPr lang="en-CA" sz="2800" b="1" dirty="0">
                <a:latin typeface="Arial" panose="020B0604020202020204" pitchFamily="34" charset="0"/>
                <a:cs typeface="Arial" panose="020B0604020202020204" pitchFamily="34" charset="0"/>
              </a:rPr>
              <a:t>W</a:t>
            </a:r>
            <a:r>
              <a:rPr lang="en-CA" sz="2000" b="1" dirty="0">
                <a:latin typeface="Arial" panose="020B0604020202020204" pitchFamily="34" charset="0"/>
                <a:cs typeface="Arial" panose="020B0604020202020204" pitchFamily="34" charset="0"/>
              </a:rPr>
              <a:t>i</a:t>
            </a:r>
            <a:r>
              <a:rPr lang="en-CA" sz="2800" b="1" dirty="0">
                <a:latin typeface="Arial" panose="020B0604020202020204" pitchFamily="34" charset="0"/>
                <a:cs typeface="Arial" panose="020B0604020202020204" pitchFamily="34" charset="0"/>
              </a:rPr>
              <a:t> = W</a:t>
            </a:r>
            <a:r>
              <a:rPr lang="en-CA" sz="2000" b="1" dirty="0">
                <a:latin typeface="Arial" panose="020B0604020202020204" pitchFamily="34" charset="0"/>
                <a:cs typeface="Arial" panose="020B0604020202020204" pitchFamily="34" charset="0"/>
              </a:rPr>
              <a:t>i</a:t>
            </a:r>
            <a:r>
              <a:rPr lang="en-CA" sz="2800" b="1" dirty="0">
                <a:latin typeface="Arial" panose="020B0604020202020204" pitchFamily="34" charset="0"/>
                <a:cs typeface="Arial" panose="020B0604020202020204" pitchFamily="34" charset="0"/>
              </a:rPr>
              <a:t> + d</a:t>
            </a:r>
            <a:r>
              <a:rPr lang="en-CA" sz="2400" b="1" dirty="0">
                <a:latin typeface="Arial" panose="020B0604020202020204" pitchFamily="34" charset="0"/>
                <a:cs typeface="Arial" panose="020B0604020202020204" pitchFamily="34" charset="0"/>
              </a:rPr>
              <a:t>i</a:t>
            </a:r>
          </a:p>
          <a:p>
            <a:pPr marL="0" indent="0">
              <a:buNone/>
            </a:pPr>
            <a:r>
              <a:rPr lang="en-CA" sz="2400" dirty="0">
                <a:latin typeface="Arial" panose="020B0604020202020204" pitchFamily="34" charset="0"/>
                <a:cs typeface="Arial" panose="020B0604020202020204" pitchFamily="34" charset="0"/>
              </a:rPr>
              <a:t>Then do it again with new training data.</a:t>
            </a:r>
            <a:endParaRPr lang="en-CA"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8001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229" y="0"/>
            <a:ext cx="8911687" cy="670560"/>
          </a:xfrm>
        </p:spPr>
        <p:txBody>
          <a:bodyPr/>
          <a:lstStyle/>
          <a:p>
            <a:r>
              <a:rPr lang="en-CA" dirty="0"/>
              <a:t>Training</a:t>
            </a:r>
          </a:p>
        </p:txBody>
      </p:sp>
      <p:pic>
        <p:nvPicPr>
          <p:cNvPr id="4" name="learnt">
            <a:hlinkClick r:id="" action="ppaction://media"/>
            <a:extLst>
              <a:ext uri="{FF2B5EF4-FFF2-40B4-BE49-F238E27FC236}">
                <a16:creationId xmlns:a16="http://schemas.microsoft.com/office/drawing/2014/main" id="{670A8EB9-1D44-28A9-FE72-47CBA890246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5578" y="893064"/>
            <a:ext cx="9409830" cy="5898700"/>
          </a:xfrm>
          <a:prstGeom prst="rect">
            <a:avLst/>
          </a:prstGeom>
        </p:spPr>
      </p:pic>
    </p:spTree>
    <p:extLst>
      <p:ext uri="{BB962C8B-B14F-4D97-AF65-F5344CB8AC3E}">
        <p14:creationId xmlns:p14="http://schemas.microsoft.com/office/powerpoint/2010/main" val="370736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4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6" y="0"/>
            <a:ext cx="8911687" cy="680434"/>
          </a:xfrm>
        </p:spPr>
        <p:txBody>
          <a:bodyPr/>
          <a:lstStyle/>
          <a:p>
            <a:r>
              <a:rPr lang="en-CA" dirty="0"/>
              <a:t>Working</a:t>
            </a:r>
          </a:p>
        </p:txBody>
      </p:sp>
      <p:pic>
        <p:nvPicPr>
          <p:cNvPr id="5" name="workt">
            <a:hlinkClick r:id="" action="ppaction://media"/>
            <a:extLst>
              <a:ext uri="{FF2B5EF4-FFF2-40B4-BE49-F238E27FC236}">
                <a16:creationId xmlns:a16="http://schemas.microsoft.com/office/drawing/2014/main" id="{9A89093C-D098-CE55-A276-80D0A79F86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95600" y="1428750"/>
            <a:ext cx="6400800" cy="4000500"/>
          </a:xfrm>
          <a:prstGeom prst="rect">
            <a:avLst/>
          </a:prstGeom>
        </p:spPr>
      </p:pic>
    </p:spTree>
    <p:extLst>
      <p:ext uri="{BB962C8B-B14F-4D97-AF65-F5344CB8AC3E}">
        <p14:creationId xmlns:p14="http://schemas.microsoft.com/office/powerpoint/2010/main" val="319275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Neural Net in Use</a:t>
            </a:r>
          </a:p>
        </p:txBody>
      </p:sp>
      <p:pic>
        <p:nvPicPr>
          <p:cNvPr id="5" name="Picture 4">
            <a:extLst>
              <a:ext uri="{FF2B5EF4-FFF2-40B4-BE49-F238E27FC236}">
                <a16:creationId xmlns:a16="http://schemas.microsoft.com/office/drawing/2014/main" id="{37572454-1912-2379-6218-40334916D869}"/>
              </a:ext>
            </a:extLst>
          </p:cNvPr>
          <p:cNvPicPr>
            <a:picLocks noChangeAspect="1"/>
          </p:cNvPicPr>
          <p:nvPr/>
        </p:nvPicPr>
        <p:blipFill>
          <a:blip r:embed="rId2"/>
          <a:stretch>
            <a:fillRect/>
          </a:stretch>
        </p:blipFill>
        <p:spPr>
          <a:xfrm>
            <a:off x="1036319" y="1652016"/>
            <a:ext cx="8911687" cy="5073744"/>
          </a:xfrm>
          <a:prstGeom prst="rect">
            <a:avLst/>
          </a:prstGeom>
        </p:spPr>
      </p:pic>
    </p:spTree>
    <p:extLst>
      <p:ext uri="{BB962C8B-B14F-4D97-AF65-F5344CB8AC3E}">
        <p14:creationId xmlns:p14="http://schemas.microsoft.com/office/powerpoint/2010/main" val="2594447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 have problems …</a:t>
            </a:r>
          </a:p>
        </p:txBody>
      </p:sp>
      <p:sp>
        <p:nvSpPr>
          <p:cNvPr id="5" name="Content Placeholder 4"/>
          <p:cNvSpPr>
            <a:spLocks noGrp="1"/>
          </p:cNvSpPr>
          <p:nvPr>
            <p:ph idx="1"/>
          </p:nvPr>
        </p:nvSpPr>
        <p:spPr/>
        <p:txBody>
          <a:bodyPr>
            <a:noAutofit/>
          </a:bodyPr>
          <a:lstStyle/>
          <a:p>
            <a:pPr marL="0" indent="0">
              <a:buNone/>
            </a:pPr>
            <a:r>
              <a:rPr lang="en-CA" sz="2400" dirty="0"/>
              <a:t>We don’t really know what the net is learning.</a:t>
            </a:r>
          </a:p>
          <a:p>
            <a:pPr marL="0" indent="0">
              <a:buNone/>
            </a:pPr>
            <a:endParaRPr lang="en-CA" sz="2400" dirty="0"/>
          </a:p>
          <a:p>
            <a:pPr marL="0" indent="0">
              <a:buNone/>
            </a:pPr>
            <a:endParaRPr lang="en-CA" sz="2400" dirty="0"/>
          </a:p>
          <a:p>
            <a:pPr marL="0" indent="0">
              <a:buNone/>
            </a:pPr>
            <a:r>
              <a:rPr lang="en-CA" sz="2400" dirty="0"/>
              <a:t>Training data is critical.</a:t>
            </a:r>
          </a:p>
          <a:p>
            <a:pPr marL="0" indent="0">
              <a:buNone/>
            </a:pPr>
            <a:r>
              <a:rPr lang="en-CA" sz="2400" dirty="0"/>
              <a:t>Microsoft, IBM, and Face++: all three services worked better on male faces than female faces, and on lighter faces than darker faces. All the companies’ services had particular trouble recognizing that photos of women with darker skin tones were in fact women.</a:t>
            </a:r>
          </a:p>
        </p:txBody>
      </p:sp>
    </p:spTree>
    <p:extLst>
      <p:ext uri="{BB962C8B-B14F-4D97-AF65-F5344CB8AC3E}">
        <p14:creationId xmlns:p14="http://schemas.microsoft.com/office/powerpoint/2010/main" val="4179982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5633" y="192031"/>
            <a:ext cx="3405941" cy="703809"/>
          </a:xfrm>
        </p:spPr>
        <p:txBody>
          <a:bodyPr>
            <a:normAutofit fontScale="90000"/>
          </a:bodyPr>
          <a:lstStyle/>
          <a:p>
            <a:r>
              <a:rPr lang="en-CA" dirty="0"/>
              <a:t>Deep Learning</a:t>
            </a:r>
          </a:p>
        </p:txBody>
      </p:sp>
      <p:pic>
        <p:nvPicPr>
          <p:cNvPr id="7" name="Picture 6">
            <a:extLst>
              <a:ext uri="{FF2B5EF4-FFF2-40B4-BE49-F238E27FC236}">
                <a16:creationId xmlns:a16="http://schemas.microsoft.com/office/drawing/2014/main" id="{04FF742A-60AA-BA66-E3EB-20A6D0852CD2}"/>
              </a:ext>
            </a:extLst>
          </p:cNvPr>
          <p:cNvPicPr>
            <a:picLocks noChangeAspect="1"/>
          </p:cNvPicPr>
          <p:nvPr/>
        </p:nvPicPr>
        <p:blipFill>
          <a:blip r:embed="rId2"/>
          <a:stretch>
            <a:fillRect/>
          </a:stretch>
        </p:blipFill>
        <p:spPr>
          <a:xfrm>
            <a:off x="687388" y="1327919"/>
            <a:ext cx="7004085" cy="5530081"/>
          </a:xfrm>
          <a:prstGeom prst="rect">
            <a:avLst/>
          </a:prstGeom>
        </p:spPr>
      </p:pic>
      <p:sp>
        <p:nvSpPr>
          <p:cNvPr id="8" name="Title 1">
            <a:extLst>
              <a:ext uri="{FF2B5EF4-FFF2-40B4-BE49-F238E27FC236}">
                <a16:creationId xmlns:a16="http://schemas.microsoft.com/office/drawing/2014/main" id="{CB10C4BC-47B4-7B4B-0DE2-5A8C1CCD940F}"/>
              </a:ext>
            </a:extLst>
          </p:cNvPr>
          <p:cNvSpPr txBox="1">
            <a:spLocks/>
          </p:cNvSpPr>
          <p:nvPr/>
        </p:nvSpPr>
        <p:spPr>
          <a:xfrm>
            <a:off x="7691473" y="1327919"/>
            <a:ext cx="3071987" cy="489201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a:t>Basically:</a:t>
            </a:r>
            <a:br>
              <a:rPr lang="en-CA" dirty="0"/>
            </a:br>
            <a:br>
              <a:rPr lang="en-CA" dirty="0"/>
            </a:br>
            <a:r>
              <a:rPr lang="en-CA" sz="6600" dirty="0"/>
              <a:t>Lots of layers.</a:t>
            </a:r>
            <a:br>
              <a:rPr lang="en-CA" dirty="0"/>
            </a:br>
            <a:br>
              <a:rPr lang="en-CA" dirty="0"/>
            </a:br>
            <a:endParaRPr lang="en-CA" dirty="0"/>
          </a:p>
        </p:txBody>
      </p:sp>
    </p:spTree>
    <p:extLst>
      <p:ext uri="{BB962C8B-B14F-4D97-AF65-F5344CB8AC3E}">
        <p14:creationId xmlns:p14="http://schemas.microsoft.com/office/powerpoint/2010/main" val="2638960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29600-C767-509F-7FDB-23B5581B7002}"/>
              </a:ext>
            </a:extLst>
          </p:cNvPr>
          <p:cNvSpPr>
            <a:spLocks noGrp="1"/>
          </p:cNvSpPr>
          <p:nvPr>
            <p:ph type="title"/>
          </p:nvPr>
        </p:nvSpPr>
        <p:spPr>
          <a:xfrm>
            <a:off x="2592925" y="624110"/>
            <a:ext cx="8911687" cy="722369"/>
          </a:xfrm>
        </p:spPr>
        <p:txBody>
          <a:bodyPr/>
          <a:lstStyle/>
          <a:p>
            <a:r>
              <a:rPr lang="en-CA" b="1" dirty="0"/>
              <a:t>Generative</a:t>
            </a:r>
            <a:r>
              <a:rPr lang="en-CA" dirty="0"/>
              <a:t> Neural Networks</a:t>
            </a:r>
          </a:p>
        </p:txBody>
      </p:sp>
      <p:sp>
        <p:nvSpPr>
          <p:cNvPr id="3" name="Content Placeholder 2">
            <a:extLst>
              <a:ext uri="{FF2B5EF4-FFF2-40B4-BE49-F238E27FC236}">
                <a16:creationId xmlns:a16="http://schemas.microsoft.com/office/drawing/2014/main" id="{9A5493FF-12A1-4C75-6631-FCDC1149F8B8}"/>
              </a:ext>
            </a:extLst>
          </p:cNvPr>
          <p:cNvSpPr>
            <a:spLocks noGrp="1"/>
          </p:cNvSpPr>
          <p:nvPr>
            <p:ph idx="1"/>
          </p:nvPr>
        </p:nvSpPr>
        <p:spPr>
          <a:xfrm>
            <a:off x="1636625" y="2193890"/>
            <a:ext cx="8915400" cy="3777622"/>
          </a:xfrm>
        </p:spPr>
        <p:txBody>
          <a:bodyPr>
            <a:normAutofit/>
          </a:bodyPr>
          <a:lstStyle/>
          <a:p>
            <a:pPr marL="0" indent="0">
              <a:buNone/>
            </a:pPr>
            <a:r>
              <a:rPr lang="en-CA" sz="2400" dirty="0"/>
              <a:t>In a GAN setup we have two neural networks locked in a game.</a:t>
            </a:r>
          </a:p>
          <a:p>
            <a:pPr marL="0" indent="0">
              <a:buNone/>
            </a:pPr>
            <a:r>
              <a:rPr lang="en-CA" sz="2400" dirty="0"/>
              <a:t>There are two players:</a:t>
            </a:r>
          </a:p>
          <a:p>
            <a:pPr marL="0" indent="0">
              <a:buNone/>
            </a:pPr>
            <a:r>
              <a:rPr lang="en-CA" sz="2400" dirty="0"/>
              <a:t>The </a:t>
            </a:r>
            <a:r>
              <a:rPr lang="en-CA" sz="2400" b="1" i="1" dirty="0"/>
              <a:t>generator</a:t>
            </a:r>
            <a:r>
              <a:rPr lang="en-CA" sz="2400" dirty="0"/>
              <a:t> tries to produce data that come from some probability distribution. </a:t>
            </a:r>
          </a:p>
          <a:p>
            <a:pPr marL="0" indent="0">
              <a:buNone/>
            </a:pPr>
            <a:r>
              <a:rPr lang="en-CA" sz="2400" dirty="0"/>
              <a:t>The </a:t>
            </a:r>
            <a:r>
              <a:rPr lang="en-CA" sz="2400" b="1" i="1" dirty="0"/>
              <a:t>discriminator</a:t>
            </a:r>
            <a:r>
              <a:rPr lang="en-CA" sz="2400" dirty="0"/>
              <a:t> acts like a judge. It gets to decide if the input comes from the generator or from the true training set. </a:t>
            </a:r>
          </a:p>
        </p:txBody>
      </p:sp>
    </p:spTree>
    <p:extLst>
      <p:ext uri="{BB962C8B-B14F-4D97-AF65-F5344CB8AC3E}">
        <p14:creationId xmlns:p14="http://schemas.microsoft.com/office/powerpoint/2010/main" val="2131432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did we do all this?</a:t>
            </a:r>
          </a:p>
        </p:txBody>
      </p:sp>
      <p:sp>
        <p:nvSpPr>
          <p:cNvPr id="5" name="Content Placeholder 4"/>
          <p:cNvSpPr>
            <a:spLocks noGrp="1"/>
          </p:cNvSpPr>
          <p:nvPr>
            <p:ph idx="1"/>
          </p:nvPr>
        </p:nvSpPr>
        <p:spPr/>
        <p:txBody>
          <a:bodyPr/>
          <a:lstStyle/>
          <a:p>
            <a:pPr marL="0" indent="0">
              <a:buNone/>
            </a:pPr>
            <a:r>
              <a:rPr lang="en-CA" dirty="0"/>
              <a:t>Generative Adversarial Networks (</a:t>
            </a:r>
            <a:r>
              <a:rPr lang="en-CA" dirty="0" err="1"/>
              <a:t>GANs</a:t>
            </a:r>
            <a:r>
              <a:rPr lang="en-CA" dirty="0"/>
              <a:t>)</a:t>
            </a:r>
          </a:p>
        </p:txBody>
      </p:sp>
      <p:pic>
        <p:nvPicPr>
          <p:cNvPr id="4" name="Picture 3">
            <a:extLst>
              <a:ext uri="{FF2B5EF4-FFF2-40B4-BE49-F238E27FC236}">
                <a16:creationId xmlns:a16="http://schemas.microsoft.com/office/drawing/2014/main" id="{75509A53-1716-BE9C-C05E-1CC62611AADF}"/>
              </a:ext>
            </a:extLst>
          </p:cNvPr>
          <p:cNvPicPr>
            <a:picLocks noChangeAspect="1"/>
          </p:cNvPicPr>
          <p:nvPr/>
        </p:nvPicPr>
        <p:blipFill>
          <a:blip r:embed="rId2"/>
          <a:stretch>
            <a:fillRect/>
          </a:stretch>
        </p:blipFill>
        <p:spPr>
          <a:xfrm>
            <a:off x="1597687" y="2834499"/>
            <a:ext cx="9187544" cy="3399391"/>
          </a:xfrm>
          <a:prstGeom prst="rect">
            <a:avLst/>
          </a:prstGeom>
        </p:spPr>
      </p:pic>
    </p:spTree>
    <p:extLst>
      <p:ext uri="{BB962C8B-B14F-4D97-AF65-F5344CB8AC3E}">
        <p14:creationId xmlns:p14="http://schemas.microsoft.com/office/powerpoint/2010/main" val="1604494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a:t>Gans</a:t>
            </a:r>
            <a:endParaRPr lang="en-CA" dirty="0"/>
          </a:p>
        </p:txBody>
      </p:sp>
      <p:sp>
        <p:nvSpPr>
          <p:cNvPr id="5" name="Content Placeholder 4"/>
          <p:cNvSpPr>
            <a:spLocks noGrp="1"/>
          </p:cNvSpPr>
          <p:nvPr>
            <p:ph idx="1"/>
          </p:nvPr>
        </p:nvSpPr>
        <p:spPr/>
        <p:txBody>
          <a:bodyPr/>
          <a:lstStyle/>
          <a:p>
            <a:pPr marL="0" indent="0">
              <a:buNone/>
            </a:pPr>
            <a:r>
              <a:rPr lang="en-CA" dirty="0"/>
              <a:t>Real                                              Generated</a:t>
            </a:r>
            <a:br>
              <a:rPr lang="en-CA" dirty="0"/>
            </a:br>
            <a:endParaRPr lang="en-CA" dirty="0"/>
          </a:p>
          <a:p>
            <a:pPr marL="0" indent="0">
              <a:buNone/>
            </a:pPr>
            <a:br>
              <a:rPr lang="en-CA" dirty="0"/>
            </a:br>
            <a:endParaRPr lang="en-CA" dirty="0"/>
          </a:p>
        </p:txBody>
      </p:sp>
      <p:pic>
        <p:nvPicPr>
          <p:cNvPr id="6" name="Picture 5">
            <a:extLst>
              <a:ext uri="{FF2B5EF4-FFF2-40B4-BE49-F238E27FC236}">
                <a16:creationId xmlns:a16="http://schemas.microsoft.com/office/drawing/2014/main" id="{9B7ECE14-5F86-1D31-2E10-EA6E53395918}"/>
              </a:ext>
            </a:extLst>
          </p:cNvPr>
          <p:cNvPicPr>
            <a:picLocks noChangeAspect="1"/>
          </p:cNvPicPr>
          <p:nvPr/>
        </p:nvPicPr>
        <p:blipFill>
          <a:blip r:embed="rId2"/>
          <a:stretch>
            <a:fillRect/>
          </a:stretch>
        </p:blipFill>
        <p:spPr>
          <a:xfrm>
            <a:off x="1713244" y="2519140"/>
            <a:ext cx="7620000" cy="3714750"/>
          </a:xfrm>
          <a:prstGeom prst="rect">
            <a:avLst/>
          </a:prstGeom>
        </p:spPr>
      </p:pic>
    </p:spTree>
    <p:extLst>
      <p:ext uri="{BB962C8B-B14F-4D97-AF65-F5344CB8AC3E}">
        <p14:creationId xmlns:p14="http://schemas.microsoft.com/office/powerpoint/2010/main" val="24044532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did we do all this?</a:t>
            </a:r>
          </a:p>
        </p:txBody>
      </p:sp>
      <p:sp>
        <p:nvSpPr>
          <p:cNvPr id="5" name="Content Placeholder 4"/>
          <p:cNvSpPr>
            <a:spLocks noGrp="1"/>
          </p:cNvSpPr>
          <p:nvPr>
            <p:ph idx="1"/>
          </p:nvPr>
        </p:nvSpPr>
        <p:spPr/>
        <p:txBody>
          <a:bodyPr/>
          <a:lstStyle/>
          <a:p>
            <a:pPr marL="0" indent="0">
              <a:buNone/>
            </a:pPr>
            <a:r>
              <a:rPr lang="en-CA" dirty="0"/>
              <a:t>Generative Adversarial Networks (</a:t>
            </a:r>
            <a:r>
              <a:rPr lang="en-CA" dirty="0" err="1"/>
              <a:t>GANs</a:t>
            </a:r>
            <a:r>
              <a:rPr lang="en-CA" dirty="0"/>
              <a:t>)</a:t>
            </a:r>
          </a:p>
          <a:p>
            <a:pPr marL="0" indent="0">
              <a:buNone/>
            </a:pPr>
            <a:endParaRPr lang="en-CA" dirty="0"/>
          </a:p>
          <a:p>
            <a:pPr marL="0" indent="0">
              <a:buNone/>
            </a:pPr>
            <a:endParaRPr lang="en-CA" dirty="0"/>
          </a:p>
        </p:txBody>
      </p:sp>
      <p:pic>
        <p:nvPicPr>
          <p:cNvPr id="6" name="Picture 5">
            <a:extLst>
              <a:ext uri="{FF2B5EF4-FFF2-40B4-BE49-F238E27FC236}">
                <a16:creationId xmlns:a16="http://schemas.microsoft.com/office/drawing/2014/main" id="{C3525357-9E15-2769-4392-48B48191ECED}"/>
              </a:ext>
            </a:extLst>
          </p:cNvPr>
          <p:cNvPicPr>
            <a:picLocks noChangeAspect="1"/>
          </p:cNvPicPr>
          <p:nvPr/>
        </p:nvPicPr>
        <p:blipFill>
          <a:blip r:embed="rId2"/>
          <a:stretch>
            <a:fillRect/>
          </a:stretch>
        </p:blipFill>
        <p:spPr>
          <a:xfrm>
            <a:off x="170822" y="0"/>
            <a:ext cx="12021178" cy="6858000"/>
          </a:xfrm>
          <a:prstGeom prst="rect">
            <a:avLst/>
          </a:prstGeom>
        </p:spPr>
      </p:pic>
    </p:spTree>
    <p:extLst>
      <p:ext uri="{BB962C8B-B14F-4D97-AF65-F5344CB8AC3E}">
        <p14:creationId xmlns:p14="http://schemas.microsoft.com/office/powerpoint/2010/main" val="3749965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CA8FDD-1A15-CAA3-BDEA-749425C3AB92}"/>
              </a:ext>
            </a:extLst>
          </p:cNvPr>
          <p:cNvPicPr>
            <a:picLocks noChangeAspect="1"/>
          </p:cNvPicPr>
          <p:nvPr/>
        </p:nvPicPr>
        <p:blipFill>
          <a:blip r:embed="rId2"/>
          <a:stretch>
            <a:fillRect/>
          </a:stretch>
        </p:blipFill>
        <p:spPr>
          <a:xfrm>
            <a:off x="1045028" y="223576"/>
            <a:ext cx="10440238" cy="3205424"/>
          </a:xfrm>
          <a:prstGeom prst="rect">
            <a:avLst/>
          </a:prstGeom>
        </p:spPr>
      </p:pic>
      <p:pic>
        <p:nvPicPr>
          <p:cNvPr id="12" name="Picture 11">
            <a:extLst>
              <a:ext uri="{FF2B5EF4-FFF2-40B4-BE49-F238E27FC236}">
                <a16:creationId xmlns:a16="http://schemas.microsoft.com/office/drawing/2014/main" id="{B5631A7D-4A4C-071A-184E-4D9763CB0EEC}"/>
              </a:ext>
            </a:extLst>
          </p:cNvPr>
          <p:cNvPicPr>
            <a:picLocks noChangeAspect="1"/>
          </p:cNvPicPr>
          <p:nvPr/>
        </p:nvPicPr>
        <p:blipFill>
          <a:blip r:embed="rId3"/>
          <a:stretch>
            <a:fillRect/>
          </a:stretch>
        </p:blipFill>
        <p:spPr>
          <a:xfrm>
            <a:off x="1357676" y="3429000"/>
            <a:ext cx="3411941" cy="3429000"/>
          </a:xfrm>
          <a:prstGeom prst="rect">
            <a:avLst/>
          </a:prstGeom>
        </p:spPr>
      </p:pic>
    </p:spTree>
    <p:extLst>
      <p:ext uri="{BB962C8B-B14F-4D97-AF65-F5344CB8AC3E}">
        <p14:creationId xmlns:p14="http://schemas.microsoft.com/office/powerpoint/2010/main" val="1700610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a:t>GANs</a:t>
            </a:r>
            <a:endParaRPr lang="en-CA" dirty="0"/>
          </a:p>
        </p:txBody>
      </p:sp>
      <p:sp>
        <p:nvSpPr>
          <p:cNvPr id="5" name="Content Placeholder 4"/>
          <p:cNvSpPr>
            <a:spLocks noGrp="1"/>
          </p:cNvSpPr>
          <p:nvPr>
            <p:ph idx="1"/>
          </p:nvPr>
        </p:nvSpPr>
        <p:spPr/>
        <p:txBody>
          <a:bodyPr/>
          <a:lstStyle/>
          <a:p>
            <a:pPr marL="0" indent="0">
              <a:buNone/>
            </a:pPr>
            <a:r>
              <a:rPr lang="en-CA" dirty="0"/>
              <a:t>Generative Adversarial Networks (</a:t>
            </a:r>
            <a:r>
              <a:rPr lang="en-CA" dirty="0" err="1"/>
              <a:t>GANs</a:t>
            </a:r>
            <a:r>
              <a:rPr lang="en-CA" dirty="0"/>
              <a:t>)</a:t>
            </a:r>
          </a:p>
          <a:p>
            <a:pPr marL="0" indent="0">
              <a:buNone/>
            </a:pPr>
            <a:endParaRPr lang="en-CA" dirty="0"/>
          </a:p>
          <a:p>
            <a:pPr marL="0" indent="0">
              <a:buNone/>
            </a:pPr>
            <a:endParaRPr lang="en-CA" dirty="0"/>
          </a:p>
        </p:txBody>
      </p:sp>
      <p:pic>
        <p:nvPicPr>
          <p:cNvPr id="3" name="Picture 2">
            <a:extLst>
              <a:ext uri="{FF2B5EF4-FFF2-40B4-BE49-F238E27FC236}">
                <a16:creationId xmlns:a16="http://schemas.microsoft.com/office/drawing/2014/main" id="{DDE32A09-E77F-1DCB-859D-9A78595DD16B}"/>
              </a:ext>
            </a:extLst>
          </p:cNvPr>
          <p:cNvPicPr>
            <a:picLocks noChangeAspect="1"/>
          </p:cNvPicPr>
          <p:nvPr/>
        </p:nvPicPr>
        <p:blipFill>
          <a:blip r:embed="rId2"/>
          <a:stretch>
            <a:fillRect/>
          </a:stretch>
        </p:blipFill>
        <p:spPr>
          <a:xfrm>
            <a:off x="1014883" y="1644971"/>
            <a:ext cx="9931121" cy="4754880"/>
          </a:xfrm>
          <a:prstGeom prst="rect">
            <a:avLst/>
          </a:prstGeom>
        </p:spPr>
      </p:pic>
    </p:spTree>
    <p:extLst>
      <p:ext uri="{BB962C8B-B14F-4D97-AF65-F5344CB8AC3E}">
        <p14:creationId xmlns:p14="http://schemas.microsoft.com/office/powerpoint/2010/main" val="348080167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3045</TotalTime>
  <Words>868</Words>
  <Application>Microsoft Office PowerPoint</Application>
  <PresentationFormat>Widescreen</PresentationFormat>
  <Paragraphs>118</Paragraphs>
  <Slides>42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Century Gothic</vt:lpstr>
      <vt:lpstr>Symbol</vt:lpstr>
      <vt:lpstr>Wingdings 3</vt:lpstr>
      <vt:lpstr>Wisp</vt:lpstr>
      <vt:lpstr>Neural Networks AI</vt:lpstr>
      <vt:lpstr>Neural Networks</vt:lpstr>
      <vt:lpstr>Neural Networks</vt:lpstr>
      <vt:lpstr>AI and Art</vt:lpstr>
      <vt:lpstr>AI and Art Canva</vt:lpstr>
      <vt:lpstr>AI and Art</vt:lpstr>
      <vt:lpstr>AI and Art</vt:lpstr>
      <vt:lpstr>AI and Art</vt:lpstr>
      <vt:lpstr>AI and Art</vt:lpstr>
      <vt:lpstr>AI and Art</vt:lpstr>
      <vt:lpstr>AI and Art</vt:lpstr>
      <vt:lpstr>AI and Art</vt:lpstr>
      <vt:lpstr>AI and Art</vt:lpstr>
      <vt:lpstr>AI and Art</vt:lpstr>
      <vt:lpstr>AI and Art</vt:lpstr>
      <vt:lpstr>We looked at the brain and saw many neural cells (neurons) connect to each other in complex ways.  We said ‘let’s do that!’</vt:lpstr>
      <vt:lpstr>However …</vt:lpstr>
      <vt:lpstr>Nodes </vt:lpstr>
      <vt:lpstr>Nodes </vt:lpstr>
      <vt:lpstr>See what they are doing here?</vt:lpstr>
      <vt:lpstr>A Node</vt:lpstr>
      <vt:lpstr>Weighted sum</vt:lpstr>
      <vt:lpstr>PowerPoint Presentation</vt:lpstr>
      <vt:lpstr>Weights</vt:lpstr>
      <vt:lpstr>PowerPoint Presentation</vt:lpstr>
      <vt:lpstr>Weights</vt:lpstr>
      <vt:lpstr>Supervised Learning</vt:lpstr>
      <vt:lpstr>A simple problem:</vt:lpstr>
      <vt:lpstr>Our starting network:</vt:lpstr>
      <vt:lpstr>Activation function (logistic)</vt:lpstr>
      <vt:lpstr>Changing weights</vt:lpstr>
      <vt:lpstr>Training</vt:lpstr>
      <vt:lpstr>Working</vt:lpstr>
      <vt:lpstr>Neural Net in Use</vt:lpstr>
      <vt:lpstr>I have problems …</vt:lpstr>
      <vt:lpstr>Deep Learning</vt:lpstr>
      <vt:lpstr>Generative Neural Networks</vt:lpstr>
      <vt:lpstr>Why did we do all this?</vt:lpstr>
      <vt:lpstr>Gans</vt:lpstr>
      <vt:lpstr>Why did we do all this?</vt:lpstr>
      <vt:lpstr>PowerPoint Presentation</vt:lpstr>
      <vt:lpstr>GANs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dc:creator>
  <cp:lastModifiedBy>James Parker</cp:lastModifiedBy>
  <cp:revision>14</cp:revision>
  <dcterms:created xsi:type="dcterms:W3CDTF">2014-09-12T02:13:59Z</dcterms:created>
  <dcterms:modified xsi:type="dcterms:W3CDTF">2026-03-09T21:52:23Z</dcterms:modified>
</cp:coreProperties>
</file>