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handoutMasterIdLst>
    <p:handoutMasterId r:id="rId36"/>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71" r:id="rId15"/>
    <p:sldId id="272" r:id="rId16"/>
    <p:sldId id="273" r:id="rId17"/>
    <p:sldId id="274" r:id="rId18"/>
    <p:sldId id="270" r:id="rId19"/>
    <p:sldId id="275" r:id="rId20"/>
    <p:sldId id="276" r:id="rId21"/>
    <p:sldId id="277" r:id="rId22"/>
    <p:sldId id="268" r:id="rId23"/>
    <p:sldId id="279" r:id="rId24"/>
    <p:sldId id="280" r:id="rId25"/>
    <p:sldId id="281" r:id="rId26"/>
    <p:sldId id="282" r:id="rId27"/>
    <p:sldId id="283" r:id="rId28"/>
    <p:sldId id="278" r:id="rId29"/>
    <p:sldId id="285" r:id="rId30"/>
    <p:sldId id="286" r:id="rId31"/>
    <p:sldId id="284" r:id="rId32"/>
    <p:sldId id="287" r:id="rId33"/>
    <p:sldId id="288" r:id="rId3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90" y="83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819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US"/>
          </a:p>
        </p:txBody>
      </p:sp>
      <p:sp>
        <p:nvSpPr>
          <p:cNvPr id="819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819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33D8BB84-1572-4EC0-A7F6-2F6C5154555C}" type="slidenum">
              <a:rPr lang="en-US" altLang="en-US"/>
              <a:pPr/>
              <a:t>‹#›</a:t>
            </a:fld>
            <a:endParaRPr lang="en-US" altLang="en-US"/>
          </a:p>
        </p:txBody>
      </p:sp>
    </p:spTree>
    <p:extLst>
      <p:ext uri="{BB962C8B-B14F-4D97-AF65-F5344CB8AC3E}">
        <p14:creationId xmlns:p14="http://schemas.microsoft.com/office/powerpoint/2010/main" val="25708285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717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US"/>
          </a:p>
        </p:txBody>
      </p:sp>
      <p:sp>
        <p:nvSpPr>
          <p:cNvPr id="71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2DBA3478-B744-4D1E-8141-1A30B8C22B91}" type="slidenum">
              <a:rPr lang="en-US" altLang="en-US"/>
              <a:pPr/>
              <a:t>‹#›</a:t>
            </a:fld>
            <a:endParaRPr lang="en-US" altLang="en-US"/>
          </a:p>
        </p:txBody>
      </p:sp>
    </p:spTree>
    <p:extLst>
      <p:ext uri="{BB962C8B-B14F-4D97-AF65-F5344CB8AC3E}">
        <p14:creationId xmlns:p14="http://schemas.microsoft.com/office/powerpoint/2010/main" val="225223442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704FD0-A674-4606-89E0-0078DF64F09B}" type="slidenum">
              <a:rPr lang="en-US" altLang="en-US"/>
              <a:pPr/>
              <a:t>1</a:t>
            </a:fld>
            <a:endParaRPr lang="en-US" altLang="en-US"/>
          </a:p>
        </p:txBody>
      </p:sp>
      <p:sp>
        <p:nvSpPr>
          <p:cNvPr id="9218" name="Rectangle 2"/>
          <p:cNvSpPr>
            <a:spLocks noGrp="1" noRot="1" noChangeAspect="1" noChangeArrowheads="1" noTextEdit="1"/>
          </p:cNvSpPr>
          <p:nvPr>
            <p:ph type="sldImg"/>
          </p:nvPr>
        </p:nvSpPr>
        <p:spPr>
          <a:ln/>
        </p:spPr>
      </p:sp>
      <p:sp>
        <p:nvSpPr>
          <p:cNvPr id="921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933B33-780F-4632-A042-DD19BD6A63FE}" type="slidenum">
              <a:rPr lang="en-US" altLang="en-US"/>
              <a:pPr/>
              <a:t>2</a:t>
            </a:fld>
            <a:endParaRPr lang="en-US" altLang="en-US"/>
          </a:p>
        </p:txBody>
      </p:sp>
      <p:sp>
        <p:nvSpPr>
          <p:cNvPr id="10242" name="Rectangle 2"/>
          <p:cNvSpPr>
            <a:spLocks noGrp="1" noRot="1" noChangeAspect="1" noChangeArrowheads="1" noTextEdit="1"/>
          </p:cNvSpPr>
          <p:nvPr>
            <p:ph type="sldImg"/>
          </p:nvPr>
        </p:nvSpPr>
        <p:spPr>
          <a:ln/>
        </p:spPr>
      </p:sp>
      <p:sp>
        <p:nvSpPr>
          <p:cNvPr id="1024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FAAAF1-4A42-4EEA-B10C-24677C515EF9}" type="slidenum">
              <a:rPr lang="en-US" altLang="en-US"/>
              <a:pPr/>
              <a:t>3</a:t>
            </a:fld>
            <a:endParaRPr lang="en-US" altLang="en-US"/>
          </a:p>
        </p:txBody>
      </p:sp>
      <p:sp>
        <p:nvSpPr>
          <p:cNvPr id="11266" name="Rectangle 2"/>
          <p:cNvSpPr>
            <a:spLocks noGrp="1" noRot="1" noChangeAspect="1" noChangeArrowheads="1" noTextEdit="1"/>
          </p:cNvSpPr>
          <p:nvPr>
            <p:ph type="sldImg"/>
          </p:nvPr>
        </p:nvSpPr>
        <p:spPr>
          <a:ln/>
        </p:spPr>
      </p:sp>
      <p:sp>
        <p:nvSpPr>
          <p:cNvPr id="1126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B0156F-A851-4566-9ABA-FBAC758F646F}" type="slidenum">
              <a:rPr lang="en-US" altLang="en-US"/>
              <a:pPr/>
              <a:t>4</a:t>
            </a:fld>
            <a:endParaRPr lang="en-US" altLang="en-US"/>
          </a:p>
        </p:txBody>
      </p:sp>
      <p:sp>
        <p:nvSpPr>
          <p:cNvPr id="12290" name="Rectangle 2"/>
          <p:cNvSpPr>
            <a:spLocks noGrp="1" noRot="1" noChangeAspect="1" noChangeArrowheads="1" noTextEdit="1"/>
          </p:cNvSpPr>
          <p:nvPr>
            <p:ph type="sldImg"/>
          </p:nvPr>
        </p:nvSpPr>
        <p:spPr>
          <a:ln/>
        </p:spPr>
      </p:sp>
      <p:sp>
        <p:nvSpPr>
          <p:cNvPr id="1229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9A98CF-C4C7-4E0C-96D4-CA286960EF09}" type="slidenum">
              <a:rPr lang="en-US" altLang="en-US"/>
              <a:pPr/>
              <a:t>5</a:t>
            </a:fld>
            <a:endParaRPr lang="en-US" altLang="en-US"/>
          </a:p>
        </p:txBody>
      </p:sp>
      <p:sp>
        <p:nvSpPr>
          <p:cNvPr id="13314" name="Rectangle 2"/>
          <p:cNvSpPr>
            <a:spLocks noGrp="1" noRot="1" noChangeAspect="1" noChangeArrowheads="1" noTextEdit="1"/>
          </p:cNvSpPr>
          <p:nvPr>
            <p:ph type="sldImg"/>
          </p:nvPr>
        </p:nvSpPr>
        <p:spPr>
          <a:ln/>
        </p:spPr>
      </p:sp>
      <p:sp>
        <p:nvSpPr>
          <p:cNvPr id="1331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C89F8A-8CA6-4154-BA3D-E998862B1CF8}" type="slidenum">
              <a:rPr lang="en-US" altLang="en-US"/>
              <a:pPr/>
              <a:t>6</a:t>
            </a:fld>
            <a:endParaRPr lang="en-US" altLang="en-US"/>
          </a:p>
        </p:txBody>
      </p:sp>
      <p:sp>
        <p:nvSpPr>
          <p:cNvPr id="15362" name="Rectangle 2"/>
          <p:cNvSpPr>
            <a:spLocks noGrp="1" noRot="1" noChangeAspect="1" noChangeArrowheads="1" noTextEdit="1"/>
          </p:cNvSpPr>
          <p:nvPr>
            <p:ph type="sldImg"/>
          </p:nvPr>
        </p:nvSpPr>
        <p:spPr>
          <a:ln/>
        </p:spPr>
      </p:sp>
      <p:sp>
        <p:nvSpPr>
          <p:cNvPr id="1536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4EE36E-DB41-4E9D-A296-77C732D8F574}" type="slidenum">
              <a:rPr lang="en-US" altLang="en-US"/>
              <a:pPr/>
              <a:t>7</a:t>
            </a:fld>
            <a:endParaRPr lang="en-US" altLang="en-US"/>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968CA1-A42B-45FE-A09B-3D515970247A}" type="slidenum">
              <a:rPr lang="en-US" altLang="en-US"/>
              <a:pPr/>
              <a:t>8</a:t>
            </a:fld>
            <a:endParaRPr lang="en-US" alt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108107-A5B7-44CE-9E8C-BA20111D0586}" type="slidenum">
              <a:rPr lang="en-US" altLang="en-US"/>
              <a:pPr/>
              <a:t>9</a:t>
            </a:fld>
            <a:endParaRPr lang="en-US" altLang="en-US"/>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67D482-3679-48B1-80E0-FFB1CB9A97B1}" type="slidenum">
              <a:rPr lang="en-US" altLang="en-US"/>
              <a:pPr/>
              <a:t>10</a:t>
            </a:fld>
            <a:endParaRPr lang="en-US" altLang="en-US"/>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02F352-4D54-4540-983B-C91B5C032038}" type="slidenum">
              <a:rPr lang="en-US" altLang="en-US"/>
              <a:pPr/>
              <a:t>11</a:t>
            </a:fld>
            <a:endParaRPr lang="en-US" altLang="en-US"/>
          </a:p>
        </p:txBody>
      </p:sp>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D38947-00AA-414A-BC9A-6D87A104AED5}" type="slidenum">
              <a:rPr lang="en-US" altLang="en-US"/>
              <a:pPr/>
              <a:t>12</a:t>
            </a:fld>
            <a:endParaRPr lang="en-US" altLang="en-US"/>
          </a:p>
        </p:txBody>
      </p:sp>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044596-8DAA-45FD-8E6E-CFD55BBC24B4}" type="slidenum">
              <a:rPr lang="en-US" altLang="en-US"/>
              <a:pPr/>
              <a:t>13</a:t>
            </a:fld>
            <a:endParaRPr lang="en-US" altLang="en-US"/>
          </a:p>
        </p:txBody>
      </p:sp>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C624BDC-B671-4291-AF0F-E62445C612BF}" type="slidenum">
              <a:rPr lang="en-US" altLang="en-US"/>
              <a:pPr/>
              <a:t>14</a:t>
            </a:fld>
            <a:endParaRPr lang="en-US" altLang="en-US"/>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E10E63-1FC4-4521-B0F6-10E27FAF87DA}" type="slidenum">
              <a:rPr lang="en-US" altLang="en-US"/>
              <a:pPr/>
              <a:t>15</a:t>
            </a:fld>
            <a:endParaRPr lang="en-US" altLang="en-US"/>
          </a:p>
        </p:txBody>
      </p:sp>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5D2162-50EF-4142-80F8-CED349AF3A3C}" type="slidenum">
              <a:rPr lang="en-US" altLang="en-US"/>
              <a:pPr/>
              <a:t>16</a:t>
            </a:fld>
            <a:endParaRPr lang="en-US" altLang="en-US"/>
          </a:p>
        </p:txBody>
      </p:sp>
      <p:sp>
        <p:nvSpPr>
          <p:cNvPr id="39938" name="Rectangle 2"/>
          <p:cNvSpPr>
            <a:spLocks noGrp="1" noRot="1" noChangeAspect="1" noChangeArrowheads="1" noTextEdit="1"/>
          </p:cNvSpPr>
          <p:nvPr>
            <p:ph type="sldImg"/>
          </p:nvPr>
        </p:nvSpPr>
        <p:spPr>
          <a:ln/>
        </p:spPr>
      </p:sp>
      <p:sp>
        <p:nvSpPr>
          <p:cNvPr id="3993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04B3C7-988D-4902-8094-E09DD2631FD1}" type="slidenum">
              <a:rPr lang="en-US" altLang="en-US"/>
              <a:pPr/>
              <a:t>17</a:t>
            </a:fld>
            <a:endParaRPr lang="en-US" altLang="en-US"/>
          </a:p>
        </p:txBody>
      </p:sp>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C25B68-BF5F-4DC8-B0D3-32E2BDCA0B8B}" type="slidenum">
              <a:rPr lang="en-US" altLang="en-US"/>
              <a:pPr/>
              <a:t>18</a:t>
            </a:fld>
            <a:endParaRPr lang="en-US" altLang="en-US"/>
          </a:p>
        </p:txBody>
      </p:sp>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2D8223-B60D-44F9-93D7-231247D8D165}" type="slidenum">
              <a:rPr lang="en-US" altLang="en-US"/>
              <a:pPr/>
              <a:t>19</a:t>
            </a:fld>
            <a:endParaRPr lang="en-US" altLang="en-US"/>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325CA7-477D-4D69-AA74-67489937D774}" type="slidenum">
              <a:rPr lang="en-US" altLang="en-US"/>
              <a:pPr/>
              <a:t>20</a:t>
            </a:fld>
            <a:endParaRPr lang="en-US" altLang="en-US"/>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B5DDBD-5AB8-416D-94CB-B8F591F1D099}" type="slidenum">
              <a:rPr lang="en-US" altLang="en-US"/>
              <a:pPr/>
              <a:t>21</a:t>
            </a:fld>
            <a:endParaRPr lang="en-US" altLang="en-US"/>
          </a:p>
        </p:txBody>
      </p:sp>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01F9DE-2E2C-408B-B59A-A069F8927532}" type="slidenum">
              <a:rPr lang="en-US" altLang="en-US"/>
              <a:pPr/>
              <a:t>22</a:t>
            </a:fld>
            <a:endParaRPr lang="en-US" altLang="en-US"/>
          </a:p>
        </p:txBody>
      </p:sp>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946DC8-1C55-41DC-9315-6287F7987443}" type="slidenum">
              <a:rPr lang="en-US" altLang="en-US"/>
              <a:pPr/>
              <a:t>23</a:t>
            </a:fld>
            <a:endParaRPr lang="en-US" altLang="en-US"/>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6F685B-5CBF-46BE-B747-E1E04C0901E9}" type="slidenum">
              <a:rPr lang="en-US" altLang="en-US"/>
              <a:pPr/>
              <a:t>24</a:t>
            </a:fld>
            <a:endParaRPr lang="en-US" altLang="en-US"/>
          </a:p>
        </p:txBody>
      </p:sp>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16F483-4653-4348-B2D3-ECABF0E55AD7}" type="slidenum">
              <a:rPr lang="en-US" altLang="en-US"/>
              <a:pPr/>
              <a:t>25</a:t>
            </a:fld>
            <a:endParaRPr lang="en-US" altLang="en-US"/>
          </a:p>
        </p:txBody>
      </p:sp>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E10F05-7AC0-4CE9-A5DF-0E872DE8B7A2}" type="slidenum">
              <a:rPr lang="en-US" altLang="en-US"/>
              <a:pPr/>
              <a:t>26</a:t>
            </a:fld>
            <a:endParaRPr lang="en-US" altLang="en-US"/>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41481A-8256-45C7-AEC5-CE242B9469E9}" type="slidenum">
              <a:rPr lang="en-US" altLang="en-US"/>
              <a:pPr/>
              <a:t>27</a:t>
            </a:fld>
            <a:endParaRPr lang="en-US" altLang="en-US"/>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9395A8C-3432-4493-A610-D84F7D911F88}" type="slidenum">
              <a:rPr lang="en-US" altLang="en-US"/>
              <a:pPr/>
              <a:t>28</a:t>
            </a:fld>
            <a:endParaRPr lang="en-US" altLang="en-US"/>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C512F5-5E62-4010-A0F0-FC4CA48BC7C8}" type="slidenum">
              <a:rPr lang="en-US" altLang="en-US"/>
              <a:pPr/>
              <a:t>29</a:t>
            </a:fld>
            <a:endParaRPr lang="en-US" altLang="en-US"/>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45FC6E-39D3-46B0-AEB3-9E879C7FCADA}" type="slidenum">
              <a:rPr lang="en-US" altLang="en-US"/>
              <a:pPr/>
              <a:t>30</a:t>
            </a:fld>
            <a:endParaRPr lang="en-US" altLang="en-US"/>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11E25D-9E9D-4062-B423-BC9F3B1C54C9}" type="slidenum">
              <a:rPr lang="en-US" altLang="en-US"/>
              <a:pPr/>
              <a:t>31</a:t>
            </a:fld>
            <a:endParaRPr lang="en-US" altLang="en-US"/>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11E25D-9E9D-4062-B423-BC9F3B1C54C9}" type="slidenum">
              <a:rPr lang="en-US" altLang="en-US"/>
              <a:pPr/>
              <a:t>32</a:t>
            </a:fld>
            <a:endParaRPr lang="en-US" altLang="en-US"/>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11E25D-9E9D-4062-B423-BC9F3B1C54C9}" type="slidenum">
              <a:rPr lang="en-US" altLang="en-US"/>
              <a:pPr/>
              <a:t>33</a:t>
            </a:fld>
            <a:endParaRPr lang="en-US" altLang="en-US"/>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784488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23813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703470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687099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81815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875619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36881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615559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1164973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26276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21910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youtube.com/watch?v=vwU3UARE6yc"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hyperlink" Target="https://www.youtube.com/watch?v=qjLBXb1kgMo"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33.xml.rels><?xml version="1.0" encoding="UTF-8" standalone="yes"?>
<Relationships xmlns="http://schemas.openxmlformats.org/package/2006/relationships"><Relationship Id="rId3" Type="http://schemas.openxmlformats.org/officeDocument/2006/relationships/hyperlink" Target="https://www.youtube.com/watch?v=tjUDblaW-Vc"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Basic movement</a:t>
            </a:r>
          </a:p>
          <a:p>
            <a:endParaRPr lang="en-US" altLang="en-US" sz="1200">
              <a:latin typeface="Times New Roman" pitchFamily="16" charset="0"/>
            </a:endParaRPr>
          </a:p>
        </p:txBody>
      </p:sp>
      <p:sp>
        <p:nvSpPr>
          <p:cNvPr id="1027" name="Text Box 3"/>
          <p:cNvSpPr txBox="1">
            <a:spLocks noChangeArrowheads="1"/>
          </p:cNvSpPr>
          <p:nvPr/>
        </p:nvSpPr>
        <p:spPr bwMode="auto">
          <a:xfrm>
            <a:off x="288925" y="1331913"/>
            <a:ext cx="771525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Animation is about movement. </a:t>
            </a:r>
          </a:p>
          <a:p>
            <a:endParaRPr lang="en-US" altLang="en-US"/>
          </a:p>
          <a:p>
            <a:r>
              <a:rPr lang="en-US" altLang="en-US"/>
              <a:t>Living things move in a different way from non-living things, and all have a </a:t>
            </a:r>
          </a:p>
          <a:p>
            <a:r>
              <a:rPr lang="en-US" altLang="en-US"/>
              <a:t>‘natural’ motion from the perspective of a human viewer.</a:t>
            </a:r>
          </a:p>
          <a:p>
            <a:endParaRPr lang="en-US" altLang="en-US"/>
          </a:p>
          <a:p>
            <a:r>
              <a:rPr lang="en-US" altLang="en-US"/>
              <a:t>What follows are some basics of motion.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Basic movement</a:t>
            </a:r>
          </a:p>
          <a:p>
            <a:endParaRPr lang="en-US" altLang="en-US" sz="1200">
              <a:latin typeface="Times New Roman" pitchFamily="16" charset="0"/>
            </a:endParaRPr>
          </a:p>
        </p:txBody>
      </p:sp>
      <p:sp>
        <p:nvSpPr>
          <p:cNvPr id="3075" name="Text Box 3"/>
          <p:cNvSpPr txBox="1">
            <a:spLocks noChangeArrowheads="1"/>
          </p:cNvSpPr>
          <p:nvPr/>
        </p:nvSpPr>
        <p:spPr bwMode="auto">
          <a:xfrm>
            <a:off x="288925" y="1331913"/>
            <a:ext cx="7219950" cy="1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Laws of Motion (due to Newton)</a:t>
            </a:r>
          </a:p>
          <a:p>
            <a:endParaRPr lang="en-US" altLang="en-US"/>
          </a:p>
          <a:p>
            <a:pPr>
              <a:buFontTx/>
              <a:buAutoNum type="arabicPeriod"/>
            </a:pPr>
            <a:r>
              <a:rPr lang="en-US" altLang="en-US"/>
              <a:t>Inertia. Every object that has weight will remain in its current state </a:t>
            </a:r>
          </a:p>
          <a:p>
            <a:r>
              <a:rPr lang="en-US" altLang="en-US"/>
              <a:t>     of motion until a force is applied to it.</a:t>
            </a:r>
          </a:p>
          <a:p>
            <a:endParaRPr lang="en-US" altLang="en-US"/>
          </a:p>
        </p:txBody>
      </p:sp>
      <p:sp>
        <p:nvSpPr>
          <p:cNvPr id="3076" name="Oval 4"/>
          <p:cNvSpPr>
            <a:spLocks noChangeArrowheads="1"/>
          </p:cNvSpPr>
          <p:nvPr/>
        </p:nvSpPr>
        <p:spPr bwMode="auto">
          <a:xfrm>
            <a:off x="1066800" y="45720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77" name="Line 5"/>
          <p:cNvSpPr>
            <a:spLocks noChangeShapeType="1"/>
          </p:cNvSpPr>
          <p:nvPr/>
        </p:nvSpPr>
        <p:spPr bwMode="auto">
          <a:xfrm flipV="1">
            <a:off x="381000" y="5181600"/>
            <a:ext cx="7620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8" name="Line 6"/>
          <p:cNvSpPr>
            <a:spLocks noChangeShapeType="1"/>
          </p:cNvSpPr>
          <p:nvPr/>
        </p:nvSpPr>
        <p:spPr bwMode="auto">
          <a:xfrm>
            <a:off x="1676400" y="5181600"/>
            <a:ext cx="1371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9" name="Oval 7"/>
          <p:cNvSpPr>
            <a:spLocks noChangeArrowheads="1"/>
          </p:cNvSpPr>
          <p:nvPr/>
        </p:nvSpPr>
        <p:spPr bwMode="auto">
          <a:xfrm>
            <a:off x="5334000" y="46482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80" name="Line 8"/>
          <p:cNvSpPr>
            <a:spLocks noChangeShapeType="1"/>
          </p:cNvSpPr>
          <p:nvPr/>
        </p:nvSpPr>
        <p:spPr bwMode="auto">
          <a:xfrm flipV="1">
            <a:off x="4648200" y="5257800"/>
            <a:ext cx="7620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81" name="Line 9"/>
          <p:cNvSpPr>
            <a:spLocks noChangeShapeType="1"/>
          </p:cNvSpPr>
          <p:nvPr/>
        </p:nvSpPr>
        <p:spPr bwMode="auto">
          <a:xfrm>
            <a:off x="5943600" y="5257800"/>
            <a:ext cx="1371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83" name="Line 11"/>
          <p:cNvSpPr>
            <a:spLocks noChangeShapeType="1"/>
          </p:cNvSpPr>
          <p:nvPr/>
        </p:nvSpPr>
        <p:spPr bwMode="auto">
          <a:xfrm>
            <a:off x="4648200" y="4953000"/>
            <a:ext cx="6858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84" name="WordArt 12"/>
          <p:cNvSpPr>
            <a:spLocks noChangeArrowheads="1" noChangeShapeType="1" noTextEdit="1"/>
          </p:cNvSpPr>
          <p:nvPr/>
        </p:nvSpPr>
        <p:spPr bwMode="auto">
          <a:xfrm>
            <a:off x="4267200" y="4419600"/>
            <a:ext cx="800100" cy="361950"/>
          </a:xfrm>
          <a:prstGeom prst="rect">
            <a:avLst/>
          </a:prstGeom>
        </p:spPr>
        <p:txBody>
          <a:bodyPr wrap="none" fromWordArt="1">
            <a:prstTxWarp prst="textPlain">
              <a:avLst>
                <a:gd name="adj" fmla="val 50000"/>
              </a:avLst>
            </a:prstTxWarp>
          </a:bodyPr>
          <a:lstStyle/>
          <a:p>
            <a:pPr algn="ctr"/>
            <a:r>
              <a:rPr lang="en-US" sz="2000" kern="10">
                <a:ln w="12700">
                  <a:solidFill>
                    <a:srgbClr val="3333CC"/>
                  </a:solidFill>
                  <a:round/>
                  <a:headEnd/>
                  <a:tailEnd/>
                </a:ln>
                <a:solidFill>
                  <a:srgbClr val="B2B2B2">
                    <a:alpha val="50000"/>
                  </a:srgbClr>
                </a:solidFill>
                <a:effectLst>
                  <a:outerShdw dist="45791" dir="2021404" algn="ctr" rotWithShape="0">
                    <a:srgbClr val="9999FF"/>
                  </a:outerShdw>
                </a:effectLst>
                <a:latin typeface="Arial Black"/>
              </a:rPr>
              <a:t>Force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Basic movement</a:t>
            </a:r>
          </a:p>
          <a:p>
            <a:endParaRPr lang="en-US" altLang="en-US" sz="1200">
              <a:latin typeface="Times New Roman" pitchFamily="16" charset="0"/>
            </a:endParaRPr>
          </a:p>
        </p:txBody>
      </p:sp>
      <p:sp>
        <p:nvSpPr>
          <p:cNvPr id="4099" name="Text Box 3"/>
          <p:cNvSpPr txBox="1">
            <a:spLocks noChangeArrowheads="1"/>
          </p:cNvSpPr>
          <p:nvPr/>
        </p:nvSpPr>
        <p:spPr bwMode="auto">
          <a:xfrm>
            <a:off x="288925" y="1331913"/>
            <a:ext cx="8743950" cy="2563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Laws of Motion (due to Newton)</a:t>
            </a:r>
          </a:p>
          <a:p>
            <a:endParaRPr lang="en-US" altLang="en-US"/>
          </a:p>
          <a:p>
            <a:r>
              <a:rPr lang="en-US" altLang="en-US"/>
              <a:t>2. Constant acceleration. An object accelerates in the direction of the force </a:t>
            </a:r>
          </a:p>
          <a:p>
            <a:r>
              <a:rPr lang="en-US" altLang="en-US"/>
              <a:t>     applied to it. The greater the force, the greater the acceleration. For a given force,</a:t>
            </a:r>
          </a:p>
          <a:p>
            <a:r>
              <a:rPr lang="en-US" altLang="en-US"/>
              <a:t>     the greater the mass of the object the smaller will be the acceleration.</a:t>
            </a:r>
          </a:p>
          <a:p>
            <a:endParaRPr lang="en-US" altLang="en-US"/>
          </a:p>
          <a:p>
            <a:endParaRPr lang="en-US" altLang="en-US"/>
          </a:p>
          <a:p>
            <a:r>
              <a:rPr lang="en-US" altLang="en-US"/>
              <a:t>                             (         F = m*a         )</a:t>
            </a:r>
          </a:p>
          <a:p>
            <a:endParaRPr lang="en-US"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Basic movement</a:t>
            </a:r>
          </a:p>
          <a:p>
            <a:endParaRPr lang="en-US" altLang="en-US" sz="1200">
              <a:latin typeface="Times New Roman" pitchFamily="16" charset="0"/>
            </a:endParaRPr>
          </a:p>
        </p:txBody>
      </p:sp>
      <p:sp>
        <p:nvSpPr>
          <p:cNvPr id="5123" name="Text Box 3"/>
          <p:cNvSpPr txBox="1">
            <a:spLocks noChangeArrowheads="1"/>
          </p:cNvSpPr>
          <p:nvPr/>
        </p:nvSpPr>
        <p:spPr bwMode="auto">
          <a:xfrm>
            <a:off x="288925" y="1331913"/>
            <a:ext cx="8147050" cy="283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Laws of Motion (due to Newton)</a:t>
            </a:r>
          </a:p>
          <a:p>
            <a:endParaRPr lang="en-US" altLang="en-US"/>
          </a:p>
          <a:p>
            <a:r>
              <a:rPr lang="en-US" altLang="en-US"/>
              <a:t>3. For every action there is an equal and opposite reaction. If a force is applied</a:t>
            </a:r>
          </a:p>
          <a:p>
            <a:r>
              <a:rPr lang="en-US" altLang="en-US"/>
              <a:t>     to an object, the object reacts with an equal and opposite force on whatever</a:t>
            </a:r>
          </a:p>
          <a:p>
            <a:r>
              <a:rPr lang="en-US" altLang="en-US"/>
              <a:t>    applied the force.</a:t>
            </a:r>
          </a:p>
          <a:p>
            <a:endParaRPr lang="en-US" altLang="en-US"/>
          </a:p>
          <a:p>
            <a:r>
              <a:rPr lang="en-US" altLang="en-US"/>
              <a:t>If your kick a ball, it pushes back on your foot.</a:t>
            </a:r>
          </a:p>
          <a:p>
            <a:endParaRPr lang="en-US" altLang="en-US"/>
          </a:p>
          <a:p>
            <a:r>
              <a:rPr lang="en-US" altLang="en-US"/>
              <a:t>What do all of these rules mean in the context of animation?</a:t>
            </a:r>
          </a:p>
          <a:p>
            <a:endParaRPr lang="en-US"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Acceleration</a:t>
            </a:r>
          </a:p>
          <a:p>
            <a:endParaRPr lang="en-US" altLang="en-US" sz="1200">
              <a:latin typeface="Times New Roman" pitchFamily="16" charset="0"/>
            </a:endParaRPr>
          </a:p>
        </p:txBody>
      </p:sp>
      <p:sp>
        <p:nvSpPr>
          <p:cNvPr id="6147" name="Text Box 3"/>
          <p:cNvSpPr txBox="1">
            <a:spLocks noChangeArrowheads="1"/>
          </p:cNvSpPr>
          <p:nvPr/>
        </p:nvSpPr>
        <p:spPr bwMode="auto">
          <a:xfrm>
            <a:off x="288925" y="1331913"/>
            <a:ext cx="780415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Let’s look at acceleration.</a:t>
            </a:r>
          </a:p>
          <a:p>
            <a:endParaRPr lang="en-US" altLang="en-US"/>
          </a:p>
          <a:p>
            <a:r>
              <a:rPr lang="en-US" altLang="en-US"/>
              <a:t>This is when the speed of something is changing – getting faster or slower..</a:t>
            </a:r>
          </a:p>
        </p:txBody>
      </p:sp>
      <p:sp>
        <p:nvSpPr>
          <p:cNvPr id="6148" name="Oval 4"/>
          <p:cNvSpPr>
            <a:spLocks noChangeArrowheads="1"/>
          </p:cNvSpPr>
          <p:nvPr/>
        </p:nvSpPr>
        <p:spPr bwMode="auto">
          <a:xfrm>
            <a:off x="1143000" y="30480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49" name="Line 5"/>
          <p:cNvSpPr>
            <a:spLocks noChangeShapeType="1"/>
          </p:cNvSpPr>
          <p:nvPr/>
        </p:nvSpPr>
        <p:spPr bwMode="auto">
          <a:xfrm flipV="1">
            <a:off x="457200" y="3657600"/>
            <a:ext cx="7620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50" name="Line 6"/>
          <p:cNvSpPr>
            <a:spLocks noChangeShapeType="1"/>
          </p:cNvSpPr>
          <p:nvPr/>
        </p:nvSpPr>
        <p:spPr bwMode="auto">
          <a:xfrm>
            <a:off x="1752600" y="3657600"/>
            <a:ext cx="64770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51" name="Oval 7"/>
          <p:cNvSpPr>
            <a:spLocks noChangeArrowheads="1"/>
          </p:cNvSpPr>
          <p:nvPr/>
        </p:nvSpPr>
        <p:spPr bwMode="auto">
          <a:xfrm>
            <a:off x="2362200" y="3124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52" name="Oval 8"/>
          <p:cNvSpPr>
            <a:spLocks noChangeArrowheads="1"/>
          </p:cNvSpPr>
          <p:nvPr/>
        </p:nvSpPr>
        <p:spPr bwMode="auto">
          <a:xfrm>
            <a:off x="1066800" y="45720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53" name="Line 9"/>
          <p:cNvSpPr>
            <a:spLocks noChangeShapeType="1"/>
          </p:cNvSpPr>
          <p:nvPr/>
        </p:nvSpPr>
        <p:spPr bwMode="auto">
          <a:xfrm>
            <a:off x="338138" y="4591050"/>
            <a:ext cx="685800" cy="304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54" name="Line 10"/>
          <p:cNvSpPr>
            <a:spLocks noChangeShapeType="1"/>
          </p:cNvSpPr>
          <p:nvPr/>
        </p:nvSpPr>
        <p:spPr bwMode="auto">
          <a:xfrm>
            <a:off x="1676400" y="5181600"/>
            <a:ext cx="1343025" cy="56673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55" name="Oval 11"/>
          <p:cNvSpPr>
            <a:spLocks noChangeArrowheads="1"/>
          </p:cNvSpPr>
          <p:nvPr/>
        </p:nvSpPr>
        <p:spPr bwMode="auto">
          <a:xfrm>
            <a:off x="3657600" y="3124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56" name="Oval 12"/>
          <p:cNvSpPr>
            <a:spLocks noChangeArrowheads="1"/>
          </p:cNvSpPr>
          <p:nvPr/>
        </p:nvSpPr>
        <p:spPr bwMode="auto">
          <a:xfrm>
            <a:off x="5257800" y="3124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57" name="Oval 13"/>
          <p:cNvSpPr>
            <a:spLocks noChangeArrowheads="1"/>
          </p:cNvSpPr>
          <p:nvPr/>
        </p:nvSpPr>
        <p:spPr bwMode="auto">
          <a:xfrm>
            <a:off x="7315200" y="3124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58" name="Text Box 14"/>
          <p:cNvSpPr txBox="1">
            <a:spLocks noChangeArrowheads="1"/>
          </p:cNvSpPr>
          <p:nvPr/>
        </p:nvSpPr>
        <p:spPr bwMode="auto">
          <a:xfrm>
            <a:off x="1127125" y="3998913"/>
            <a:ext cx="7042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   0 sec          1 sec           2 sec                 3 sec                        4 sec</a:t>
            </a:r>
          </a:p>
        </p:txBody>
      </p:sp>
      <p:sp>
        <p:nvSpPr>
          <p:cNvPr id="6159" name="Text Box 15"/>
          <p:cNvSpPr txBox="1">
            <a:spLocks noChangeArrowheads="1"/>
          </p:cNvSpPr>
          <p:nvPr/>
        </p:nvSpPr>
        <p:spPr bwMode="auto">
          <a:xfrm>
            <a:off x="3032125" y="4989513"/>
            <a:ext cx="4819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Acceleration is created by a </a:t>
            </a:r>
            <a:r>
              <a:rPr lang="en-US" altLang="en-US" b="1"/>
              <a:t>force</a:t>
            </a:r>
            <a:r>
              <a:rPr lang="en-US" altLang="en-US"/>
              <a:t>. Gravity …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14339" name="Text Box 3"/>
          <p:cNvSpPr txBox="1">
            <a:spLocks noChangeArrowheads="1"/>
          </p:cNvSpPr>
          <p:nvPr/>
        </p:nvSpPr>
        <p:spPr bwMode="auto">
          <a:xfrm>
            <a:off x="288925" y="1331913"/>
            <a:ext cx="8337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Things that change position a small amount between frames are moving slowly.</a:t>
            </a:r>
          </a:p>
          <a:p>
            <a:r>
              <a:rPr lang="en-US" altLang="en-US"/>
              <a:t>Things that change position a large amount between frames .are moving quickly.</a:t>
            </a:r>
          </a:p>
        </p:txBody>
      </p:sp>
      <p:pic>
        <p:nvPicPr>
          <p:cNvPr id="14352"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743200"/>
            <a:ext cx="571500"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53"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3505200"/>
            <a:ext cx="571500"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54"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4267200"/>
            <a:ext cx="571500"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55"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5029200"/>
            <a:ext cx="571500"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56" name="Text Box 20"/>
          <p:cNvSpPr txBox="1">
            <a:spLocks noChangeArrowheads="1"/>
          </p:cNvSpPr>
          <p:nvPr/>
        </p:nvSpPr>
        <p:spPr bwMode="auto">
          <a:xfrm>
            <a:off x="1508125" y="5980113"/>
            <a:ext cx="1771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Explain Galileo.</a:t>
            </a:r>
          </a:p>
        </p:txBody>
      </p:sp>
      <p:pic>
        <p:nvPicPr>
          <p:cNvPr id="14358" name="Picture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800" y="2743200"/>
            <a:ext cx="10572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59" name="Picture 2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724400"/>
            <a:ext cx="11017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60" name="Line 24"/>
          <p:cNvSpPr>
            <a:spLocks noChangeShapeType="1"/>
          </p:cNvSpPr>
          <p:nvPr/>
        </p:nvSpPr>
        <p:spPr bwMode="auto">
          <a:xfrm>
            <a:off x="2286000" y="2743200"/>
            <a:ext cx="0" cy="289560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16387" name="Text Box 3"/>
          <p:cNvSpPr txBox="1">
            <a:spLocks noChangeArrowheads="1"/>
          </p:cNvSpPr>
          <p:nvPr/>
        </p:nvSpPr>
        <p:spPr bwMode="auto">
          <a:xfrm>
            <a:off x="381000" y="685800"/>
            <a:ext cx="4495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 thrown ball.</a:t>
            </a:r>
          </a:p>
        </p:txBody>
      </p:sp>
      <p:sp>
        <p:nvSpPr>
          <p:cNvPr id="16396" name="Oval 12"/>
          <p:cNvSpPr>
            <a:spLocks noChangeArrowheads="1"/>
          </p:cNvSpPr>
          <p:nvPr/>
        </p:nvSpPr>
        <p:spPr bwMode="auto">
          <a:xfrm rot="11216830">
            <a:off x="790575" y="52578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7" name="Oval 13"/>
          <p:cNvSpPr>
            <a:spLocks noChangeArrowheads="1"/>
          </p:cNvSpPr>
          <p:nvPr/>
        </p:nvSpPr>
        <p:spPr bwMode="auto">
          <a:xfrm>
            <a:off x="5867400" y="54102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8" name="Oval 14"/>
          <p:cNvSpPr>
            <a:spLocks noChangeArrowheads="1"/>
          </p:cNvSpPr>
          <p:nvPr/>
        </p:nvSpPr>
        <p:spPr bwMode="auto">
          <a:xfrm rot="11215633">
            <a:off x="838200" y="41910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9" name="Oval 15"/>
          <p:cNvSpPr>
            <a:spLocks noChangeArrowheads="1"/>
          </p:cNvSpPr>
          <p:nvPr/>
        </p:nvSpPr>
        <p:spPr bwMode="auto">
          <a:xfrm rot="11215633">
            <a:off x="838200" y="3200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0" name="Oval 16"/>
          <p:cNvSpPr>
            <a:spLocks noChangeArrowheads="1"/>
          </p:cNvSpPr>
          <p:nvPr/>
        </p:nvSpPr>
        <p:spPr bwMode="auto">
          <a:xfrm rot="11215633">
            <a:off x="838200" y="22098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1" name="Oval 17"/>
          <p:cNvSpPr>
            <a:spLocks noChangeArrowheads="1"/>
          </p:cNvSpPr>
          <p:nvPr/>
        </p:nvSpPr>
        <p:spPr bwMode="auto">
          <a:xfrm rot="11215633">
            <a:off x="838200" y="1219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2" name="Oval 18"/>
          <p:cNvSpPr>
            <a:spLocks noChangeArrowheads="1"/>
          </p:cNvSpPr>
          <p:nvPr/>
        </p:nvSpPr>
        <p:spPr bwMode="auto">
          <a:xfrm>
            <a:off x="5867400" y="38100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3" name="Oval 19"/>
          <p:cNvSpPr>
            <a:spLocks noChangeArrowheads="1"/>
          </p:cNvSpPr>
          <p:nvPr/>
        </p:nvSpPr>
        <p:spPr bwMode="auto">
          <a:xfrm>
            <a:off x="5867400" y="2438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4" name="Oval 20"/>
          <p:cNvSpPr>
            <a:spLocks noChangeArrowheads="1"/>
          </p:cNvSpPr>
          <p:nvPr/>
        </p:nvSpPr>
        <p:spPr bwMode="auto">
          <a:xfrm>
            <a:off x="5867400" y="14478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5" name="Oval 21"/>
          <p:cNvSpPr>
            <a:spLocks noChangeArrowheads="1"/>
          </p:cNvSpPr>
          <p:nvPr/>
        </p:nvSpPr>
        <p:spPr bwMode="auto">
          <a:xfrm>
            <a:off x="5867400" y="6096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6" name="Oval 22"/>
          <p:cNvSpPr>
            <a:spLocks noChangeArrowheads="1"/>
          </p:cNvSpPr>
          <p:nvPr/>
        </p:nvSpPr>
        <p:spPr bwMode="auto">
          <a:xfrm>
            <a:off x="5867400" y="3048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18435" name="Text Box 3"/>
          <p:cNvSpPr txBox="1">
            <a:spLocks noChangeArrowheads="1"/>
          </p:cNvSpPr>
          <p:nvPr/>
        </p:nvSpPr>
        <p:spPr bwMode="auto">
          <a:xfrm>
            <a:off x="381000" y="685800"/>
            <a:ext cx="4495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 thrown ball.</a:t>
            </a:r>
          </a:p>
        </p:txBody>
      </p:sp>
      <p:sp>
        <p:nvSpPr>
          <p:cNvPr id="18436" name="Oval 4"/>
          <p:cNvSpPr>
            <a:spLocks noChangeArrowheads="1"/>
          </p:cNvSpPr>
          <p:nvPr/>
        </p:nvSpPr>
        <p:spPr bwMode="auto">
          <a:xfrm rot="11216830">
            <a:off x="790575" y="52578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38" name="Oval 6"/>
          <p:cNvSpPr>
            <a:spLocks noChangeArrowheads="1"/>
          </p:cNvSpPr>
          <p:nvPr/>
        </p:nvSpPr>
        <p:spPr bwMode="auto">
          <a:xfrm rot="11215633">
            <a:off x="1066800" y="40386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39" name="Oval 7"/>
          <p:cNvSpPr>
            <a:spLocks noChangeArrowheads="1"/>
          </p:cNvSpPr>
          <p:nvPr/>
        </p:nvSpPr>
        <p:spPr bwMode="auto">
          <a:xfrm rot="11215633">
            <a:off x="1676400" y="2819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40" name="Oval 8"/>
          <p:cNvSpPr>
            <a:spLocks noChangeArrowheads="1"/>
          </p:cNvSpPr>
          <p:nvPr/>
        </p:nvSpPr>
        <p:spPr bwMode="auto">
          <a:xfrm rot="11215633">
            <a:off x="2514600" y="1981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41" name="Oval 9"/>
          <p:cNvSpPr>
            <a:spLocks noChangeArrowheads="1"/>
          </p:cNvSpPr>
          <p:nvPr/>
        </p:nvSpPr>
        <p:spPr bwMode="auto">
          <a:xfrm rot="11215633">
            <a:off x="3429000" y="13716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42" name="Oval 10"/>
          <p:cNvSpPr>
            <a:spLocks noChangeArrowheads="1"/>
          </p:cNvSpPr>
          <p:nvPr/>
        </p:nvSpPr>
        <p:spPr bwMode="auto">
          <a:xfrm>
            <a:off x="7248525" y="45720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43" name="Oval 11"/>
          <p:cNvSpPr>
            <a:spLocks noChangeArrowheads="1"/>
          </p:cNvSpPr>
          <p:nvPr/>
        </p:nvSpPr>
        <p:spPr bwMode="auto">
          <a:xfrm>
            <a:off x="6248400" y="22860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44" name="Oval 12"/>
          <p:cNvSpPr>
            <a:spLocks noChangeArrowheads="1"/>
          </p:cNvSpPr>
          <p:nvPr/>
        </p:nvSpPr>
        <p:spPr bwMode="auto">
          <a:xfrm>
            <a:off x="6858000" y="32766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45" name="Oval 13"/>
          <p:cNvSpPr>
            <a:spLocks noChangeArrowheads="1"/>
          </p:cNvSpPr>
          <p:nvPr/>
        </p:nvSpPr>
        <p:spPr bwMode="auto">
          <a:xfrm>
            <a:off x="5486400" y="15240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46" name="Oval 14"/>
          <p:cNvSpPr>
            <a:spLocks noChangeArrowheads="1"/>
          </p:cNvSpPr>
          <p:nvPr/>
        </p:nvSpPr>
        <p:spPr bwMode="auto">
          <a:xfrm>
            <a:off x="4419600" y="1219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47" name="Text Box 15"/>
          <p:cNvSpPr txBox="1">
            <a:spLocks noChangeArrowheads="1"/>
          </p:cNvSpPr>
          <p:nvPr/>
        </p:nvSpPr>
        <p:spPr bwMode="auto">
          <a:xfrm>
            <a:off x="2727325" y="4913313"/>
            <a:ext cx="857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Wrong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20483" name="Text Box 3"/>
          <p:cNvSpPr txBox="1">
            <a:spLocks noChangeArrowheads="1"/>
          </p:cNvSpPr>
          <p:nvPr/>
        </p:nvSpPr>
        <p:spPr bwMode="auto">
          <a:xfrm>
            <a:off x="381000" y="685800"/>
            <a:ext cx="4495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 thrown ball.</a:t>
            </a:r>
          </a:p>
        </p:txBody>
      </p:sp>
      <p:sp>
        <p:nvSpPr>
          <p:cNvPr id="20484" name="Oval 4"/>
          <p:cNvSpPr>
            <a:spLocks noChangeArrowheads="1"/>
          </p:cNvSpPr>
          <p:nvPr/>
        </p:nvSpPr>
        <p:spPr bwMode="auto">
          <a:xfrm rot="11216830">
            <a:off x="790575" y="52578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485" name="Oval 5"/>
          <p:cNvSpPr>
            <a:spLocks noChangeArrowheads="1"/>
          </p:cNvSpPr>
          <p:nvPr/>
        </p:nvSpPr>
        <p:spPr bwMode="auto">
          <a:xfrm rot="11215633">
            <a:off x="1295400" y="3581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486" name="Oval 6"/>
          <p:cNvSpPr>
            <a:spLocks noChangeArrowheads="1"/>
          </p:cNvSpPr>
          <p:nvPr/>
        </p:nvSpPr>
        <p:spPr bwMode="auto">
          <a:xfrm rot="11215633">
            <a:off x="2057400" y="25146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487" name="Oval 7"/>
          <p:cNvSpPr>
            <a:spLocks noChangeArrowheads="1"/>
          </p:cNvSpPr>
          <p:nvPr/>
        </p:nvSpPr>
        <p:spPr bwMode="auto">
          <a:xfrm rot="11215633">
            <a:off x="2819400" y="19050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488" name="Oval 8"/>
          <p:cNvSpPr>
            <a:spLocks noChangeArrowheads="1"/>
          </p:cNvSpPr>
          <p:nvPr/>
        </p:nvSpPr>
        <p:spPr bwMode="auto">
          <a:xfrm rot="11215633">
            <a:off x="3505200" y="1600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489" name="Oval 9"/>
          <p:cNvSpPr>
            <a:spLocks noChangeArrowheads="1"/>
          </p:cNvSpPr>
          <p:nvPr/>
        </p:nvSpPr>
        <p:spPr bwMode="auto">
          <a:xfrm>
            <a:off x="6529388" y="5024438"/>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490" name="Oval 10"/>
          <p:cNvSpPr>
            <a:spLocks noChangeArrowheads="1"/>
          </p:cNvSpPr>
          <p:nvPr/>
        </p:nvSpPr>
        <p:spPr bwMode="auto">
          <a:xfrm>
            <a:off x="5224463" y="2362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491" name="Oval 11"/>
          <p:cNvSpPr>
            <a:spLocks noChangeArrowheads="1"/>
          </p:cNvSpPr>
          <p:nvPr/>
        </p:nvSpPr>
        <p:spPr bwMode="auto">
          <a:xfrm>
            <a:off x="6010275" y="3419475"/>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492" name="Oval 12"/>
          <p:cNvSpPr>
            <a:spLocks noChangeArrowheads="1"/>
          </p:cNvSpPr>
          <p:nvPr/>
        </p:nvSpPr>
        <p:spPr bwMode="auto">
          <a:xfrm>
            <a:off x="4495800" y="1676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493" name="Oval 13"/>
          <p:cNvSpPr>
            <a:spLocks noChangeArrowheads="1"/>
          </p:cNvSpPr>
          <p:nvPr/>
        </p:nvSpPr>
        <p:spPr bwMode="auto">
          <a:xfrm>
            <a:off x="4038600" y="15240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494" name="Text Box 14"/>
          <p:cNvSpPr txBox="1">
            <a:spLocks noChangeArrowheads="1"/>
          </p:cNvSpPr>
          <p:nvPr/>
        </p:nvSpPr>
        <p:spPr bwMode="auto">
          <a:xfrm>
            <a:off x="2727325" y="4913313"/>
            <a:ext cx="9334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Correct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22531" name="Text Box 3"/>
          <p:cNvSpPr txBox="1">
            <a:spLocks noChangeArrowheads="1"/>
          </p:cNvSpPr>
          <p:nvPr/>
        </p:nvSpPr>
        <p:spPr bwMode="auto">
          <a:xfrm>
            <a:off x="381000" y="685800"/>
            <a:ext cx="4495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An incline</a:t>
            </a:r>
          </a:p>
        </p:txBody>
      </p:sp>
      <p:sp>
        <p:nvSpPr>
          <p:cNvPr id="22532" name="Oval 4"/>
          <p:cNvSpPr>
            <a:spLocks noChangeArrowheads="1"/>
          </p:cNvSpPr>
          <p:nvPr/>
        </p:nvSpPr>
        <p:spPr bwMode="auto">
          <a:xfrm rot="11216830">
            <a:off x="2514600" y="25146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535" name="Oval 7"/>
          <p:cNvSpPr>
            <a:spLocks noChangeArrowheads="1"/>
          </p:cNvSpPr>
          <p:nvPr/>
        </p:nvSpPr>
        <p:spPr bwMode="auto">
          <a:xfrm rot="11215633">
            <a:off x="2819400" y="2700338"/>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536" name="Oval 8"/>
          <p:cNvSpPr>
            <a:spLocks noChangeArrowheads="1"/>
          </p:cNvSpPr>
          <p:nvPr/>
        </p:nvSpPr>
        <p:spPr bwMode="auto">
          <a:xfrm rot="11215633">
            <a:off x="3048000" y="2852738"/>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537" name="Oval 9"/>
          <p:cNvSpPr>
            <a:spLocks noChangeArrowheads="1"/>
          </p:cNvSpPr>
          <p:nvPr/>
        </p:nvSpPr>
        <p:spPr bwMode="auto">
          <a:xfrm>
            <a:off x="7315200" y="5486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538" name="Oval 10"/>
          <p:cNvSpPr>
            <a:spLocks noChangeArrowheads="1"/>
          </p:cNvSpPr>
          <p:nvPr/>
        </p:nvSpPr>
        <p:spPr bwMode="auto">
          <a:xfrm>
            <a:off x="4876800" y="3962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539" name="Oval 11"/>
          <p:cNvSpPr>
            <a:spLocks noChangeArrowheads="1"/>
          </p:cNvSpPr>
          <p:nvPr/>
        </p:nvSpPr>
        <p:spPr bwMode="auto">
          <a:xfrm>
            <a:off x="5943600" y="4648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540" name="Oval 12"/>
          <p:cNvSpPr>
            <a:spLocks noChangeArrowheads="1"/>
          </p:cNvSpPr>
          <p:nvPr/>
        </p:nvSpPr>
        <p:spPr bwMode="auto">
          <a:xfrm>
            <a:off x="4114800" y="3505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541" name="Oval 13"/>
          <p:cNvSpPr>
            <a:spLocks noChangeArrowheads="1"/>
          </p:cNvSpPr>
          <p:nvPr/>
        </p:nvSpPr>
        <p:spPr bwMode="auto">
          <a:xfrm>
            <a:off x="3505200" y="3124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542" name="Text Box 14"/>
          <p:cNvSpPr txBox="1">
            <a:spLocks noChangeArrowheads="1"/>
          </p:cNvSpPr>
          <p:nvPr/>
        </p:nvSpPr>
        <p:spPr bwMode="auto">
          <a:xfrm>
            <a:off x="2209800" y="4953000"/>
            <a:ext cx="2774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Correct – ball accelerates</a:t>
            </a:r>
          </a:p>
          <a:p>
            <a:r>
              <a:rPr lang="en-US" altLang="en-US"/>
              <a:t>Down the incline</a:t>
            </a:r>
          </a:p>
        </p:txBody>
      </p:sp>
      <p:sp>
        <p:nvSpPr>
          <p:cNvPr id="22543" name="Line 15"/>
          <p:cNvSpPr>
            <a:spLocks noChangeShapeType="1"/>
          </p:cNvSpPr>
          <p:nvPr/>
        </p:nvSpPr>
        <p:spPr bwMode="auto">
          <a:xfrm>
            <a:off x="457200" y="1905000"/>
            <a:ext cx="7848600" cy="472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24579" name="Text Box 3"/>
          <p:cNvSpPr txBox="1">
            <a:spLocks noChangeArrowheads="1"/>
          </p:cNvSpPr>
          <p:nvPr/>
        </p:nvSpPr>
        <p:spPr bwMode="auto">
          <a:xfrm>
            <a:off x="381000" y="685800"/>
            <a:ext cx="44958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Animating this: Key drawings! </a:t>
            </a:r>
          </a:p>
          <a:p>
            <a:r>
              <a:rPr lang="en-US" altLang="en-US"/>
              <a:t>Draw the start and end of the sequence. How much time does this represent (I.E. how many drawings?)</a:t>
            </a:r>
          </a:p>
        </p:txBody>
      </p:sp>
      <p:sp>
        <p:nvSpPr>
          <p:cNvPr id="24580" name="Oval 4"/>
          <p:cNvSpPr>
            <a:spLocks noChangeArrowheads="1"/>
          </p:cNvSpPr>
          <p:nvPr/>
        </p:nvSpPr>
        <p:spPr bwMode="auto">
          <a:xfrm rot="11216830">
            <a:off x="2514600" y="25146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A</a:t>
            </a:r>
          </a:p>
        </p:txBody>
      </p:sp>
      <p:sp>
        <p:nvSpPr>
          <p:cNvPr id="24583" name="Oval 7"/>
          <p:cNvSpPr>
            <a:spLocks noChangeArrowheads="1"/>
          </p:cNvSpPr>
          <p:nvPr/>
        </p:nvSpPr>
        <p:spPr bwMode="auto">
          <a:xfrm>
            <a:off x="7315200" y="5486400"/>
            <a:ext cx="609600" cy="685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B</a:t>
            </a:r>
          </a:p>
        </p:txBody>
      </p:sp>
      <p:sp>
        <p:nvSpPr>
          <p:cNvPr id="24588" name="Text Box 12"/>
          <p:cNvSpPr txBox="1">
            <a:spLocks noChangeArrowheads="1"/>
          </p:cNvSpPr>
          <p:nvPr/>
        </p:nvSpPr>
        <p:spPr bwMode="auto">
          <a:xfrm>
            <a:off x="2209800" y="4953000"/>
            <a:ext cx="314325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Correct – ball accelerates</a:t>
            </a:r>
          </a:p>
          <a:p>
            <a:r>
              <a:rPr lang="en-US" altLang="en-US"/>
              <a:t>Down the incline. Let’s say ½</a:t>
            </a:r>
          </a:p>
          <a:p>
            <a:r>
              <a:rPr lang="en-US" altLang="en-US"/>
              <a:t>Of a second, or 7 drawings.</a:t>
            </a:r>
          </a:p>
        </p:txBody>
      </p:sp>
      <p:sp>
        <p:nvSpPr>
          <p:cNvPr id="24589" name="Line 13"/>
          <p:cNvSpPr>
            <a:spLocks noChangeShapeType="1"/>
          </p:cNvSpPr>
          <p:nvPr/>
        </p:nvSpPr>
        <p:spPr bwMode="auto">
          <a:xfrm>
            <a:off x="457200" y="1905000"/>
            <a:ext cx="7848600" cy="472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26627" name="Text Box 3"/>
          <p:cNvSpPr txBox="1">
            <a:spLocks noChangeArrowheads="1"/>
          </p:cNvSpPr>
          <p:nvPr/>
        </p:nvSpPr>
        <p:spPr bwMode="auto">
          <a:xfrm>
            <a:off x="381000" y="685800"/>
            <a:ext cx="4495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Animating this: Key drawings! </a:t>
            </a:r>
          </a:p>
          <a:p>
            <a:r>
              <a:rPr lang="en-US" altLang="en-US"/>
              <a:t>Draw the start and end of the sequence.</a:t>
            </a:r>
          </a:p>
        </p:txBody>
      </p:sp>
      <p:sp>
        <p:nvSpPr>
          <p:cNvPr id="26628" name="Oval 4"/>
          <p:cNvSpPr>
            <a:spLocks noChangeArrowheads="1"/>
          </p:cNvSpPr>
          <p:nvPr/>
        </p:nvSpPr>
        <p:spPr bwMode="auto">
          <a:xfrm rot="11216830">
            <a:off x="2514600" y="25146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A</a:t>
            </a:r>
          </a:p>
        </p:txBody>
      </p:sp>
      <p:sp>
        <p:nvSpPr>
          <p:cNvPr id="26631" name="Oval 7"/>
          <p:cNvSpPr>
            <a:spLocks noChangeArrowheads="1"/>
          </p:cNvSpPr>
          <p:nvPr/>
        </p:nvSpPr>
        <p:spPr bwMode="auto">
          <a:xfrm>
            <a:off x="7315200" y="5486400"/>
            <a:ext cx="609600" cy="685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B</a:t>
            </a:r>
          </a:p>
        </p:txBody>
      </p:sp>
      <p:sp>
        <p:nvSpPr>
          <p:cNvPr id="26636" name="Text Box 12"/>
          <p:cNvSpPr txBox="1">
            <a:spLocks noChangeArrowheads="1"/>
          </p:cNvSpPr>
          <p:nvPr/>
        </p:nvSpPr>
        <p:spPr bwMode="auto">
          <a:xfrm>
            <a:off x="3581400" y="5257800"/>
            <a:ext cx="1428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In-betweens</a:t>
            </a:r>
          </a:p>
        </p:txBody>
      </p:sp>
      <p:sp>
        <p:nvSpPr>
          <p:cNvPr id="26637" name="Line 13"/>
          <p:cNvSpPr>
            <a:spLocks noChangeShapeType="1"/>
          </p:cNvSpPr>
          <p:nvPr/>
        </p:nvSpPr>
        <p:spPr bwMode="auto">
          <a:xfrm>
            <a:off x="457200" y="1905000"/>
            <a:ext cx="7848600" cy="472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38" name="Oval 14"/>
          <p:cNvSpPr>
            <a:spLocks noChangeArrowheads="1"/>
          </p:cNvSpPr>
          <p:nvPr/>
        </p:nvSpPr>
        <p:spPr bwMode="auto">
          <a:xfrm>
            <a:off x="7010400" y="18288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639" name="Text Box 15"/>
          <p:cNvSpPr txBox="1">
            <a:spLocks noChangeArrowheads="1"/>
          </p:cNvSpPr>
          <p:nvPr/>
        </p:nvSpPr>
        <p:spPr bwMode="auto">
          <a:xfrm>
            <a:off x="1905000" y="17526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1</a:t>
            </a:r>
          </a:p>
          <a:p>
            <a:r>
              <a:rPr lang="en-US" altLang="en-US"/>
              <a:t>(key)</a:t>
            </a:r>
          </a:p>
        </p:txBody>
      </p:sp>
      <p:sp>
        <p:nvSpPr>
          <p:cNvPr id="26640" name="Text Box 16"/>
          <p:cNvSpPr txBox="1">
            <a:spLocks noChangeArrowheads="1"/>
          </p:cNvSpPr>
          <p:nvPr/>
        </p:nvSpPr>
        <p:spPr bwMode="auto">
          <a:xfrm>
            <a:off x="7543800" y="46482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7</a:t>
            </a:r>
          </a:p>
          <a:p>
            <a:r>
              <a:rPr lang="en-US" altLang="en-US"/>
              <a:t>(key)</a:t>
            </a:r>
          </a:p>
        </p:txBody>
      </p:sp>
      <p:sp>
        <p:nvSpPr>
          <p:cNvPr id="26641" name="Line 17"/>
          <p:cNvSpPr>
            <a:spLocks noChangeShapeType="1"/>
          </p:cNvSpPr>
          <p:nvPr/>
        </p:nvSpPr>
        <p:spPr bwMode="auto">
          <a:xfrm flipH="1">
            <a:off x="5105400" y="3505200"/>
            <a:ext cx="609600" cy="1524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42" name="Text Box 18"/>
          <p:cNvSpPr txBox="1">
            <a:spLocks noChangeArrowheads="1"/>
          </p:cNvSpPr>
          <p:nvPr/>
        </p:nvSpPr>
        <p:spPr bwMode="auto">
          <a:xfrm>
            <a:off x="5029200" y="2667000"/>
            <a:ext cx="2432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4 </a:t>
            </a:r>
          </a:p>
          <a:p>
            <a:r>
              <a:rPr lang="en-US" altLang="en-US"/>
              <a:t>(middle of the tweens)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30723" name="Text Box 3"/>
          <p:cNvSpPr txBox="1">
            <a:spLocks noChangeArrowheads="1"/>
          </p:cNvSpPr>
          <p:nvPr/>
        </p:nvSpPr>
        <p:spPr bwMode="auto">
          <a:xfrm>
            <a:off x="381000" y="685800"/>
            <a:ext cx="4495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Animating this: Key drawings! </a:t>
            </a:r>
          </a:p>
          <a:p>
            <a:r>
              <a:rPr lang="en-US" altLang="en-US"/>
              <a:t>Draw the start and end of the sequence.</a:t>
            </a:r>
          </a:p>
        </p:txBody>
      </p:sp>
      <p:sp>
        <p:nvSpPr>
          <p:cNvPr id="30724" name="Oval 4"/>
          <p:cNvSpPr>
            <a:spLocks noChangeArrowheads="1"/>
          </p:cNvSpPr>
          <p:nvPr/>
        </p:nvSpPr>
        <p:spPr bwMode="auto">
          <a:xfrm rot="11216830">
            <a:off x="2514600" y="25146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A</a:t>
            </a:r>
          </a:p>
        </p:txBody>
      </p:sp>
      <p:sp>
        <p:nvSpPr>
          <p:cNvPr id="30725" name="Oval 5"/>
          <p:cNvSpPr>
            <a:spLocks noChangeArrowheads="1"/>
          </p:cNvSpPr>
          <p:nvPr/>
        </p:nvSpPr>
        <p:spPr bwMode="auto">
          <a:xfrm>
            <a:off x="7315200" y="5486400"/>
            <a:ext cx="609600" cy="685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B</a:t>
            </a:r>
          </a:p>
        </p:txBody>
      </p:sp>
      <p:sp>
        <p:nvSpPr>
          <p:cNvPr id="30726" name="Text Box 6"/>
          <p:cNvSpPr txBox="1">
            <a:spLocks noChangeArrowheads="1"/>
          </p:cNvSpPr>
          <p:nvPr/>
        </p:nvSpPr>
        <p:spPr bwMode="auto">
          <a:xfrm>
            <a:off x="3581400" y="5257800"/>
            <a:ext cx="1428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In-betweens</a:t>
            </a:r>
          </a:p>
        </p:txBody>
      </p:sp>
      <p:sp>
        <p:nvSpPr>
          <p:cNvPr id="30727" name="Line 7"/>
          <p:cNvSpPr>
            <a:spLocks noChangeShapeType="1"/>
          </p:cNvSpPr>
          <p:nvPr/>
        </p:nvSpPr>
        <p:spPr bwMode="auto">
          <a:xfrm>
            <a:off x="457200" y="1905000"/>
            <a:ext cx="7848600" cy="472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28" name="Oval 8"/>
          <p:cNvSpPr>
            <a:spLocks noChangeArrowheads="1"/>
          </p:cNvSpPr>
          <p:nvPr/>
        </p:nvSpPr>
        <p:spPr bwMode="auto">
          <a:xfrm>
            <a:off x="4876800" y="3962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729" name="Text Box 9"/>
          <p:cNvSpPr txBox="1">
            <a:spLocks noChangeArrowheads="1"/>
          </p:cNvSpPr>
          <p:nvPr/>
        </p:nvSpPr>
        <p:spPr bwMode="auto">
          <a:xfrm>
            <a:off x="1905000" y="17526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1</a:t>
            </a:r>
          </a:p>
          <a:p>
            <a:r>
              <a:rPr lang="en-US" altLang="en-US"/>
              <a:t>(key)</a:t>
            </a:r>
          </a:p>
        </p:txBody>
      </p:sp>
      <p:sp>
        <p:nvSpPr>
          <p:cNvPr id="30730" name="Text Box 10"/>
          <p:cNvSpPr txBox="1">
            <a:spLocks noChangeArrowheads="1"/>
          </p:cNvSpPr>
          <p:nvPr/>
        </p:nvSpPr>
        <p:spPr bwMode="auto">
          <a:xfrm>
            <a:off x="7543800" y="46482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7</a:t>
            </a:r>
          </a:p>
          <a:p>
            <a:r>
              <a:rPr lang="en-US" altLang="en-US"/>
              <a:t>(key)</a:t>
            </a:r>
          </a:p>
        </p:txBody>
      </p:sp>
      <p:sp>
        <p:nvSpPr>
          <p:cNvPr id="30732" name="Text Box 12"/>
          <p:cNvSpPr txBox="1">
            <a:spLocks noChangeArrowheads="1"/>
          </p:cNvSpPr>
          <p:nvPr/>
        </p:nvSpPr>
        <p:spPr bwMode="auto">
          <a:xfrm>
            <a:off x="5029200" y="2667000"/>
            <a:ext cx="2432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4 </a:t>
            </a:r>
          </a:p>
          <a:p>
            <a:r>
              <a:rPr lang="en-US" altLang="en-US"/>
              <a:t>(middle of the tweens)</a:t>
            </a:r>
          </a:p>
        </p:txBody>
      </p:sp>
      <p:sp>
        <p:nvSpPr>
          <p:cNvPr id="30733" name="Line 13"/>
          <p:cNvSpPr>
            <a:spLocks noChangeShapeType="1"/>
          </p:cNvSpPr>
          <p:nvPr/>
        </p:nvSpPr>
        <p:spPr bwMode="auto">
          <a:xfrm flipH="1">
            <a:off x="3671888" y="3824288"/>
            <a:ext cx="228600" cy="457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34" name="Line 14"/>
          <p:cNvSpPr>
            <a:spLocks noChangeShapeType="1"/>
          </p:cNvSpPr>
          <p:nvPr/>
        </p:nvSpPr>
        <p:spPr bwMode="auto">
          <a:xfrm flipH="1">
            <a:off x="6172200" y="5105400"/>
            <a:ext cx="228600" cy="609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35" name="Line 15"/>
          <p:cNvSpPr>
            <a:spLocks noChangeShapeType="1"/>
          </p:cNvSpPr>
          <p:nvPr/>
        </p:nvSpPr>
        <p:spPr bwMode="auto">
          <a:xfrm flipH="1">
            <a:off x="7391400" y="6096000"/>
            <a:ext cx="7620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36" name="Line 16"/>
          <p:cNvSpPr>
            <a:spLocks noChangeShapeType="1"/>
          </p:cNvSpPr>
          <p:nvPr/>
        </p:nvSpPr>
        <p:spPr bwMode="auto">
          <a:xfrm flipH="1">
            <a:off x="2590800" y="32766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37" name="Line 17"/>
          <p:cNvSpPr>
            <a:spLocks noChangeShapeType="1"/>
          </p:cNvSpPr>
          <p:nvPr/>
        </p:nvSpPr>
        <p:spPr bwMode="auto">
          <a:xfrm flipH="1">
            <a:off x="3200400" y="3629025"/>
            <a:ext cx="109538" cy="2571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38" name="Line 18"/>
          <p:cNvSpPr>
            <a:spLocks noChangeShapeType="1"/>
          </p:cNvSpPr>
          <p:nvPr/>
        </p:nvSpPr>
        <p:spPr bwMode="auto">
          <a:xfrm flipH="1">
            <a:off x="4876800" y="4648200"/>
            <a:ext cx="152400" cy="304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39" name="Line 19"/>
          <p:cNvSpPr>
            <a:spLocks noChangeShapeType="1"/>
          </p:cNvSpPr>
          <p:nvPr/>
        </p:nvSpPr>
        <p:spPr bwMode="auto">
          <a:xfrm flipH="1">
            <a:off x="4343400" y="43434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40" name="Line 20"/>
          <p:cNvSpPr>
            <a:spLocks noChangeShapeType="1"/>
          </p:cNvSpPr>
          <p:nvPr/>
        </p:nvSpPr>
        <p:spPr bwMode="auto">
          <a:xfrm flipH="1">
            <a:off x="5638800" y="5029200"/>
            <a:ext cx="7620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41" name="Line 21"/>
          <p:cNvSpPr>
            <a:spLocks noChangeShapeType="1"/>
          </p:cNvSpPr>
          <p:nvPr/>
        </p:nvSpPr>
        <p:spPr bwMode="auto">
          <a:xfrm flipH="1">
            <a:off x="6781800" y="57912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42" name="Oval 22"/>
          <p:cNvSpPr>
            <a:spLocks noChangeArrowheads="1"/>
          </p:cNvSpPr>
          <p:nvPr/>
        </p:nvSpPr>
        <p:spPr bwMode="auto">
          <a:xfrm>
            <a:off x="3352800" y="30480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34819" name="Text Box 3"/>
          <p:cNvSpPr txBox="1">
            <a:spLocks noChangeArrowheads="1"/>
          </p:cNvSpPr>
          <p:nvPr/>
        </p:nvSpPr>
        <p:spPr bwMode="auto">
          <a:xfrm>
            <a:off x="381000" y="685800"/>
            <a:ext cx="4495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Animating this: Key drawings! </a:t>
            </a:r>
          </a:p>
          <a:p>
            <a:r>
              <a:rPr lang="en-US" altLang="en-US"/>
              <a:t>Draw the start and end of the sequence.</a:t>
            </a:r>
          </a:p>
        </p:txBody>
      </p:sp>
      <p:sp>
        <p:nvSpPr>
          <p:cNvPr id="34820" name="Oval 4"/>
          <p:cNvSpPr>
            <a:spLocks noChangeArrowheads="1"/>
          </p:cNvSpPr>
          <p:nvPr/>
        </p:nvSpPr>
        <p:spPr bwMode="auto">
          <a:xfrm rot="11216830">
            <a:off x="2514600" y="25146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A</a:t>
            </a:r>
          </a:p>
        </p:txBody>
      </p:sp>
      <p:sp>
        <p:nvSpPr>
          <p:cNvPr id="34821" name="Oval 5"/>
          <p:cNvSpPr>
            <a:spLocks noChangeArrowheads="1"/>
          </p:cNvSpPr>
          <p:nvPr/>
        </p:nvSpPr>
        <p:spPr bwMode="auto">
          <a:xfrm>
            <a:off x="7315200" y="5486400"/>
            <a:ext cx="609600" cy="685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B</a:t>
            </a:r>
          </a:p>
        </p:txBody>
      </p:sp>
      <p:sp>
        <p:nvSpPr>
          <p:cNvPr id="34822" name="Text Box 6"/>
          <p:cNvSpPr txBox="1">
            <a:spLocks noChangeArrowheads="1"/>
          </p:cNvSpPr>
          <p:nvPr/>
        </p:nvSpPr>
        <p:spPr bwMode="auto">
          <a:xfrm>
            <a:off x="3581400" y="5257800"/>
            <a:ext cx="1428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In-betweens</a:t>
            </a:r>
          </a:p>
        </p:txBody>
      </p:sp>
      <p:sp>
        <p:nvSpPr>
          <p:cNvPr id="34823" name="Line 7"/>
          <p:cNvSpPr>
            <a:spLocks noChangeShapeType="1"/>
          </p:cNvSpPr>
          <p:nvPr/>
        </p:nvSpPr>
        <p:spPr bwMode="auto">
          <a:xfrm>
            <a:off x="457200" y="1905000"/>
            <a:ext cx="7848600" cy="472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24" name="Oval 8"/>
          <p:cNvSpPr>
            <a:spLocks noChangeArrowheads="1"/>
          </p:cNvSpPr>
          <p:nvPr/>
        </p:nvSpPr>
        <p:spPr bwMode="auto">
          <a:xfrm>
            <a:off x="4876800" y="3962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25" name="Text Box 9"/>
          <p:cNvSpPr txBox="1">
            <a:spLocks noChangeArrowheads="1"/>
          </p:cNvSpPr>
          <p:nvPr/>
        </p:nvSpPr>
        <p:spPr bwMode="auto">
          <a:xfrm>
            <a:off x="1905000" y="17526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1</a:t>
            </a:r>
          </a:p>
          <a:p>
            <a:r>
              <a:rPr lang="en-US" altLang="en-US"/>
              <a:t>(key)</a:t>
            </a:r>
          </a:p>
        </p:txBody>
      </p:sp>
      <p:sp>
        <p:nvSpPr>
          <p:cNvPr id="34826" name="Text Box 10"/>
          <p:cNvSpPr txBox="1">
            <a:spLocks noChangeArrowheads="1"/>
          </p:cNvSpPr>
          <p:nvPr/>
        </p:nvSpPr>
        <p:spPr bwMode="auto">
          <a:xfrm>
            <a:off x="7543800" y="46482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7</a:t>
            </a:r>
          </a:p>
          <a:p>
            <a:r>
              <a:rPr lang="en-US" altLang="en-US"/>
              <a:t>(key)</a:t>
            </a:r>
          </a:p>
        </p:txBody>
      </p:sp>
      <p:sp>
        <p:nvSpPr>
          <p:cNvPr id="34827" name="Text Box 11"/>
          <p:cNvSpPr txBox="1">
            <a:spLocks noChangeArrowheads="1"/>
          </p:cNvSpPr>
          <p:nvPr/>
        </p:nvSpPr>
        <p:spPr bwMode="auto">
          <a:xfrm>
            <a:off x="5029200" y="2667000"/>
            <a:ext cx="2432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4 </a:t>
            </a:r>
          </a:p>
          <a:p>
            <a:r>
              <a:rPr lang="en-US" altLang="en-US"/>
              <a:t>(middle of the tweens)</a:t>
            </a:r>
          </a:p>
        </p:txBody>
      </p:sp>
      <p:sp>
        <p:nvSpPr>
          <p:cNvPr id="34828" name="Line 12"/>
          <p:cNvSpPr>
            <a:spLocks noChangeShapeType="1"/>
          </p:cNvSpPr>
          <p:nvPr/>
        </p:nvSpPr>
        <p:spPr bwMode="auto">
          <a:xfrm flipH="1">
            <a:off x="3671888" y="3824288"/>
            <a:ext cx="228600" cy="457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29" name="Line 13"/>
          <p:cNvSpPr>
            <a:spLocks noChangeShapeType="1"/>
          </p:cNvSpPr>
          <p:nvPr/>
        </p:nvSpPr>
        <p:spPr bwMode="auto">
          <a:xfrm flipH="1">
            <a:off x="6172200" y="5105400"/>
            <a:ext cx="228600" cy="609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30" name="Line 14"/>
          <p:cNvSpPr>
            <a:spLocks noChangeShapeType="1"/>
          </p:cNvSpPr>
          <p:nvPr/>
        </p:nvSpPr>
        <p:spPr bwMode="auto">
          <a:xfrm flipH="1">
            <a:off x="7391400" y="6096000"/>
            <a:ext cx="7620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31" name="Line 15"/>
          <p:cNvSpPr>
            <a:spLocks noChangeShapeType="1"/>
          </p:cNvSpPr>
          <p:nvPr/>
        </p:nvSpPr>
        <p:spPr bwMode="auto">
          <a:xfrm flipH="1">
            <a:off x="2590800" y="32766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33" name="Line 17"/>
          <p:cNvSpPr>
            <a:spLocks noChangeShapeType="1"/>
          </p:cNvSpPr>
          <p:nvPr/>
        </p:nvSpPr>
        <p:spPr bwMode="auto">
          <a:xfrm flipH="1">
            <a:off x="4876800" y="4648200"/>
            <a:ext cx="152400" cy="304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37" name="Oval 21"/>
          <p:cNvSpPr>
            <a:spLocks noChangeArrowheads="1"/>
          </p:cNvSpPr>
          <p:nvPr/>
        </p:nvSpPr>
        <p:spPr bwMode="auto">
          <a:xfrm>
            <a:off x="3352800" y="30480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38" name="Oval 22"/>
          <p:cNvSpPr>
            <a:spLocks noChangeArrowheads="1"/>
          </p:cNvSpPr>
          <p:nvPr/>
        </p:nvSpPr>
        <p:spPr bwMode="auto">
          <a:xfrm>
            <a:off x="4114800" y="3505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36867" name="Text Box 3"/>
          <p:cNvSpPr txBox="1">
            <a:spLocks noChangeArrowheads="1"/>
          </p:cNvSpPr>
          <p:nvPr/>
        </p:nvSpPr>
        <p:spPr bwMode="auto">
          <a:xfrm>
            <a:off x="381000" y="685800"/>
            <a:ext cx="4495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Animating this: Key drawings! </a:t>
            </a:r>
          </a:p>
          <a:p>
            <a:r>
              <a:rPr lang="en-US" altLang="en-US"/>
              <a:t>Draw the start and end of the sequence.</a:t>
            </a:r>
          </a:p>
        </p:txBody>
      </p:sp>
      <p:sp>
        <p:nvSpPr>
          <p:cNvPr id="36868" name="Oval 4"/>
          <p:cNvSpPr>
            <a:spLocks noChangeArrowheads="1"/>
          </p:cNvSpPr>
          <p:nvPr/>
        </p:nvSpPr>
        <p:spPr bwMode="auto">
          <a:xfrm rot="11216830">
            <a:off x="2514600" y="25146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A</a:t>
            </a:r>
          </a:p>
        </p:txBody>
      </p:sp>
      <p:sp>
        <p:nvSpPr>
          <p:cNvPr id="36869" name="Oval 5"/>
          <p:cNvSpPr>
            <a:spLocks noChangeArrowheads="1"/>
          </p:cNvSpPr>
          <p:nvPr/>
        </p:nvSpPr>
        <p:spPr bwMode="auto">
          <a:xfrm>
            <a:off x="7315200" y="5486400"/>
            <a:ext cx="609600" cy="685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B</a:t>
            </a:r>
          </a:p>
        </p:txBody>
      </p:sp>
      <p:sp>
        <p:nvSpPr>
          <p:cNvPr id="36870" name="Text Box 6"/>
          <p:cNvSpPr txBox="1">
            <a:spLocks noChangeArrowheads="1"/>
          </p:cNvSpPr>
          <p:nvPr/>
        </p:nvSpPr>
        <p:spPr bwMode="auto">
          <a:xfrm>
            <a:off x="3581400" y="5257800"/>
            <a:ext cx="1428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In-betweens</a:t>
            </a:r>
          </a:p>
        </p:txBody>
      </p:sp>
      <p:sp>
        <p:nvSpPr>
          <p:cNvPr id="36871" name="Line 7"/>
          <p:cNvSpPr>
            <a:spLocks noChangeShapeType="1"/>
          </p:cNvSpPr>
          <p:nvPr/>
        </p:nvSpPr>
        <p:spPr bwMode="auto">
          <a:xfrm>
            <a:off x="457200" y="1905000"/>
            <a:ext cx="7848600" cy="472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72" name="Oval 8"/>
          <p:cNvSpPr>
            <a:spLocks noChangeArrowheads="1"/>
          </p:cNvSpPr>
          <p:nvPr/>
        </p:nvSpPr>
        <p:spPr bwMode="auto">
          <a:xfrm>
            <a:off x="4876800" y="3962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73" name="Text Box 9"/>
          <p:cNvSpPr txBox="1">
            <a:spLocks noChangeArrowheads="1"/>
          </p:cNvSpPr>
          <p:nvPr/>
        </p:nvSpPr>
        <p:spPr bwMode="auto">
          <a:xfrm>
            <a:off x="1905000" y="17526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1</a:t>
            </a:r>
          </a:p>
          <a:p>
            <a:r>
              <a:rPr lang="en-US" altLang="en-US"/>
              <a:t>(key)</a:t>
            </a:r>
          </a:p>
        </p:txBody>
      </p:sp>
      <p:sp>
        <p:nvSpPr>
          <p:cNvPr id="36874" name="Text Box 10"/>
          <p:cNvSpPr txBox="1">
            <a:spLocks noChangeArrowheads="1"/>
          </p:cNvSpPr>
          <p:nvPr/>
        </p:nvSpPr>
        <p:spPr bwMode="auto">
          <a:xfrm>
            <a:off x="7543800" y="46482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7</a:t>
            </a:r>
          </a:p>
          <a:p>
            <a:r>
              <a:rPr lang="en-US" altLang="en-US"/>
              <a:t>(key)</a:t>
            </a:r>
          </a:p>
        </p:txBody>
      </p:sp>
      <p:sp>
        <p:nvSpPr>
          <p:cNvPr id="36875" name="Text Box 11"/>
          <p:cNvSpPr txBox="1">
            <a:spLocks noChangeArrowheads="1"/>
          </p:cNvSpPr>
          <p:nvPr/>
        </p:nvSpPr>
        <p:spPr bwMode="auto">
          <a:xfrm>
            <a:off x="5029200" y="2667000"/>
            <a:ext cx="2432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4 </a:t>
            </a:r>
          </a:p>
          <a:p>
            <a:r>
              <a:rPr lang="en-US" altLang="en-US"/>
              <a:t>(middle of the tweens)</a:t>
            </a:r>
          </a:p>
        </p:txBody>
      </p:sp>
      <p:sp>
        <p:nvSpPr>
          <p:cNvPr id="36876" name="Line 12"/>
          <p:cNvSpPr>
            <a:spLocks noChangeShapeType="1"/>
          </p:cNvSpPr>
          <p:nvPr/>
        </p:nvSpPr>
        <p:spPr bwMode="auto">
          <a:xfrm flipH="1">
            <a:off x="3671888" y="3824288"/>
            <a:ext cx="228600" cy="457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77" name="Line 13"/>
          <p:cNvSpPr>
            <a:spLocks noChangeShapeType="1"/>
          </p:cNvSpPr>
          <p:nvPr/>
        </p:nvSpPr>
        <p:spPr bwMode="auto">
          <a:xfrm flipH="1">
            <a:off x="6172200" y="5105400"/>
            <a:ext cx="228600" cy="609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78" name="Line 14"/>
          <p:cNvSpPr>
            <a:spLocks noChangeShapeType="1"/>
          </p:cNvSpPr>
          <p:nvPr/>
        </p:nvSpPr>
        <p:spPr bwMode="auto">
          <a:xfrm flipH="1">
            <a:off x="7391400" y="6096000"/>
            <a:ext cx="7620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79" name="Line 15"/>
          <p:cNvSpPr>
            <a:spLocks noChangeShapeType="1"/>
          </p:cNvSpPr>
          <p:nvPr/>
        </p:nvSpPr>
        <p:spPr bwMode="auto">
          <a:xfrm flipH="1">
            <a:off x="2590800" y="32766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80" name="Line 16"/>
          <p:cNvSpPr>
            <a:spLocks noChangeShapeType="1"/>
          </p:cNvSpPr>
          <p:nvPr/>
        </p:nvSpPr>
        <p:spPr bwMode="auto">
          <a:xfrm flipH="1">
            <a:off x="4876800" y="4648200"/>
            <a:ext cx="152400" cy="304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81" name="Oval 17"/>
          <p:cNvSpPr>
            <a:spLocks noChangeArrowheads="1"/>
          </p:cNvSpPr>
          <p:nvPr/>
        </p:nvSpPr>
        <p:spPr bwMode="auto">
          <a:xfrm>
            <a:off x="3352800" y="30480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82" name="Oval 18"/>
          <p:cNvSpPr>
            <a:spLocks noChangeArrowheads="1"/>
          </p:cNvSpPr>
          <p:nvPr/>
        </p:nvSpPr>
        <p:spPr bwMode="auto">
          <a:xfrm>
            <a:off x="4114800" y="3505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83" name="Oval 19"/>
          <p:cNvSpPr>
            <a:spLocks noChangeArrowheads="1"/>
          </p:cNvSpPr>
          <p:nvPr/>
        </p:nvSpPr>
        <p:spPr bwMode="auto">
          <a:xfrm>
            <a:off x="5638800" y="4467225"/>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38915" name="Text Box 3"/>
          <p:cNvSpPr txBox="1">
            <a:spLocks noChangeArrowheads="1"/>
          </p:cNvSpPr>
          <p:nvPr/>
        </p:nvSpPr>
        <p:spPr bwMode="auto">
          <a:xfrm>
            <a:off x="381000" y="685800"/>
            <a:ext cx="4495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Animating this: Key drawings! </a:t>
            </a:r>
          </a:p>
          <a:p>
            <a:r>
              <a:rPr lang="en-US" altLang="en-US"/>
              <a:t>Draw the start and end of the sequence.</a:t>
            </a:r>
          </a:p>
        </p:txBody>
      </p:sp>
      <p:sp>
        <p:nvSpPr>
          <p:cNvPr id="38916" name="Oval 4"/>
          <p:cNvSpPr>
            <a:spLocks noChangeArrowheads="1"/>
          </p:cNvSpPr>
          <p:nvPr/>
        </p:nvSpPr>
        <p:spPr bwMode="auto">
          <a:xfrm rot="11216830">
            <a:off x="2514600" y="25146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A</a:t>
            </a:r>
          </a:p>
        </p:txBody>
      </p:sp>
      <p:sp>
        <p:nvSpPr>
          <p:cNvPr id="38917" name="Oval 5"/>
          <p:cNvSpPr>
            <a:spLocks noChangeArrowheads="1"/>
          </p:cNvSpPr>
          <p:nvPr/>
        </p:nvSpPr>
        <p:spPr bwMode="auto">
          <a:xfrm>
            <a:off x="7315200" y="5486400"/>
            <a:ext cx="609600" cy="685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B</a:t>
            </a:r>
          </a:p>
        </p:txBody>
      </p:sp>
      <p:sp>
        <p:nvSpPr>
          <p:cNvPr id="38918" name="Text Box 6"/>
          <p:cNvSpPr txBox="1">
            <a:spLocks noChangeArrowheads="1"/>
          </p:cNvSpPr>
          <p:nvPr/>
        </p:nvSpPr>
        <p:spPr bwMode="auto">
          <a:xfrm>
            <a:off x="3581400" y="5257800"/>
            <a:ext cx="1428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In-betweens</a:t>
            </a:r>
          </a:p>
        </p:txBody>
      </p:sp>
      <p:sp>
        <p:nvSpPr>
          <p:cNvPr id="38919" name="Line 7"/>
          <p:cNvSpPr>
            <a:spLocks noChangeShapeType="1"/>
          </p:cNvSpPr>
          <p:nvPr/>
        </p:nvSpPr>
        <p:spPr bwMode="auto">
          <a:xfrm>
            <a:off x="457200" y="1905000"/>
            <a:ext cx="7848600" cy="472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8920" name="Oval 8"/>
          <p:cNvSpPr>
            <a:spLocks noChangeArrowheads="1"/>
          </p:cNvSpPr>
          <p:nvPr/>
        </p:nvSpPr>
        <p:spPr bwMode="auto">
          <a:xfrm>
            <a:off x="4876800" y="3962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21" name="Text Box 9"/>
          <p:cNvSpPr txBox="1">
            <a:spLocks noChangeArrowheads="1"/>
          </p:cNvSpPr>
          <p:nvPr/>
        </p:nvSpPr>
        <p:spPr bwMode="auto">
          <a:xfrm>
            <a:off x="1905000" y="17526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1</a:t>
            </a:r>
          </a:p>
          <a:p>
            <a:r>
              <a:rPr lang="en-US" altLang="en-US"/>
              <a:t>(key)</a:t>
            </a:r>
          </a:p>
        </p:txBody>
      </p:sp>
      <p:sp>
        <p:nvSpPr>
          <p:cNvPr id="38922" name="Text Box 10"/>
          <p:cNvSpPr txBox="1">
            <a:spLocks noChangeArrowheads="1"/>
          </p:cNvSpPr>
          <p:nvPr/>
        </p:nvSpPr>
        <p:spPr bwMode="auto">
          <a:xfrm>
            <a:off x="7543800" y="46482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7</a:t>
            </a:r>
          </a:p>
          <a:p>
            <a:r>
              <a:rPr lang="en-US" altLang="en-US"/>
              <a:t>(key)</a:t>
            </a:r>
          </a:p>
        </p:txBody>
      </p:sp>
      <p:sp>
        <p:nvSpPr>
          <p:cNvPr id="38923" name="Text Box 11"/>
          <p:cNvSpPr txBox="1">
            <a:spLocks noChangeArrowheads="1"/>
          </p:cNvSpPr>
          <p:nvPr/>
        </p:nvSpPr>
        <p:spPr bwMode="auto">
          <a:xfrm>
            <a:off x="5029200" y="2667000"/>
            <a:ext cx="2432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4 </a:t>
            </a:r>
          </a:p>
          <a:p>
            <a:r>
              <a:rPr lang="en-US" altLang="en-US"/>
              <a:t>(middle of the tweens)</a:t>
            </a:r>
          </a:p>
        </p:txBody>
      </p:sp>
      <p:sp>
        <p:nvSpPr>
          <p:cNvPr id="38924" name="Line 12"/>
          <p:cNvSpPr>
            <a:spLocks noChangeShapeType="1"/>
          </p:cNvSpPr>
          <p:nvPr/>
        </p:nvSpPr>
        <p:spPr bwMode="auto">
          <a:xfrm flipH="1">
            <a:off x="3671888" y="3824288"/>
            <a:ext cx="228600" cy="457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8925" name="Line 13"/>
          <p:cNvSpPr>
            <a:spLocks noChangeShapeType="1"/>
          </p:cNvSpPr>
          <p:nvPr/>
        </p:nvSpPr>
        <p:spPr bwMode="auto">
          <a:xfrm flipH="1">
            <a:off x="6172200" y="5105400"/>
            <a:ext cx="228600" cy="609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8926" name="Line 14"/>
          <p:cNvSpPr>
            <a:spLocks noChangeShapeType="1"/>
          </p:cNvSpPr>
          <p:nvPr/>
        </p:nvSpPr>
        <p:spPr bwMode="auto">
          <a:xfrm flipH="1">
            <a:off x="7391400" y="6096000"/>
            <a:ext cx="7620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8927" name="Line 15"/>
          <p:cNvSpPr>
            <a:spLocks noChangeShapeType="1"/>
          </p:cNvSpPr>
          <p:nvPr/>
        </p:nvSpPr>
        <p:spPr bwMode="auto">
          <a:xfrm flipH="1">
            <a:off x="2590800" y="32766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8928" name="Line 16"/>
          <p:cNvSpPr>
            <a:spLocks noChangeShapeType="1"/>
          </p:cNvSpPr>
          <p:nvPr/>
        </p:nvSpPr>
        <p:spPr bwMode="auto">
          <a:xfrm flipH="1">
            <a:off x="4876800" y="4648200"/>
            <a:ext cx="152400" cy="304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8929" name="Oval 17"/>
          <p:cNvSpPr>
            <a:spLocks noChangeArrowheads="1"/>
          </p:cNvSpPr>
          <p:nvPr/>
        </p:nvSpPr>
        <p:spPr bwMode="auto">
          <a:xfrm>
            <a:off x="3352800" y="30480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30" name="Oval 18"/>
          <p:cNvSpPr>
            <a:spLocks noChangeArrowheads="1"/>
          </p:cNvSpPr>
          <p:nvPr/>
        </p:nvSpPr>
        <p:spPr bwMode="auto">
          <a:xfrm>
            <a:off x="4114800" y="3505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31" name="Oval 19"/>
          <p:cNvSpPr>
            <a:spLocks noChangeArrowheads="1"/>
          </p:cNvSpPr>
          <p:nvPr/>
        </p:nvSpPr>
        <p:spPr bwMode="auto">
          <a:xfrm>
            <a:off x="5638800" y="4467225"/>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32" name="Oval 20"/>
          <p:cNvSpPr>
            <a:spLocks noChangeArrowheads="1"/>
          </p:cNvSpPr>
          <p:nvPr/>
        </p:nvSpPr>
        <p:spPr bwMode="auto">
          <a:xfrm>
            <a:off x="6553200" y="5029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40963" name="Text Box 3"/>
          <p:cNvSpPr txBox="1">
            <a:spLocks noChangeArrowheads="1"/>
          </p:cNvSpPr>
          <p:nvPr/>
        </p:nvSpPr>
        <p:spPr bwMode="auto">
          <a:xfrm>
            <a:off x="381000" y="685800"/>
            <a:ext cx="4495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Animating this: Key drawings! </a:t>
            </a:r>
          </a:p>
          <a:p>
            <a:r>
              <a:rPr lang="en-US" altLang="en-US"/>
              <a:t>Draw the start and end of the sequence.</a:t>
            </a:r>
          </a:p>
        </p:txBody>
      </p:sp>
      <p:sp>
        <p:nvSpPr>
          <p:cNvPr id="40964" name="Oval 4"/>
          <p:cNvSpPr>
            <a:spLocks noChangeArrowheads="1"/>
          </p:cNvSpPr>
          <p:nvPr/>
        </p:nvSpPr>
        <p:spPr bwMode="auto">
          <a:xfrm rot="11216830">
            <a:off x="2514600" y="25146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A</a:t>
            </a:r>
          </a:p>
        </p:txBody>
      </p:sp>
      <p:sp>
        <p:nvSpPr>
          <p:cNvPr id="40965" name="Oval 5"/>
          <p:cNvSpPr>
            <a:spLocks noChangeArrowheads="1"/>
          </p:cNvSpPr>
          <p:nvPr/>
        </p:nvSpPr>
        <p:spPr bwMode="auto">
          <a:xfrm>
            <a:off x="7315200" y="5486400"/>
            <a:ext cx="609600" cy="685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B</a:t>
            </a:r>
          </a:p>
        </p:txBody>
      </p:sp>
      <p:sp>
        <p:nvSpPr>
          <p:cNvPr id="40966" name="Text Box 6"/>
          <p:cNvSpPr txBox="1">
            <a:spLocks noChangeArrowheads="1"/>
          </p:cNvSpPr>
          <p:nvPr/>
        </p:nvSpPr>
        <p:spPr bwMode="auto">
          <a:xfrm>
            <a:off x="1447800" y="5562600"/>
            <a:ext cx="3016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This gives a constant speed</a:t>
            </a:r>
          </a:p>
        </p:txBody>
      </p:sp>
      <p:sp>
        <p:nvSpPr>
          <p:cNvPr id="40967" name="Line 7"/>
          <p:cNvSpPr>
            <a:spLocks noChangeShapeType="1"/>
          </p:cNvSpPr>
          <p:nvPr/>
        </p:nvSpPr>
        <p:spPr bwMode="auto">
          <a:xfrm>
            <a:off x="457200" y="1905000"/>
            <a:ext cx="7848600" cy="472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0968" name="Oval 8"/>
          <p:cNvSpPr>
            <a:spLocks noChangeArrowheads="1"/>
          </p:cNvSpPr>
          <p:nvPr/>
        </p:nvSpPr>
        <p:spPr bwMode="auto">
          <a:xfrm>
            <a:off x="4876800" y="3962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4</a:t>
            </a:r>
          </a:p>
        </p:txBody>
      </p:sp>
      <p:sp>
        <p:nvSpPr>
          <p:cNvPr id="40969" name="Text Box 9"/>
          <p:cNvSpPr txBox="1">
            <a:spLocks noChangeArrowheads="1"/>
          </p:cNvSpPr>
          <p:nvPr/>
        </p:nvSpPr>
        <p:spPr bwMode="auto">
          <a:xfrm>
            <a:off x="1905000" y="17526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1</a:t>
            </a:r>
          </a:p>
          <a:p>
            <a:r>
              <a:rPr lang="en-US" altLang="en-US"/>
              <a:t>(key)</a:t>
            </a:r>
          </a:p>
        </p:txBody>
      </p:sp>
      <p:sp>
        <p:nvSpPr>
          <p:cNvPr id="40970" name="Text Box 10"/>
          <p:cNvSpPr txBox="1">
            <a:spLocks noChangeArrowheads="1"/>
          </p:cNvSpPr>
          <p:nvPr/>
        </p:nvSpPr>
        <p:spPr bwMode="auto">
          <a:xfrm>
            <a:off x="7543800" y="46482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7</a:t>
            </a:r>
          </a:p>
          <a:p>
            <a:r>
              <a:rPr lang="en-US" altLang="en-US"/>
              <a:t>(key)</a:t>
            </a:r>
          </a:p>
        </p:txBody>
      </p:sp>
      <p:sp>
        <p:nvSpPr>
          <p:cNvPr id="40971" name="Text Box 11"/>
          <p:cNvSpPr txBox="1">
            <a:spLocks noChangeArrowheads="1"/>
          </p:cNvSpPr>
          <p:nvPr/>
        </p:nvSpPr>
        <p:spPr bwMode="auto">
          <a:xfrm>
            <a:off x="5029200" y="2667000"/>
            <a:ext cx="2432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4 </a:t>
            </a:r>
          </a:p>
          <a:p>
            <a:r>
              <a:rPr lang="en-US" altLang="en-US"/>
              <a:t>(middle of the tweens)</a:t>
            </a:r>
          </a:p>
        </p:txBody>
      </p:sp>
      <p:sp>
        <p:nvSpPr>
          <p:cNvPr id="40972" name="Line 12"/>
          <p:cNvSpPr>
            <a:spLocks noChangeShapeType="1"/>
          </p:cNvSpPr>
          <p:nvPr/>
        </p:nvSpPr>
        <p:spPr bwMode="auto">
          <a:xfrm flipH="1">
            <a:off x="3671888" y="3824288"/>
            <a:ext cx="228600" cy="457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0973" name="Line 13"/>
          <p:cNvSpPr>
            <a:spLocks noChangeShapeType="1"/>
          </p:cNvSpPr>
          <p:nvPr/>
        </p:nvSpPr>
        <p:spPr bwMode="auto">
          <a:xfrm flipH="1">
            <a:off x="6172200" y="5105400"/>
            <a:ext cx="228600" cy="609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0974" name="Line 14"/>
          <p:cNvSpPr>
            <a:spLocks noChangeShapeType="1"/>
          </p:cNvSpPr>
          <p:nvPr/>
        </p:nvSpPr>
        <p:spPr bwMode="auto">
          <a:xfrm flipH="1">
            <a:off x="7391400" y="6096000"/>
            <a:ext cx="7620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0975" name="Line 15"/>
          <p:cNvSpPr>
            <a:spLocks noChangeShapeType="1"/>
          </p:cNvSpPr>
          <p:nvPr/>
        </p:nvSpPr>
        <p:spPr bwMode="auto">
          <a:xfrm flipH="1">
            <a:off x="2590800" y="32766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0976" name="Line 16"/>
          <p:cNvSpPr>
            <a:spLocks noChangeShapeType="1"/>
          </p:cNvSpPr>
          <p:nvPr/>
        </p:nvSpPr>
        <p:spPr bwMode="auto">
          <a:xfrm flipH="1">
            <a:off x="4876800" y="4648200"/>
            <a:ext cx="152400" cy="304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0977" name="Oval 17"/>
          <p:cNvSpPr>
            <a:spLocks noChangeArrowheads="1"/>
          </p:cNvSpPr>
          <p:nvPr/>
        </p:nvSpPr>
        <p:spPr bwMode="auto">
          <a:xfrm>
            <a:off x="3352800" y="30480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2</a:t>
            </a:r>
          </a:p>
        </p:txBody>
      </p:sp>
      <p:sp>
        <p:nvSpPr>
          <p:cNvPr id="40978" name="Oval 18"/>
          <p:cNvSpPr>
            <a:spLocks noChangeArrowheads="1"/>
          </p:cNvSpPr>
          <p:nvPr/>
        </p:nvSpPr>
        <p:spPr bwMode="auto">
          <a:xfrm>
            <a:off x="4114800" y="3505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3</a:t>
            </a:r>
          </a:p>
        </p:txBody>
      </p:sp>
      <p:sp>
        <p:nvSpPr>
          <p:cNvPr id="40979" name="Oval 19"/>
          <p:cNvSpPr>
            <a:spLocks noChangeArrowheads="1"/>
          </p:cNvSpPr>
          <p:nvPr/>
        </p:nvSpPr>
        <p:spPr bwMode="auto">
          <a:xfrm>
            <a:off x="5638800" y="4467225"/>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5</a:t>
            </a:r>
          </a:p>
        </p:txBody>
      </p:sp>
      <p:sp>
        <p:nvSpPr>
          <p:cNvPr id="40980" name="Oval 20"/>
          <p:cNvSpPr>
            <a:spLocks noChangeArrowheads="1"/>
          </p:cNvSpPr>
          <p:nvPr/>
        </p:nvSpPr>
        <p:spPr bwMode="auto">
          <a:xfrm>
            <a:off x="6553200" y="5029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6</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32771" name="Text Box 3"/>
          <p:cNvSpPr txBox="1">
            <a:spLocks noChangeArrowheads="1"/>
          </p:cNvSpPr>
          <p:nvPr/>
        </p:nvSpPr>
        <p:spPr bwMode="auto">
          <a:xfrm>
            <a:off x="381000" y="685800"/>
            <a:ext cx="4495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Animating this: Key drawings! </a:t>
            </a:r>
          </a:p>
          <a:p>
            <a:r>
              <a:rPr lang="en-US" altLang="en-US"/>
              <a:t>Draw the start and end of the sequence.</a:t>
            </a:r>
          </a:p>
        </p:txBody>
      </p:sp>
      <p:sp>
        <p:nvSpPr>
          <p:cNvPr id="32772" name="Oval 4"/>
          <p:cNvSpPr>
            <a:spLocks noChangeArrowheads="1"/>
          </p:cNvSpPr>
          <p:nvPr/>
        </p:nvSpPr>
        <p:spPr bwMode="auto">
          <a:xfrm rot="11216830">
            <a:off x="2514600" y="25146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A</a:t>
            </a:r>
          </a:p>
        </p:txBody>
      </p:sp>
      <p:sp>
        <p:nvSpPr>
          <p:cNvPr id="32773" name="Oval 5"/>
          <p:cNvSpPr>
            <a:spLocks noChangeArrowheads="1"/>
          </p:cNvSpPr>
          <p:nvPr/>
        </p:nvSpPr>
        <p:spPr bwMode="auto">
          <a:xfrm>
            <a:off x="7315200" y="5486400"/>
            <a:ext cx="609600" cy="685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B</a:t>
            </a:r>
          </a:p>
        </p:txBody>
      </p:sp>
      <p:sp>
        <p:nvSpPr>
          <p:cNvPr id="32774" name="Text Box 6"/>
          <p:cNvSpPr txBox="1">
            <a:spLocks noChangeArrowheads="1"/>
          </p:cNvSpPr>
          <p:nvPr/>
        </p:nvSpPr>
        <p:spPr bwMode="auto">
          <a:xfrm>
            <a:off x="914400" y="5562600"/>
            <a:ext cx="38544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Slow-in: motion speeds up as time</a:t>
            </a:r>
          </a:p>
          <a:p>
            <a:r>
              <a:rPr lang="en-US" altLang="en-US"/>
              <a:t>Progresses (closer at the beginning)</a:t>
            </a:r>
          </a:p>
        </p:txBody>
      </p:sp>
      <p:sp>
        <p:nvSpPr>
          <p:cNvPr id="32775" name="Line 7"/>
          <p:cNvSpPr>
            <a:spLocks noChangeShapeType="1"/>
          </p:cNvSpPr>
          <p:nvPr/>
        </p:nvSpPr>
        <p:spPr bwMode="auto">
          <a:xfrm>
            <a:off x="457200" y="1905000"/>
            <a:ext cx="7848600" cy="472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776" name="Oval 8"/>
          <p:cNvSpPr>
            <a:spLocks noChangeArrowheads="1"/>
          </p:cNvSpPr>
          <p:nvPr/>
        </p:nvSpPr>
        <p:spPr bwMode="auto">
          <a:xfrm>
            <a:off x="4038600" y="34290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2777" name="Text Box 9"/>
          <p:cNvSpPr txBox="1">
            <a:spLocks noChangeArrowheads="1"/>
          </p:cNvSpPr>
          <p:nvPr/>
        </p:nvSpPr>
        <p:spPr bwMode="auto">
          <a:xfrm>
            <a:off x="1905000" y="17526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1</a:t>
            </a:r>
          </a:p>
          <a:p>
            <a:r>
              <a:rPr lang="en-US" altLang="en-US"/>
              <a:t>(key)</a:t>
            </a:r>
          </a:p>
        </p:txBody>
      </p:sp>
      <p:sp>
        <p:nvSpPr>
          <p:cNvPr id="32778" name="Text Box 10"/>
          <p:cNvSpPr txBox="1">
            <a:spLocks noChangeArrowheads="1"/>
          </p:cNvSpPr>
          <p:nvPr/>
        </p:nvSpPr>
        <p:spPr bwMode="auto">
          <a:xfrm>
            <a:off x="7543800" y="46482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7</a:t>
            </a:r>
          </a:p>
          <a:p>
            <a:r>
              <a:rPr lang="en-US" altLang="en-US"/>
              <a:t>(key)</a:t>
            </a:r>
          </a:p>
        </p:txBody>
      </p:sp>
      <p:sp>
        <p:nvSpPr>
          <p:cNvPr id="32779" name="Text Box 11"/>
          <p:cNvSpPr txBox="1">
            <a:spLocks noChangeArrowheads="1"/>
          </p:cNvSpPr>
          <p:nvPr/>
        </p:nvSpPr>
        <p:spPr bwMode="auto">
          <a:xfrm>
            <a:off x="4572000" y="1981200"/>
            <a:ext cx="2432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4 </a:t>
            </a:r>
          </a:p>
          <a:p>
            <a:r>
              <a:rPr lang="en-US" altLang="en-US"/>
              <a:t>(middle of the tweens)</a:t>
            </a:r>
          </a:p>
        </p:txBody>
      </p:sp>
      <p:sp>
        <p:nvSpPr>
          <p:cNvPr id="32780" name="Line 12"/>
          <p:cNvSpPr>
            <a:spLocks noChangeShapeType="1"/>
          </p:cNvSpPr>
          <p:nvPr/>
        </p:nvSpPr>
        <p:spPr bwMode="auto">
          <a:xfrm flipH="1">
            <a:off x="3671888" y="3824288"/>
            <a:ext cx="228600" cy="457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781" name="Line 13"/>
          <p:cNvSpPr>
            <a:spLocks noChangeShapeType="1"/>
          </p:cNvSpPr>
          <p:nvPr/>
        </p:nvSpPr>
        <p:spPr bwMode="auto">
          <a:xfrm flipH="1">
            <a:off x="6172200" y="5105400"/>
            <a:ext cx="228600" cy="609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782" name="Line 14"/>
          <p:cNvSpPr>
            <a:spLocks noChangeShapeType="1"/>
          </p:cNvSpPr>
          <p:nvPr/>
        </p:nvSpPr>
        <p:spPr bwMode="auto">
          <a:xfrm flipH="1">
            <a:off x="7391400" y="6096000"/>
            <a:ext cx="7620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783" name="Line 15"/>
          <p:cNvSpPr>
            <a:spLocks noChangeShapeType="1"/>
          </p:cNvSpPr>
          <p:nvPr/>
        </p:nvSpPr>
        <p:spPr bwMode="auto">
          <a:xfrm flipH="1">
            <a:off x="2590800" y="32766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784" name="Line 16"/>
          <p:cNvSpPr>
            <a:spLocks noChangeShapeType="1"/>
          </p:cNvSpPr>
          <p:nvPr/>
        </p:nvSpPr>
        <p:spPr bwMode="auto">
          <a:xfrm flipH="1">
            <a:off x="3200400" y="3629025"/>
            <a:ext cx="109538" cy="2571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785" name="Line 17"/>
          <p:cNvSpPr>
            <a:spLocks noChangeShapeType="1"/>
          </p:cNvSpPr>
          <p:nvPr/>
        </p:nvSpPr>
        <p:spPr bwMode="auto">
          <a:xfrm flipH="1">
            <a:off x="4876800" y="4648200"/>
            <a:ext cx="152400" cy="304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786" name="Line 18"/>
          <p:cNvSpPr>
            <a:spLocks noChangeShapeType="1"/>
          </p:cNvSpPr>
          <p:nvPr/>
        </p:nvSpPr>
        <p:spPr bwMode="auto">
          <a:xfrm flipH="1">
            <a:off x="4343400" y="43434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787" name="Line 19"/>
          <p:cNvSpPr>
            <a:spLocks noChangeShapeType="1"/>
          </p:cNvSpPr>
          <p:nvPr/>
        </p:nvSpPr>
        <p:spPr bwMode="auto">
          <a:xfrm flipH="1">
            <a:off x="5638800" y="5029200"/>
            <a:ext cx="7620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788" name="Line 20"/>
          <p:cNvSpPr>
            <a:spLocks noChangeShapeType="1"/>
          </p:cNvSpPr>
          <p:nvPr/>
        </p:nvSpPr>
        <p:spPr bwMode="auto">
          <a:xfrm flipH="1">
            <a:off x="6781800" y="57912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43011" name="Text Box 3"/>
          <p:cNvSpPr txBox="1">
            <a:spLocks noChangeArrowheads="1"/>
          </p:cNvSpPr>
          <p:nvPr/>
        </p:nvSpPr>
        <p:spPr bwMode="auto">
          <a:xfrm>
            <a:off x="381000" y="685800"/>
            <a:ext cx="4495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Animating this: Key drawings! </a:t>
            </a:r>
          </a:p>
          <a:p>
            <a:r>
              <a:rPr lang="en-US" altLang="en-US"/>
              <a:t>Draw the start and end of the sequence.</a:t>
            </a:r>
          </a:p>
        </p:txBody>
      </p:sp>
      <p:sp>
        <p:nvSpPr>
          <p:cNvPr id="43012" name="Oval 4"/>
          <p:cNvSpPr>
            <a:spLocks noChangeArrowheads="1"/>
          </p:cNvSpPr>
          <p:nvPr/>
        </p:nvSpPr>
        <p:spPr bwMode="auto">
          <a:xfrm rot="11216830">
            <a:off x="2514600" y="25146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A</a:t>
            </a:r>
          </a:p>
        </p:txBody>
      </p:sp>
      <p:sp>
        <p:nvSpPr>
          <p:cNvPr id="43013" name="Oval 5"/>
          <p:cNvSpPr>
            <a:spLocks noChangeArrowheads="1"/>
          </p:cNvSpPr>
          <p:nvPr/>
        </p:nvSpPr>
        <p:spPr bwMode="auto">
          <a:xfrm>
            <a:off x="7315200" y="5486400"/>
            <a:ext cx="609600" cy="685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B</a:t>
            </a:r>
          </a:p>
        </p:txBody>
      </p:sp>
      <p:sp>
        <p:nvSpPr>
          <p:cNvPr id="43014" name="Text Box 6"/>
          <p:cNvSpPr txBox="1">
            <a:spLocks noChangeArrowheads="1"/>
          </p:cNvSpPr>
          <p:nvPr/>
        </p:nvSpPr>
        <p:spPr bwMode="auto">
          <a:xfrm>
            <a:off x="914400" y="5562600"/>
            <a:ext cx="38544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Slow-in: motion speeds up as time</a:t>
            </a:r>
          </a:p>
          <a:p>
            <a:r>
              <a:rPr lang="en-US" altLang="en-US"/>
              <a:t>Progresses (closer at the beginning)</a:t>
            </a:r>
          </a:p>
        </p:txBody>
      </p:sp>
      <p:sp>
        <p:nvSpPr>
          <p:cNvPr id="43015" name="Line 7"/>
          <p:cNvSpPr>
            <a:spLocks noChangeShapeType="1"/>
          </p:cNvSpPr>
          <p:nvPr/>
        </p:nvSpPr>
        <p:spPr bwMode="auto">
          <a:xfrm>
            <a:off x="457200" y="1905000"/>
            <a:ext cx="7848600" cy="472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16" name="Oval 8"/>
          <p:cNvSpPr>
            <a:spLocks noChangeArrowheads="1"/>
          </p:cNvSpPr>
          <p:nvPr/>
        </p:nvSpPr>
        <p:spPr bwMode="auto">
          <a:xfrm>
            <a:off x="4038600" y="348615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17" name="Text Box 9"/>
          <p:cNvSpPr txBox="1">
            <a:spLocks noChangeArrowheads="1"/>
          </p:cNvSpPr>
          <p:nvPr/>
        </p:nvSpPr>
        <p:spPr bwMode="auto">
          <a:xfrm>
            <a:off x="1905000" y="17526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1</a:t>
            </a:r>
          </a:p>
          <a:p>
            <a:r>
              <a:rPr lang="en-US" altLang="en-US"/>
              <a:t>(key)</a:t>
            </a:r>
          </a:p>
        </p:txBody>
      </p:sp>
      <p:sp>
        <p:nvSpPr>
          <p:cNvPr id="43018" name="Text Box 10"/>
          <p:cNvSpPr txBox="1">
            <a:spLocks noChangeArrowheads="1"/>
          </p:cNvSpPr>
          <p:nvPr/>
        </p:nvSpPr>
        <p:spPr bwMode="auto">
          <a:xfrm>
            <a:off x="7543800" y="46482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7</a:t>
            </a:r>
          </a:p>
          <a:p>
            <a:r>
              <a:rPr lang="en-US" altLang="en-US"/>
              <a:t>(key)</a:t>
            </a:r>
          </a:p>
        </p:txBody>
      </p:sp>
      <p:sp>
        <p:nvSpPr>
          <p:cNvPr id="43019" name="Text Box 11"/>
          <p:cNvSpPr txBox="1">
            <a:spLocks noChangeArrowheads="1"/>
          </p:cNvSpPr>
          <p:nvPr/>
        </p:nvSpPr>
        <p:spPr bwMode="auto">
          <a:xfrm>
            <a:off x="4572000" y="1981200"/>
            <a:ext cx="2432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4 </a:t>
            </a:r>
          </a:p>
          <a:p>
            <a:r>
              <a:rPr lang="en-US" altLang="en-US"/>
              <a:t>(middle of the tweens)</a:t>
            </a:r>
          </a:p>
        </p:txBody>
      </p:sp>
      <p:sp>
        <p:nvSpPr>
          <p:cNvPr id="43020" name="Line 12"/>
          <p:cNvSpPr>
            <a:spLocks noChangeShapeType="1"/>
          </p:cNvSpPr>
          <p:nvPr/>
        </p:nvSpPr>
        <p:spPr bwMode="auto">
          <a:xfrm flipH="1">
            <a:off x="3671888" y="3824288"/>
            <a:ext cx="228600" cy="457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21" name="Line 13"/>
          <p:cNvSpPr>
            <a:spLocks noChangeShapeType="1"/>
          </p:cNvSpPr>
          <p:nvPr/>
        </p:nvSpPr>
        <p:spPr bwMode="auto">
          <a:xfrm flipH="1">
            <a:off x="6172200" y="5105400"/>
            <a:ext cx="228600" cy="609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22" name="Line 14"/>
          <p:cNvSpPr>
            <a:spLocks noChangeShapeType="1"/>
          </p:cNvSpPr>
          <p:nvPr/>
        </p:nvSpPr>
        <p:spPr bwMode="auto">
          <a:xfrm flipH="1">
            <a:off x="7391400" y="6096000"/>
            <a:ext cx="7620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23" name="Line 15"/>
          <p:cNvSpPr>
            <a:spLocks noChangeShapeType="1"/>
          </p:cNvSpPr>
          <p:nvPr/>
        </p:nvSpPr>
        <p:spPr bwMode="auto">
          <a:xfrm flipH="1">
            <a:off x="2590800" y="32766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24" name="Line 16"/>
          <p:cNvSpPr>
            <a:spLocks noChangeShapeType="1"/>
          </p:cNvSpPr>
          <p:nvPr/>
        </p:nvSpPr>
        <p:spPr bwMode="auto">
          <a:xfrm flipH="1">
            <a:off x="3200400" y="3629025"/>
            <a:ext cx="109538" cy="2571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25" name="Line 17"/>
          <p:cNvSpPr>
            <a:spLocks noChangeShapeType="1"/>
          </p:cNvSpPr>
          <p:nvPr/>
        </p:nvSpPr>
        <p:spPr bwMode="auto">
          <a:xfrm flipH="1">
            <a:off x="4876800" y="4648200"/>
            <a:ext cx="152400" cy="304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26" name="Line 18"/>
          <p:cNvSpPr>
            <a:spLocks noChangeShapeType="1"/>
          </p:cNvSpPr>
          <p:nvPr/>
        </p:nvSpPr>
        <p:spPr bwMode="auto">
          <a:xfrm flipH="1">
            <a:off x="4343400" y="43434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27" name="Line 19"/>
          <p:cNvSpPr>
            <a:spLocks noChangeShapeType="1"/>
          </p:cNvSpPr>
          <p:nvPr/>
        </p:nvSpPr>
        <p:spPr bwMode="auto">
          <a:xfrm flipH="1">
            <a:off x="5638800" y="5029200"/>
            <a:ext cx="7620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28" name="Line 20"/>
          <p:cNvSpPr>
            <a:spLocks noChangeShapeType="1"/>
          </p:cNvSpPr>
          <p:nvPr/>
        </p:nvSpPr>
        <p:spPr bwMode="auto">
          <a:xfrm flipH="1">
            <a:off x="6781800" y="57912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29" name="Oval 21"/>
          <p:cNvSpPr>
            <a:spLocks noChangeArrowheads="1"/>
          </p:cNvSpPr>
          <p:nvPr/>
        </p:nvSpPr>
        <p:spPr bwMode="auto">
          <a:xfrm>
            <a:off x="3429000" y="3119438"/>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45059" name="Text Box 3"/>
          <p:cNvSpPr txBox="1">
            <a:spLocks noChangeArrowheads="1"/>
          </p:cNvSpPr>
          <p:nvPr/>
        </p:nvSpPr>
        <p:spPr bwMode="auto">
          <a:xfrm>
            <a:off x="381000" y="685800"/>
            <a:ext cx="4495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Animating this: Key drawings! </a:t>
            </a:r>
          </a:p>
          <a:p>
            <a:r>
              <a:rPr lang="en-US" altLang="en-US"/>
              <a:t>Draw the start and end of the sequence.</a:t>
            </a:r>
          </a:p>
        </p:txBody>
      </p:sp>
      <p:sp>
        <p:nvSpPr>
          <p:cNvPr id="45060" name="Oval 4"/>
          <p:cNvSpPr>
            <a:spLocks noChangeArrowheads="1"/>
          </p:cNvSpPr>
          <p:nvPr/>
        </p:nvSpPr>
        <p:spPr bwMode="auto">
          <a:xfrm rot="11216830">
            <a:off x="2514600" y="25146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A</a:t>
            </a:r>
          </a:p>
        </p:txBody>
      </p:sp>
      <p:sp>
        <p:nvSpPr>
          <p:cNvPr id="45061" name="Oval 5"/>
          <p:cNvSpPr>
            <a:spLocks noChangeArrowheads="1"/>
          </p:cNvSpPr>
          <p:nvPr/>
        </p:nvSpPr>
        <p:spPr bwMode="auto">
          <a:xfrm>
            <a:off x="7315200" y="5486400"/>
            <a:ext cx="609600" cy="685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B</a:t>
            </a:r>
          </a:p>
        </p:txBody>
      </p:sp>
      <p:sp>
        <p:nvSpPr>
          <p:cNvPr id="45062" name="Text Box 6"/>
          <p:cNvSpPr txBox="1">
            <a:spLocks noChangeArrowheads="1"/>
          </p:cNvSpPr>
          <p:nvPr/>
        </p:nvSpPr>
        <p:spPr bwMode="auto">
          <a:xfrm>
            <a:off x="914400" y="5562600"/>
            <a:ext cx="38544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Slow-in: motion speeds up as time</a:t>
            </a:r>
          </a:p>
          <a:p>
            <a:r>
              <a:rPr lang="en-US" altLang="en-US"/>
              <a:t>Progresses (closer at the beginning)</a:t>
            </a:r>
          </a:p>
        </p:txBody>
      </p:sp>
      <p:sp>
        <p:nvSpPr>
          <p:cNvPr id="45063" name="Line 7"/>
          <p:cNvSpPr>
            <a:spLocks noChangeShapeType="1"/>
          </p:cNvSpPr>
          <p:nvPr/>
        </p:nvSpPr>
        <p:spPr bwMode="auto">
          <a:xfrm>
            <a:off x="457200" y="1905000"/>
            <a:ext cx="7848600" cy="472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064" name="Oval 8"/>
          <p:cNvSpPr>
            <a:spLocks noChangeArrowheads="1"/>
          </p:cNvSpPr>
          <p:nvPr/>
        </p:nvSpPr>
        <p:spPr bwMode="auto">
          <a:xfrm>
            <a:off x="4038600" y="348615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65" name="Text Box 9"/>
          <p:cNvSpPr txBox="1">
            <a:spLocks noChangeArrowheads="1"/>
          </p:cNvSpPr>
          <p:nvPr/>
        </p:nvSpPr>
        <p:spPr bwMode="auto">
          <a:xfrm>
            <a:off x="1905000" y="17526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1</a:t>
            </a:r>
          </a:p>
          <a:p>
            <a:r>
              <a:rPr lang="en-US" altLang="en-US"/>
              <a:t>(key)</a:t>
            </a:r>
          </a:p>
        </p:txBody>
      </p:sp>
      <p:sp>
        <p:nvSpPr>
          <p:cNvPr id="45066" name="Text Box 10"/>
          <p:cNvSpPr txBox="1">
            <a:spLocks noChangeArrowheads="1"/>
          </p:cNvSpPr>
          <p:nvPr/>
        </p:nvSpPr>
        <p:spPr bwMode="auto">
          <a:xfrm>
            <a:off x="7543800" y="46482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7</a:t>
            </a:r>
          </a:p>
          <a:p>
            <a:r>
              <a:rPr lang="en-US" altLang="en-US"/>
              <a:t>(key)</a:t>
            </a:r>
          </a:p>
        </p:txBody>
      </p:sp>
      <p:sp>
        <p:nvSpPr>
          <p:cNvPr id="45067" name="Text Box 11"/>
          <p:cNvSpPr txBox="1">
            <a:spLocks noChangeArrowheads="1"/>
          </p:cNvSpPr>
          <p:nvPr/>
        </p:nvSpPr>
        <p:spPr bwMode="auto">
          <a:xfrm>
            <a:off x="4572000" y="1981200"/>
            <a:ext cx="2432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4 </a:t>
            </a:r>
          </a:p>
          <a:p>
            <a:r>
              <a:rPr lang="en-US" altLang="en-US"/>
              <a:t>(middle of the tweens)</a:t>
            </a:r>
          </a:p>
        </p:txBody>
      </p:sp>
      <p:sp>
        <p:nvSpPr>
          <p:cNvPr id="45068" name="Line 12"/>
          <p:cNvSpPr>
            <a:spLocks noChangeShapeType="1"/>
          </p:cNvSpPr>
          <p:nvPr/>
        </p:nvSpPr>
        <p:spPr bwMode="auto">
          <a:xfrm flipH="1">
            <a:off x="3671888" y="3824288"/>
            <a:ext cx="228600" cy="457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069" name="Line 13"/>
          <p:cNvSpPr>
            <a:spLocks noChangeShapeType="1"/>
          </p:cNvSpPr>
          <p:nvPr/>
        </p:nvSpPr>
        <p:spPr bwMode="auto">
          <a:xfrm flipH="1">
            <a:off x="6172200" y="5105400"/>
            <a:ext cx="228600" cy="609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070" name="Line 14"/>
          <p:cNvSpPr>
            <a:spLocks noChangeShapeType="1"/>
          </p:cNvSpPr>
          <p:nvPr/>
        </p:nvSpPr>
        <p:spPr bwMode="auto">
          <a:xfrm flipH="1">
            <a:off x="7391400" y="6096000"/>
            <a:ext cx="7620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071" name="Line 15"/>
          <p:cNvSpPr>
            <a:spLocks noChangeShapeType="1"/>
          </p:cNvSpPr>
          <p:nvPr/>
        </p:nvSpPr>
        <p:spPr bwMode="auto">
          <a:xfrm flipH="1">
            <a:off x="2590800" y="32766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072" name="Line 16"/>
          <p:cNvSpPr>
            <a:spLocks noChangeShapeType="1"/>
          </p:cNvSpPr>
          <p:nvPr/>
        </p:nvSpPr>
        <p:spPr bwMode="auto">
          <a:xfrm flipH="1">
            <a:off x="3200400" y="3629025"/>
            <a:ext cx="109538" cy="2571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073" name="Line 17"/>
          <p:cNvSpPr>
            <a:spLocks noChangeShapeType="1"/>
          </p:cNvSpPr>
          <p:nvPr/>
        </p:nvSpPr>
        <p:spPr bwMode="auto">
          <a:xfrm flipH="1">
            <a:off x="4876800" y="4648200"/>
            <a:ext cx="152400" cy="304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074" name="Line 18"/>
          <p:cNvSpPr>
            <a:spLocks noChangeShapeType="1"/>
          </p:cNvSpPr>
          <p:nvPr/>
        </p:nvSpPr>
        <p:spPr bwMode="auto">
          <a:xfrm flipH="1">
            <a:off x="4343400" y="43434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075" name="Line 19"/>
          <p:cNvSpPr>
            <a:spLocks noChangeShapeType="1"/>
          </p:cNvSpPr>
          <p:nvPr/>
        </p:nvSpPr>
        <p:spPr bwMode="auto">
          <a:xfrm flipH="1">
            <a:off x="5638800" y="5029200"/>
            <a:ext cx="7620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076" name="Line 20"/>
          <p:cNvSpPr>
            <a:spLocks noChangeShapeType="1"/>
          </p:cNvSpPr>
          <p:nvPr/>
        </p:nvSpPr>
        <p:spPr bwMode="auto">
          <a:xfrm flipH="1">
            <a:off x="6781800" y="57912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078" name="Oval 22"/>
          <p:cNvSpPr>
            <a:spLocks noChangeArrowheads="1"/>
          </p:cNvSpPr>
          <p:nvPr/>
        </p:nvSpPr>
        <p:spPr bwMode="auto">
          <a:xfrm>
            <a:off x="2971800" y="2819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79" name="Oval 23"/>
          <p:cNvSpPr>
            <a:spLocks noChangeArrowheads="1"/>
          </p:cNvSpPr>
          <p:nvPr/>
        </p:nvSpPr>
        <p:spPr bwMode="auto">
          <a:xfrm>
            <a:off x="3429000" y="3133725"/>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80" name="Oval 24"/>
          <p:cNvSpPr>
            <a:spLocks noChangeArrowheads="1"/>
          </p:cNvSpPr>
          <p:nvPr/>
        </p:nvSpPr>
        <p:spPr bwMode="auto">
          <a:xfrm>
            <a:off x="4953000" y="40386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Slow out</a:t>
            </a:r>
          </a:p>
          <a:p>
            <a:endParaRPr lang="en-US" altLang="en-US" sz="1200">
              <a:latin typeface="Times New Roman" pitchFamily="16" charset="0"/>
            </a:endParaRPr>
          </a:p>
        </p:txBody>
      </p:sp>
      <p:sp>
        <p:nvSpPr>
          <p:cNvPr id="47107" name="Text Box 3"/>
          <p:cNvSpPr txBox="1">
            <a:spLocks noChangeArrowheads="1"/>
          </p:cNvSpPr>
          <p:nvPr/>
        </p:nvSpPr>
        <p:spPr bwMode="auto">
          <a:xfrm>
            <a:off x="381000" y="685800"/>
            <a:ext cx="4495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Animating this: Key drawings! </a:t>
            </a:r>
          </a:p>
          <a:p>
            <a:r>
              <a:rPr lang="en-US" altLang="en-US"/>
              <a:t>Draw the start and end of the sequence.</a:t>
            </a:r>
          </a:p>
        </p:txBody>
      </p:sp>
      <p:sp>
        <p:nvSpPr>
          <p:cNvPr id="47108" name="Oval 4"/>
          <p:cNvSpPr>
            <a:spLocks noChangeArrowheads="1"/>
          </p:cNvSpPr>
          <p:nvPr/>
        </p:nvSpPr>
        <p:spPr bwMode="auto">
          <a:xfrm rot="11216830">
            <a:off x="2514600" y="25146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A</a:t>
            </a:r>
          </a:p>
        </p:txBody>
      </p:sp>
      <p:sp>
        <p:nvSpPr>
          <p:cNvPr id="47109" name="Oval 5"/>
          <p:cNvSpPr>
            <a:spLocks noChangeArrowheads="1"/>
          </p:cNvSpPr>
          <p:nvPr/>
        </p:nvSpPr>
        <p:spPr bwMode="auto">
          <a:xfrm>
            <a:off x="7315200" y="5486400"/>
            <a:ext cx="609600" cy="685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B</a:t>
            </a:r>
          </a:p>
        </p:txBody>
      </p:sp>
      <p:sp>
        <p:nvSpPr>
          <p:cNvPr id="47110" name="Text Box 6"/>
          <p:cNvSpPr txBox="1">
            <a:spLocks noChangeArrowheads="1"/>
          </p:cNvSpPr>
          <p:nvPr/>
        </p:nvSpPr>
        <p:spPr bwMode="auto">
          <a:xfrm>
            <a:off x="228600" y="4419600"/>
            <a:ext cx="385445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Slow-out: motion speeds up as time</a:t>
            </a:r>
          </a:p>
          <a:p>
            <a:r>
              <a:rPr lang="en-US" altLang="en-US"/>
              <a:t>Progresses (closer at the beginning)</a:t>
            </a:r>
          </a:p>
          <a:p>
            <a:r>
              <a:rPr lang="en-US" altLang="en-US"/>
              <a:t>Accelerates out of a key frame</a:t>
            </a:r>
          </a:p>
        </p:txBody>
      </p:sp>
      <p:sp>
        <p:nvSpPr>
          <p:cNvPr id="47111" name="Line 7"/>
          <p:cNvSpPr>
            <a:spLocks noChangeShapeType="1"/>
          </p:cNvSpPr>
          <p:nvPr/>
        </p:nvSpPr>
        <p:spPr bwMode="auto">
          <a:xfrm>
            <a:off x="457200" y="1905000"/>
            <a:ext cx="7848600" cy="472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12" name="Oval 8"/>
          <p:cNvSpPr>
            <a:spLocks noChangeArrowheads="1"/>
          </p:cNvSpPr>
          <p:nvPr/>
        </p:nvSpPr>
        <p:spPr bwMode="auto">
          <a:xfrm>
            <a:off x="4038600" y="348615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7113" name="Text Box 9"/>
          <p:cNvSpPr txBox="1">
            <a:spLocks noChangeArrowheads="1"/>
          </p:cNvSpPr>
          <p:nvPr/>
        </p:nvSpPr>
        <p:spPr bwMode="auto">
          <a:xfrm>
            <a:off x="1905000" y="17526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1</a:t>
            </a:r>
          </a:p>
          <a:p>
            <a:r>
              <a:rPr lang="en-US" altLang="en-US"/>
              <a:t>(key)</a:t>
            </a:r>
          </a:p>
        </p:txBody>
      </p:sp>
      <p:sp>
        <p:nvSpPr>
          <p:cNvPr id="47114" name="Text Box 10"/>
          <p:cNvSpPr txBox="1">
            <a:spLocks noChangeArrowheads="1"/>
          </p:cNvSpPr>
          <p:nvPr/>
        </p:nvSpPr>
        <p:spPr bwMode="auto">
          <a:xfrm>
            <a:off x="7543800" y="4648200"/>
            <a:ext cx="103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7</a:t>
            </a:r>
          </a:p>
          <a:p>
            <a:r>
              <a:rPr lang="en-US" altLang="en-US"/>
              <a:t>(key)</a:t>
            </a:r>
          </a:p>
        </p:txBody>
      </p:sp>
      <p:sp>
        <p:nvSpPr>
          <p:cNvPr id="47115" name="Text Box 11"/>
          <p:cNvSpPr txBox="1">
            <a:spLocks noChangeArrowheads="1"/>
          </p:cNvSpPr>
          <p:nvPr/>
        </p:nvSpPr>
        <p:spPr bwMode="auto">
          <a:xfrm>
            <a:off x="4572000" y="1981200"/>
            <a:ext cx="2432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Frame 4 </a:t>
            </a:r>
          </a:p>
          <a:p>
            <a:r>
              <a:rPr lang="en-US" altLang="en-US"/>
              <a:t>(middle of the tweens)</a:t>
            </a:r>
          </a:p>
        </p:txBody>
      </p:sp>
      <p:sp>
        <p:nvSpPr>
          <p:cNvPr id="47116" name="Line 12"/>
          <p:cNvSpPr>
            <a:spLocks noChangeShapeType="1"/>
          </p:cNvSpPr>
          <p:nvPr/>
        </p:nvSpPr>
        <p:spPr bwMode="auto">
          <a:xfrm flipH="1">
            <a:off x="3671888" y="3824288"/>
            <a:ext cx="228600" cy="457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17" name="Line 13"/>
          <p:cNvSpPr>
            <a:spLocks noChangeShapeType="1"/>
          </p:cNvSpPr>
          <p:nvPr/>
        </p:nvSpPr>
        <p:spPr bwMode="auto">
          <a:xfrm flipH="1">
            <a:off x="6172200" y="5105400"/>
            <a:ext cx="228600" cy="609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18" name="Line 14"/>
          <p:cNvSpPr>
            <a:spLocks noChangeShapeType="1"/>
          </p:cNvSpPr>
          <p:nvPr/>
        </p:nvSpPr>
        <p:spPr bwMode="auto">
          <a:xfrm flipH="1">
            <a:off x="7391400" y="6096000"/>
            <a:ext cx="7620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19" name="Line 15"/>
          <p:cNvSpPr>
            <a:spLocks noChangeShapeType="1"/>
          </p:cNvSpPr>
          <p:nvPr/>
        </p:nvSpPr>
        <p:spPr bwMode="auto">
          <a:xfrm flipH="1">
            <a:off x="2590800" y="32766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20" name="Line 16"/>
          <p:cNvSpPr>
            <a:spLocks noChangeShapeType="1"/>
          </p:cNvSpPr>
          <p:nvPr/>
        </p:nvSpPr>
        <p:spPr bwMode="auto">
          <a:xfrm flipH="1">
            <a:off x="3200400" y="3629025"/>
            <a:ext cx="109538" cy="2571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21" name="Line 17"/>
          <p:cNvSpPr>
            <a:spLocks noChangeShapeType="1"/>
          </p:cNvSpPr>
          <p:nvPr/>
        </p:nvSpPr>
        <p:spPr bwMode="auto">
          <a:xfrm flipH="1">
            <a:off x="4876800" y="4648200"/>
            <a:ext cx="152400" cy="304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22" name="Line 18"/>
          <p:cNvSpPr>
            <a:spLocks noChangeShapeType="1"/>
          </p:cNvSpPr>
          <p:nvPr/>
        </p:nvSpPr>
        <p:spPr bwMode="auto">
          <a:xfrm flipH="1">
            <a:off x="4343400" y="43434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23" name="Line 19"/>
          <p:cNvSpPr>
            <a:spLocks noChangeShapeType="1"/>
          </p:cNvSpPr>
          <p:nvPr/>
        </p:nvSpPr>
        <p:spPr bwMode="auto">
          <a:xfrm flipH="1">
            <a:off x="5638800" y="5029200"/>
            <a:ext cx="7620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24" name="Line 20"/>
          <p:cNvSpPr>
            <a:spLocks noChangeShapeType="1"/>
          </p:cNvSpPr>
          <p:nvPr/>
        </p:nvSpPr>
        <p:spPr bwMode="auto">
          <a:xfrm flipH="1">
            <a:off x="6781800" y="5791200"/>
            <a:ext cx="762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25" name="Oval 21"/>
          <p:cNvSpPr>
            <a:spLocks noChangeArrowheads="1"/>
          </p:cNvSpPr>
          <p:nvPr/>
        </p:nvSpPr>
        <p:spPr bwMode="auto">
          <a:xfrm>
            <a:off x="2971800" y="2819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7126" name="Oval 22"/>
          <p:cNvSpPr>
            <a:spLocks noChangeArrowheads="1"/>
          </p:cNvSpPr>
          <p:nvPr/>
        </p:nvSpPr>
        <p:spPr bwMode="auto">
          <a:xfrm>
            <a:off x="3429000" y="3133725"/>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7127" name="Oval 23"/>
          <p:cNvSpPr>
            <a:spLocks noChangeArrowheads="1"/>
          </p:cNvSpPr>
          <p:nvPr/>
        </p:nvSpPr>
        <p:spPr bwMode="auto">
          <a:xfrm>
            <a:off x="4953000" y="40386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7128" name="Oval 24"/>
          <p:cNvSpPr>
            <a:spLocks noChangeArrowheads="1"/>
          </p:cNvSpPr>
          <p:nvPr/>
        </p:nvSpPr>
        <p:spPr bwMode="auto">
          <a:xfrm>
            <a:off x="6019800" y="46482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7129" name="Text Box 25"/>
          <p:cNvSpPr txBox="1">
            <a:spLocks noChangeArrowheads="1"/>
          </p:cNvSpPr>
          <p:nvPr/>
        </p:nvSpPr>
        <p:spPr bwMode="auto">
          <a:xfrm>
            <a:off x="1584325" y="3541713"/>
            <a:ext cx="1365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Slow speed</a:t>
            </a:r>
          </a:p>
        </p:txBody>
      </p:sp>
      <p:sp>
        <p:nvSpPr>
          <p:cNvPr id="47130" name="Text Box 26"/>
          <p:cNvSpPr txBox="1">
            <a:spLocks noChangeArrowheads="1"/>
          </p:cNvSpPr>
          <p:nvPr/>
        </p:nvSpPr>
        <p:spPr bwMode="auto">
          <a:xfrm>
            <a:off x="5105400" y="6172200"/>
            <a:ext cx="1314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Fast speed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Animation – Important Law of Motion</a:t>
            </a:r>
          </a:p>
          <a:p>
            <a:endParaRPr lang="en-US" altLang="en-US" sz="1200">
              <a:latin typeface="Times New Roman" pitchFamily="16" charset="0"/>
            </a:endParaRPr>
          </a:p>
        </p:txBody>
      </p:sp>
      <p:sp>
        <p:nvSpPr>
          <p:cNvPr id="28675" name="Text Box 3"/>
          <p:cNvSpPr txBox="1">
            <a:spLocks noChangeArrowheads="1"/>
          </p:cNvSpPr>
          <p:nvPr/>
        </p:nvSpPr>
        <p:spPr bwMode="auto">
          <a:xfrm>
            <a:off x="381000" y="685800"/>
            <a:ext cx="4495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Animating this: Key drawings! </a:t>
            </a:r>
          </a:p>
          <a:p>
            <a:r>
              <a:rPr lang="en-US" altLang="en-US"/>
              <a:t>Draw the start and end of the sequence.</a:t>
            </a:r>
          </a:p>
        </p:txBody>
      </p:sp>
      <p:sp>
        <p:nvSpPr>
          <p:cNvPr id="28676" name="Oval 4"/>
          <p:cNvSpPr>
            <a:spLocks noChangeArrowheads="1"/>
          </p:cNvSpPr>
          <p:nvPr/>
        </p:nvSpPr>
        <p:spPr bwMode="auto">
          <a:xfrm rot="11216830">
            <a:off x="2514600" y="25146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A</a:t>
            </a:r>
          </a:p>
        </p:txBody>
      </p:sp>
      <p:sp>
        <p:nvSpPr>
          <p:cNvPr id="28679" name="Oval 7"/>
          <p:cNvSpPr>
            <a:spLocks noChangeArrowheads="1"/>
          </p:cNvSpPr>
          <p:nvPr/>
        </p:nvSpPr>
        <p:spPr bwMode="auto">
          <a:xfrm>
            <a:off x="7315200" y="5486400"/>
            <a:ext cx="609600" cy="685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B</a:t>
            </a:r>
          </a:p>
        </p:txBody>
      </p:sp>
      <p:sp>
        <p:nvSpPr>
          <p:cNvPr id="28682" name="Oval 10"/>
          <p:cNvSpPr>
            <a:spLocks noChangeArrowheads="1"/>
          </p:cNvSpPr>
          <p:nvPr/>
        </p:nvSpPr>
        <p:spPr bwMode="auto">
          <a:xfrm>
            <a:off x="3690938" y="3262313"/>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4</a:t>
            </a:r>
          </a:p>
        </p:txBody>
      </p:sp>
      <p:sp>
        <p:nvSpPr>
          <p:cNvPr id="28684" name="Text Box 12"/>
          <p:cNvSpPr txBox="1">
            <a:spLocks noChangeArrowheads="1"/>
          </p:cNvSpPr>
          <p:nvPr/>
        </p:nvSpPr>
        <p:spPr bwMode="auto">
          <a:xfrm>
            <a:off x="914400" y="5029200"/>
            <a:ext cx="41465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We can calculate the position</a:t>
            </a:r>
          </a:p>
          <a:p>
            <a:r>
              <a:rPr lang="en-US" altLang="en-US"/>
              <a:t>Of each tween, but here’s a rule:</a:t>
            </a:r>
          </a:p>
          <a:p>
            <a:r>
              <a:rPr lang="en-US" altLang="en-US"/>
              <a:t>It’s more important to look right than to </a:t>
            </a:r>
          </a:p>
          <a:p>
            <a:r>
              <a:rPr lang="en-US" altLang="en-US"/>
              <a:t>Be right.</a:t>
            </a:r>
          </a:p>
        </p:txBody>
      </p:sp>
      <p:sp>
        <p:nvSpPr>
          <p:cNvPr id="28685" name="Line 13"/>
          <p:cNvSpPr>
            <a:spLocks noChangeShapeType="1"/>
          </p:cNvSpPr>
          <p:nvPr/>
        </p:nvSpPr>
        <p:spPr bwMode="auto">
          <a:xfrm>
            <a:off x="457200" y="1905000"/>
            <a:ext cx="7848600" cy="472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8686" name="Text Box 14"/>
          <p:cNvSpPr txBox="1">
            <a:spLocks noChangeArrowheads="1"/>
          </p:cNvSpPr>
          <p:nvPr/>
        </p:nvSpPr>
        <p:spPr bwMode="auto">
          <a:xfrm>
            <a:off x="4937125" y="1636713"/>
            <a:ext cx="33528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 = 1/2at</a:t>
            </a:r>
            <a:r>
              <a:rPr lang="en-US" altLang="en-US" sz="1400" baseline="30000"/>
              <a:t>2</a:t>
            </a:r>
            <a:r>
              <a:rPr lang="en-US" altLang="en-US"/>
              <a:t>   Let t=0.5 sec</a:t>
            </a:r>
          </a:p>
          <a:p>
            <a:r>
              <a:rPr lang="en-US" altLang="en-US"/>
              <a:t>Solve for a (=8)</a:t>
            </a:r>
          </a:p>
          <a:p>
            <a:r>
              <a:rPr lang="en-US" altLang="en-US"/>
              <a:t>Tween 4 is at t=0.25:</a:t>
            </a:r>
          </a:p>
          <a:p>
            <a:r>
              <a:rPr lang="en-US" altLang="en-US"/>
              <a:t>S = 8/2* 0.25*0.25 = 4*0.0625</a:t>
            </a:r>
          </a:p>
          <a:p>
            <a:r>
              <a:rPr lang="en-US" altLang="en-US"/>
              <a:t>S = 0.25 (1/4 of the way down!)</a:t>
            </a:r>
          </a:p>
          <a:p>
            <a:endParaRPr lang="en-US" altLang="en-US"/>
          </a:p>
        </p:txBody>
      </p:sp>
      <p:sp>
        <p:nvSpPr>
          <p:cNvPr id="28687" name="Line 15"/>
          <p:cNvSpPr>
            <a:spLocks noChangeShapeType="1"/>
          </p:cNvSpPr>
          <p:nvPr/>
        </p:nvSpPr>
        <p:spPr bwMode="auto">
          <a:xfrm flipH="1">
            <a:off x="4648200" y="4191000"/>
            <a:ext cx="304800" cy="609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8688" name="Line 16"/>
          <p:cNvSpPr>
            <a:spLocks noChangeShapeType="1"/>
          </p:cNvSpPr>
          <p:nvPr/>
        </p:nvSpPr>
        <p:spPr bwMode="auto">
          <a:xfrm flipH="1">
            <a:off x="3752850" y="3914775"/>
            <a:ext cx="7620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Bounce</a:t>
            </a:r>
          </a:p>
          <a:p>
            <a:endParaRPr lang="en-US" altLang="en-US" sz="1200">
              <a:latin typeface="Times New Roman" pitchFamily="16" charset="0"/>
            </a:endParaRPr>
          </a:p>
        </p:txBody>
      </p:sp>
      <p:sp>
        <p:nvSpPr>
          <p:cNvPr id="51203" name="Text Box 3"/>
          <p:cNvSpPr txBox="1">
            <a:spLocks noChangeArrowheads="1"/>
          </p:cNvSpPr>
          <p:nvPr/>
        </p:nvSpPr>
        <p:spPr bwMode="auto">
          <a:xfrm>
            <a:off x="381000" y="685800"/>
            <a:ext cx="4495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Slow out</a:t>
            </a:r>
          </a:p>
        </p:txBody>
      </p:sp>
      <p:sp>
        <p:nvSpPr>
          <p:cNvPr id="51214" name="Oval 14"/>
          <p:cNvSpPr>
            <a:spLocks noChangeArrowheads="1"/>
          </p:cNvSpPr>
          <p:nvPr/>
        </p:nvSpPr>
        <p:spPr bwMode="auto">
          <a:xfrm>
            <a:off x="990600" y="44196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1215" name="Oval 15"/>
          <p:cNvSpPr>
            <a:spLocks noChangeArrowheads="1"/>
          </p:cNvSpPr>
          <p:nvPr/>
        </p:nvSpPr>
        <p:spPr bwMode="auto">
          <a:xfrm>
            <a:off x="838200" y="48768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1216" name="Oval 16"/>
          <p:cNvSpPr>
            <a:spLocks noChangeArrowheads="1"/>
          </p:cNvSpPr>
          <p:nvPr/>
        </p:nvSpPr>
        <p:spPr bwMode="auto">
          <a:xfrm rot="10800000">
            <a:off x="6781800" y="53340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B</a:t>
            </a:r>
          </a:p>
        </p:txBody>
      </p:sp>
      <p:sp>
        <p:nvSpPr>
          <p:cNvPr id="51212" name="Oval 12"/>
          <p:cNvSpPr>
            <a:spLocks noChangeArrowheads="1"/>
          </p:cNvSpPr>
          <p:nvPr/>
        </p:nvSpPr>
        <p:spPr bwMode="auto">
          <a:xfrm rot="10800000">
            <a:off x="685800" y="5257800"/>
            <a:ext cx="685800" cy="762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A</a:t>
            </a:r>
          </a:p>
        </p:txBody>
      </p:sp>
      <p:sp>
        <p:nvSpPr>
          <p:cNvPr id="51219" name="Oval 19"/>
          <p:cNvSpPr>
            <a:spLocks noChangeArrowheads="1"/>
          </p:cNvSpPr>
          <p:nvPr/>
        </p:nvSpPr>
        <p:spPr bwMode="auto">
          <a:xfrm>
            <a:off x="5486400" y="3200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1220" name="Oval 20"/>
          <p:cNvSpPr>
            <a:spLocks noChangeArrowheads="1"/>
          </p:cNvSpPr>
          <p:nvPr/>
        </p:nvSpPr>
        <p:spPr bwMode="auto">
          <a:xfrm>
            <a:off x="3657600" y="18288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1221" name="Oval 21"/>
          <p:cNvSpPr>
            <a:spLocks noChangeArrowheads="1"/>
          </p:cNvSpPr>
          <p:nvPr/>
        </p:nvSpPr>
        <p:spPr bwMode="auto">
          <a:xfrm>
            <a:off x="2057400" y="28194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1222" name="Oval 22"/>
          <p:cNvSpPr>
            <a:spLocks noChangeArrowheads="1"/>
          </p:cNvSpPr>
          <p:nvPr/>
        </p:nvSpPr>
        <p:spPr bwMode="auto">
          <a:xfrm>
            <a:off x="1295400" y="3810000"/>
            <a:ext cx="609600" cy="685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Bounce</a:t>
            </a:r>
          </a:p>
          <a:p>
            <a:endParaRPr lang="en-US" altLang="en-US" sz="1200">
              <a:latin typeface="Times New Roman" pitchFamily="16" charset="0"/>
            </a:endParaRPr>
          </a:p>
        </p:txBody>
      </p:sp>
      <p:sp>
        <p:nvSpPr>
          <p:cNvPr id="53251" name="Text Box 3"/>
          <p:cNvSpPr txBox="1">
            <a:spLocks noChangeArrowheads="1"/>
          </p:cNvSpPr>
          <p:nvPr/>
        </p:nvSpPr>
        <p:spPr bwMode="auto">
          <a:xfrm>
            <a:off x="381000" y="685800"/>
            <a:ext cx="4495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Slow in</a:t>
            </a:r>
          </a:p>
        </p:txBody>
      </p:sp>
      <p:grpSp>
        <p:nvGrpSpPr>
          <p:cNvPr id="53260" name="Group 12"/>
          <p:cNvGrpSpPr>
            <a:grpSpLocks/>
          </p:cNvGrpSpPr>
          <p:nvPr/>
        </p:nvGrpSpPr>
        <p:grpSpPr bwMode="auto">
          <a:xfrm flipH="1">
            <a:off x="1066800" y="1676400"/>
            <a:ext cx="5867400" cy="4267200"/>
            <a:chOff x="432" y="1152"/>
            <a:chExt cx="4272" cy="2688"/>
          </a:xfrm>
        </p:grpSpPr>
        <p:sp>
          <p:nvSpPr>
            <p:cNvPr id="53252" name="Oval 4"/>
            <p:cNvSpPr>
              <a:spLocks noChangeArrowheads="1"/>
            </p:cNvSpPr>
            <p:nvPr/>
          </p:nvSpPr>
          <p:spPr bwMode="auto">
            <a:xfrm>
              <a:off x="624" y="2784"/>
              <a:ext cx="384" cy="432"/>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3253" name="Oval 5"/>
            <p:cNvSpPr>
              <a:spLocks noChangeArrowheads="1"/>
            </p:cNvSpPr>
            <p:nvPr/>
          </p:nvSpPr>
          <p:spPr bwMode="auto">
            <a:xfrm>
              <a:off x="528" y="3072"/>
              <a:ext cx="384" cy="432"/>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3254" name="Oval 6"/>
            <p:cNvSpPr>
              <a:spLocks noChangeArrowheads="1"/>
            </p:cNvSpPr>
            <p:nvPr/>
          </p:nvSpPr>
          <p:spPr bwMode="auto">
            <a:xfrm rot="10800000">
              <a:off x="4272" y="3360"/>
              <a:ext cx="432" cy="48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A</a:t>
              </a:r>
            </a:p>
          </p:txBody>
        </p:sp>
        <p:sp>
          <p:nvSpPr>
            <p:cNvPr id="53255" name="Oval 7"/>
            <p:cNvSpPr>
              <a:spLocks noChangeArrowheads="1"/>
            </p:cNvSpPr>
            <p:nvPr/>
          </p:nvSpPr>
          <p:spPr bwMode="auto">
            <a:xfrm rot="10800000">
              <a:off x="432" y="3312"/>
              <a:ext cx="432" cy="48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B</a:t>
              </a:r>
            </a:p>
          </p:txBody>
        </p:sp>
        <p:sp>
          <p:nvSpPr>
            <p:cNvPr id="53256" name="Oval 8"/>
            <p:cNvSpPr>
              <a:spLocks noChangeArrowheads="1"/>
            </p:cNvSpPr>
            <p:nvPr/>
          </p:nvSpPr>
          <p:spPr bwMode="auto">
            <a:xfrm>
              <a:off x="3456" y="2016"/>
              <a:ext cx="384" cy="432"/>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3257" name="Oval 9"/>
            <p:cNvSpPr>
              <a:spLocks noChangeArrowheads="1"/>
            </p:cNvSpPr>
            <p:nvPr/>
          </p:nvSpPr>
          <p:spPr bwMode="auto">
            <a:xfrm>
              <a:off x="2304" y="1152"/>
              <a:ext cx="384" cy="432"/>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3258" name="Oval 10"/>
            <p:cNvSpPr>
              <a:spLocks noChangeArrowheads="1"/>
            </p:cNvSpPr>
            <p:nvPr/>
          </p:nvSpPr>
          <p:spPr bwMode="auto">
            <a:xfrm>
              <a:off x="1296" y="1776"/>
              <a:ext cx="384" cy="432"/>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3259" name="Oval 11"/>
            <p:cNvSpPr>
              <a:spLocks noChangeArrowheads="1"/>
            </p:cNvSpPr>
            <p:nvPr/>
          </p:nvSpPr>
          <p:spPr bwMode="auto">
            <a:xfrm>
              <a:off x="816" y="2400"/>
              <a:ext cx="384" cy="432"/>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Bounce</a:t>
            </a:r>
          </a:p>
          <a:p>
            <a:endParaRPr lang="en-US" altLang="en-US" sz="1200">
              <a:latin typeface="Times New Roman" pitchFamily="16" charset="0"/>
            </a:endParaRPr>
          </a:p>
        </p:txBody>
      </p:sp>
      <p:sp>
        <p:nvSpPr>
          <p:cNvPr id="55299" name="Text Box 3"/>
          <p:cNvSpPr txBox="1">
            <a:spLocks noChangeArrowheads="1"/>
          </p:cNvSpPr>
          <p:nvPr/>
        </p:nvSpPr>
        <p:spPr bwMode="auto">
          <a:xfrm>
            <a:off x="381000" y="685800"/>
            <a:ext cx="4495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Slow in AND slow out</a:t>
            </a:r>
          </a:p>
        </p:txBody>
      </p:sp>
      <p:grpSp>
        <p:nvGrpSpPr>
          <p:cNvPr id="55319" name="Group 23"/>
          <p:cNvGrpSpPr>
            <a:grpSpLocks/>
          </p:cNvGrpSpPr>
          <p:nvPr/>
        </p:nvGrpSpPr>
        <p:grpSpPr bwMode="auto">
          <a:xfrm>
            <a:off x="2286000" y="1524000"/>
            <a:ext cx="4419600" cy="5029200"/>
            <a:chOff x="1440" y="960"/>
            <a:chExt cx="2784" cy="3168"/>
          </a:xfrm>
        </p:grpSpPr>
        <p:sp>
          <p:nvSpPr>
            <p:cNvPr id="55308" name="Oval 12"/>
            <p:cNvSpPr>
              <a:spLocks noChangeArrowheads="1"/>
            </p:cNvSpPr>
            <p:nvPr/>
          </p:nvSpPr>
          <p:spPr bwMode="auto">
            <a:xfrm flipH="1">
              <a:off x="3078"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5307" name="Oval 11"/>
            <p:cNvSpPr>
              <a:spLocks noChangeArrowheads="1"/>
            </p:cNvSpPr>
            <p:nvPr/>
          </p:nvSpPr>
          <p:spPr bwMode="auto">
            <a:xfrm flipH="1">
              <a:off x="2805" y="1080"/>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5302" name="Oval 6"/>
            <p:cNvSpPr>
              <a:spLocks noChangeArrowheads="1"/>
            </p:cNvSpPr>
            <p:nvPr/>
          </p:nvSpPr>
          <p:spPr bwMode="auto">
            <a:xfrm flipH="1">
              <a:off x="3283" y="1797"/>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5304" name="Oval 8"/>
            <p:cNvSpPr>
              <a:spLocks noChangeArrowheads="1"/>
            </p:cNvSpPr>
            <p:nvPr/>
          </p:nvSpPr>
          <p:spPr bwMode="auto">
            <a:xfrm rot="10800000" flipH="1">
              <a:off x="3692" y="3530"/>
              <a:ext cx="532"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3</a:t>
              </a:r>
            </a:p>
          </p:txBody>
        </p:sp>
        <p:sp>
          <p:nvSpPr>
            <p:cNvPr id="55306" name="Oval 10"/>
            <p:cNvSpPr>
              <a:spLocks noChangeArrowheads="1"/>
            </p:cNvSpPr>
            <p:nvPr/>
          </p:nvSpPr>
          <p:spPr bwMode="auto">
            <a:xfrm flipH="1">
              <a:off x="2486" y="960"/>
              <a:ext cx="473" cy="53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2</a:t>
              </a:r>
            </a:p>
          </p:txBody>
        </p:sp>
        <p:sp>
          <p:nvSpPr>
            <p:cNvPr id="55311" name="Oval 15"/>
            <p:cNvSpPr>
              <a:spLocks noChangeArrowheads="1"/>
            </p:cNvSpPr>
            <p:nvPr/>
          </p:nvSpPr>
          <p:spPr bwMode="auto">
            <a:xfrm>
              <a:off x="1713" y="2514"/>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5312" name="Oval 16"/>
            <p:cNvSpPr>
              <a:spLocks noChangeArrowheads="1"/>
            </p:cNvSpPr>
            <p:nvPr/>
          </p:nvSpPr>
          <p:spPr bwMode="auto">
            <a:xfrm>
              <a:off x="3487" y="2574"/>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5313" name="Oval 17"/>
            <p:cNvSpPr>
              <a:spLocks noChangeArrowheads="1"/>
            </p:cNvSpPr>
            <p:nvPr/>
          </p:nvSpPr>
          <p:spPr bwMode="auto">
            <a:xfrm rot="10800000">
              <a:off x="1440" y="3530"/>
              <a:ext cx="593"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1</a:t>
              </a:r>
            </a:p>
          </p:txBody>
        </p:sp>
        <p:sp>
          <p:nvSpPr>
            <p:cNvPr id="55316" name="Oval 20"/>
            <p:cNvSpPr>
              <a:spLocks noChangeArrowheads="1"/>
            </p:cNvSpPr>
            <p:nvPr/>
          </p:nvSpPr>
          <p:spPr bwMode="auto">
            <a:xfrm>
              <a:off x="1849" y="1797"/>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5315" name="Oval 19"/>
            <p:cNvSpPr>
              <a:spLocks noChangeArrowheads="1"/>
            </p:cNvSpPr>
            <p:nvPr/>
          </p:nvSpPr>
          <p:spPr bwMode="auto">
            <a:xfrm>
              <a:off x="2191" y="1080"/>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55301" name="Oval 5"/>
            <p:cNvSpPr>
              <a:spLocks noChangeArrowheads="1"/>
            </p:cNvSpPr>
            <p:nvPr/>
          </p:nvSpPr>
          <p:spPr bwMode="auto">
            <a:xfrm flipH="1">
              <a:off x="2054"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Pose To Pose</a:t>
            </a:r>
          </a:p>
          <a:p>
            <a:endParaRPr lang="en-US" altLang="en-US" sz="1200">
              <a:latin typeface="Times New Roman" pitchFamily="16" charset="0"/>
            </a:endParaRPr>
          </a:p>
        </p:txBody>
      </p:sp>
      <p:sp>
        <p:nvSpPr>
          <p:cNvPr id="57349" name="Text Box 5"/>
          <p:cNvSpPr txBox="1">
            <a:spLocks noChangeArrowheads="1"/>
          </p:cNvSpPr>
          <p:nvPr/>
        </p:nvSpPr>
        <p:spPr bwMode="auto">
          <a:xfrm>
            <a:off x="381000" y="685800"/>
            <a:ext cx="7848600" cy="4211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What we have been calling ‘key-frame’ animation.</a:t>
            </a:r>
          </a:p>
          <a:p>
            <a:r>
              <a:rPr lang="en-US" altLang="en-US"/>
              <a:t>Make the first drawing, the next one need not be the next frame, but is the next important position or pose. </a:t>
            </a:r>
          </a:p>
          <a:p>
            <a:r>
              <a:rPr lang="en-US" altLang="en-US"/>
              <a:t>The in-betweens are filled in later (sometimes by lesser artists or those learning the trade).</a:t>
            </a:r>
          </a:p>
          <a:p>
            <a:endParaRPr lang="en-US" altLang="en-US"/>
          </a:p>
          <a:p>
            <a:r>
              <a:rPr lang="en-US" altLang="en-US" b="1"/>
              <a:t>Pros</a:t>
            </a:r>
            <a:r>
              <a:rPr lang="en-US" altLang="en-US"/>
              <a:t>:</a:t>
            </a:r>
          </a:p>
          <a:p>
            <a:r>
              <a:rPr lang="en-US" altLang="en-US"/>
              <a:t>Leads to an industrial approach (factory, assembly line)</a:t>
            </a:r>
          </a:p>
          <a:p>
            <a:r>
              <a:rPr lang="en-US" altLang="en-US"/>
              <a:t>Can more easily synchronize key moments in the action with specific frames.</a:t>
            </a:r>
          </a:p>
          <a:p>
            <a:r>
              <a:rPr lang="en-US" altLang="en-US"/>
              <a:t>Easier in 2D animation to ensure that characters and proportions remain constant.</a:t>
            </a:r>
          </a:p>
          <a:p>
            <a:r>
              <a:rPr lang="en-US" altLang="en-US" b="1"/>
              <a:t>Cons</a:t>
            </a:r>
            <a:r>
              <a:rPr lang="en-US" altLang="en-US"/>
              <a:t>:</a:t>
            </a:r>
          </a:p>
          <a:p>
            <a:r>
              <a:rPr lang="en-US" altLang="en-US"/>
              <a:t>Action can be inconsistent (many artists)</a:t>
            </a:r>
          </a:p>
          <a:p>
            <a:endParaRPr lang="en-US" alt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ChangeArrowheads="1"/>
          </p:cNvSpPr>
          <p:nvPr/>
        </p:nvSpPr>
        <p:spPr bwMode="auto">
          <a:xfrm>
            <a:off x="0" y="0"/>
            <a:ext cx="9144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2400" b="1">
                <a:latin typeface="Times New Roman" pitchFamily="16" charset="0"/>
              </a:rPr>
              <a:t>Straight Ahead</a:t>
            </a:r>
          </a:p>
          <a:p>
            <a:endParaRPr lang="en-US" altLang="en-US" sz="1200">
              <a:latin typeface="Times New Roman" pitchFamily="16" charset="0"/>
            </a:endParaRPr>
          </a:p>
        </p:txBody>
      </p:sp>
      <p:sp>
        <p:nvSpPr>
          <p:cNvPr id="59395" name="Text Box 3"/>
          <p:cNvSpPr txBox="1">
            <a:spLocks noChangeArrowheads="1"/>
          </p:cNvSpPr>
          <p:nvPr/>
        </p:nvSpPr>
        <p:spPr bwMode="auto">
          <a:xfrm>
            <a:off x="381000" y="685800"/>
            <a:ext cx="7848600" cy="3662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r>
              <a:rPr lang="en-US" altLang="en-US"/>
              <a:t>Animator makes the first drawing, then goes on to the next in sequence in a frame-by-frame manner.</a:t>
            </a:r>
          </a:p>
          <a:p>
            <a:endParaRPr lang="en-US" altLang="en-US"/>
          </a:p>
          <a:p>
            <a:r>
              <a:rPr lang="en-US" altLang="en-US"/>
              <a:t>Stop-Frame is an example of where this is used exclusively. Also flipbooks.</a:t>
            </a:r>
          </a:p>
          <a:p>
            <a:endParaRPr lang="en-US" altLang="en-US"/>
          </a:p>
          <a:p>
            <a:r>
              <a:rPr lang="en-US" altLang="en-US" b="1"/>
              <a:t>Pros</a:t>
            </a:r>
            <a:r>
              <a:rPr lang="en-US" altLang="en-US"/>
              <a:t>:</a:t>
            </a:r>
          </a:p>
          <a:p>
            <a:r>
              <a:rPr lang="en-US" altLang="en-US"/>
              <a:t>Artistic, live, unencumbered by rules. Good for a lot of action.</a:t>
            </a:r>
          </a:p>
          <a:p>
            <a:endParaRPr lang="en-US" altLang="en-US"/>
          </a:p>
          <a:p>
            <a:r>
              <a:rPr lang="en-US" altLang="en-US" b="1"/>
              <a:t>Cons</a:t>
            </a:r>
            <a:r>
              <a:rPr lang="en-US" altLang="en-US"/>
              <a:t>:</a:t>
            </a:r>
          </a:p>
          <a:p>
            <a:r>
              <a:rPr lang="en-US" altLang="en-US"/>
              <a:t>A lot of pressure on the animator. Requires a great deal of concentration.</a:t>
            </a:r>
          </a:p>
          <a:p>
            <a:r>
              <a:rPr lang="en-US" altLang="en-US"/>
              <a:t>Hard to correct</a:t>
            </a:r>
          </a:p>
          <a:p>
            <a:r>
              <a:rPr lang="en-US" altLang="en-US"/>
              <a:t>A slow distortion of objects and proportions is possible.</a:t>
            </a:r>
          </a:p>
          <a:p>
            <a:r>
              <a:rPr lang="en-US" altLang="en-US"/>
              <a:t>Specific timing is hard (lip synch)</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bwMode="auto">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en-US" altLang="en-US"/>
              <a:t>More complex movements</a:t>
            </a:r>
          </a:p>
        </p:txBody>
      </p:sp>
      <p:sp>
        <p:nvSpPr>
          <p:cNvPr id="49156" name="Line 4"/>
          <p:cNvSpPr>
            <a:spLocks noChangeShapeType="1"/>
          </p:cNvSpPr>
          <p:nvPr/>
        </p:nvSpPr>
        <p:spPr bwMode="auto">
          <a:xfrm>
            <a:off x="762000" y="2362200"/>
            <a:ext cx="685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157" name="Line 5"/>
          <p:cNvSpPr>
            <a:spLocks noChangeShapeType="1"/>
          </p:cNvSpPr>
          <p:nvPr/>
        </p:nvSpPr>
        <p:spPr bwMode="auto">
          <a:xfrm>
            <a:off x="1447800" y="2362200"/>
            <a:ext cx="0" cy="838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158" name="Line 6"/>
          <p:cNvSpPr>
            <a:spLocks noChangeShapeType="1"/>
          </p:cNvSpPr>
          <p:nvPr/>
        </p:nvSpPr>
        <p:spPr bwMode="auto">
          <a:xfrm>
            <a:off x="1447800" y="3200400"/>
            <a:ext cx="685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159" name="Line 7"/>
          <p:cNvSpPr>
            <a:spLocks noChangeShapeType="1"/>
          </p:cNvSpPr>
          <p:nvPr/>
        </p:nvSpPr>
        <p:spPr bwMode="auto">
          <a:xfrm>
            <a:off x="3505200" y="5715000"/>
            <a:ext cx="4419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160" name="Line 8"/>
          <p:cNvSpPr>
            <a:spLocks noChangeShapeType="1"/>
          </p:cNvSpPr>
          <p:nvPr/>
        </p:nvSpPr>
        <p:spPr bwMode="auto">
          <a:xfrm>
            <a:off x="2819400" y="4876800"/>
            <a:ext cx="685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161" name="Line 9"/>
          <p:cNvSpPr>
            <a:spLocks noChangeShapeType="1"/>
          </p:cNvSpPr>
          <p:nvPr/>
        </p:nvSpPr>
        <p:spPr bwMode="auto">
          <a:xfrm>
            <a:off x="2133600" y="4038600"/>
            <a:ext cx="685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162" name="Line 10"/>
          <p:cNvSpPr>
            <a:spLocks noChangeShapeType="1"/>
          </p:cNvSpPr>
          <p:nvPr/>
        </p:nvSpPr>
        <p:spPr bwMode="auto">
          <a:xfrm>
            <a:off x="3505200" y="4876800"/>
            <a:ext cx="0" cy="838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163" name="Line 11"/>
          <p:cNvSpPr>
            <a:spLocks noChangeShapeType="1"/>
          </p:cNvSpPr>
          <p:nvPr/>
        </p:nvSpPr>
        <p:spPr bwMode="auto">
          <a:xfrm>
            <a:off x="2819400" y="4038600"/>
            <a:ext cx="0" cy="838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164" name="Line 12"/>
          <p:cNvSpPr>
            <a:spLocks noChangeShapeType="1"/>
          </p:cNvSpPr>
          <p:nvPr/>
        </p:nvSpPr>
        <p:spPr bwMode="auto">
          <a:xfrm>
            <a:off x="2133600" y="3200400"/>
            <a:ext cx="0" cy="838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bwMode="auto">
          <a:xfrm>
            <a:off x="381000" y="228600"/>
            <a:ext cx="8229600" cy="114300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en-US" altLang="en-US"/>
              <a:t>More complex movements</a:t>
            </a:r>
          </a:p>
        </p:txBody>
      </p:sp>
      <p:sp>
        <p:nvSpPr>
          <p:cNvPr id="63491" name="Line 3"/>
          <p:cNvSpPr>
            <a:spLocks noChangeShapeType="1"/>
          </p:cNvSpPr>
          <p:nvPr/>
        </p:nvSpPr>
        <p:spPr bwMode="auto">
          <a:xfrm>
            <a:off x="762000" y="2362200"/>
            <a:ext cx="685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492" name="Line 4"/>
          <p:cNvSpPr>
            <a:spLocks noChangeShapeType="1"/>
          </p:cNvSpPr>
          <p:nvPr/>
        </p:nvSpPr>
        <p:spPr bwMode="auto">
          <a:xfrm>
            <a:off x="1447800" y="2362200"/>
            <a:ext cx="0" cy="838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493" name="Line 5"/>
          <p:cNvSpPr>
            <a:spLocks noChangeShapeType="1"/>
          </p:cNvSpPr>
          <p:nvPr/>
        </p:nvSpPr>
        <p:spPr bwMode="auto">
          <a:xfrm>
            <a:off x="1447800" y="3200400"/>
            <a:ext cx="685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494" name="Line 6"/>
          <p:cNvSpPr>
            <a:spLocks noChangeShapeType="1"/>
          </p:cNvSpPr>
          <p:nvPr/>
        </p:nvSpPr>
        <p:spPr bwMode="auto">
          <a:xfrm>
            <a:off x="3505200" y="5715000"/>
            <a:ext cx="4419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495" name="Line 7"/>
          <p:cNvSpPr>
            <a:spLocks noChangeShapeType="1"/>
          </p:cNvSpPr>
          <p:nvPr/>
        </p:nvSpPr>
        <p:spPr bwMode="auto">
          <a:xfrm>
            <a:off x="2819400" y="4876800"/>
            <a:ext cx="685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496" name="Line 8"/>
          <p:cNvSpPr>
            <a:spLocks noChangeShapeType="1"/>
          </p:cNvSpPr>
          <p:nvPr/>
        </p:nvSpPr>
        <p:spPr bwMode="auto">
          <a:xfrm>
            <a:off x="2133600" y="4038600"/>
            <a:ext cx="685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497" name="Line 9"/>
          <p:cNvSpPr>
            <a:spLocks noChangeShapeType="1"/>
          </p:cNvSpPr>
          <p:nvPr/>
        </p:nvSpPr>
        <p:spPr bwMode="auto">
          <a:xfrm>
            <a:off x="3505200" y="4876800"/>
            <a:ext cx="0" cy="838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498" name="Line 10"/>
          <p:cNvSpPr>
            <a:spLocks noChangeShapeType="1"/>
          </p:cNvSpPr>
          <p:nvPr/>
        </p:nvSpPr>
        <p:spPr bwMode="auto">
          <a:xfrm>
            <a:off x="2819400" y="4038600"/>
            <a:ext cx="0" cy="838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499" name="Line 11"/>
          <p:cNvSpPr>
            <a:spLocks noChangeShapeType="1"/>
          </p:cNvSpPr>
          <p:nvPr/>
        </p:nvSpPr>
        <p:spPr bwMode="auto">
          <a:xfrm>
            <a:off x="2133600" y="3200400"/>
            <a:ext cx="0" cy="838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500" name="Line 12"/>
          <p:cNvSpPr>
            <a:spLocks noChangeShapeType="1"/>
          </p:cNvSpPr>
          <p:nvPr/>
        </p:nvSpPr>
        <p:spPr bwMode="auto">
          <a:xfrm>
            <a:off x="762000" y="1524000"/>
            <a:ext cx="0" cy="838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63501" name="Picture 13" descr="stai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463" y="1295400"/>
            <a:ext cx="8618537" cy="5051425"/>
          </a:xfrm>
          <a:prstGeom prst="rect">
            <a:avLst/>
          </a:prstGeom>
          <a:noFill/>
          <a:extLst>
            <a:ext uri="{909E8E84-426E-40DD-AFC4-6F175D3DCCD1}">
              <a14:hiddenFill xmlns:a14="http://schemas.microsoft.com/office/drawing/2010/main">
                <a:solidFill>
                  <a:srgbClr val="FFFFFF"/>
                </a:solidFill>
              </a14:hiddenFill>
            </a:ext>
          </a:extLst>
        </p:spPr>
      </p:pic>
      <p:sp>
        <p:nvSpPr>
          <p:cNvPr id="63503" name="Line 15"/>
          <p:cNvSpPr>
            <a:spLocks noChangeShapeType="1"/>
          </p:cNvSpPr>
          <p:nvPr/>
        </p:nvSpPr>
        <p:spPr bwMode="auto">
          <a:xfrm>
            <a:off x="4267200" y="6338888"/>
            <a:ext cx="2895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504" name="Text Box 16"/>
          <p:cNvSpPr txBox="1">
            <a:spLocks noChangeArrowheads="1"/>
          </p:cNvSpPr>
          <p:nvPr/>
        </p:nvSpPr>
        <p:spPr bwMode="auto">
          <a:xfrm>
            <a:off x="3565525" y="1865313"/>
            <a:ext cx="42354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Each stair is a bounce as we did before.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381000" y="228600"/>
            <a:ext cx="8229600" cy="114300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en-US" altLang="en-US"/>
              <a:t>More complex movements</a:t>
            </a:r>
          </a:p>
        </p:txBody>
      </p:sp>
      <p:sp>
        <p:nvSpPr>
          <p:cNvPr id="65539" name="Line 3"/>
          <p:cNvSpPr>
            <a:spLocks noChangeShapeType="1"/>
          </p:cNvSpPr>
          <p:nvPr/>
        </p:nvSpPr>
        <p:spPr bwMode="auto">
          <a:xfrm>
            <a:off x="762000" y="2362200"/>
            <a:ext cx="685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5540" name="Line 4"/>
          <p:cNvSpPr>
            <a:spLocks noChangeShapeType="1"/>
          </p:cNvSpPr>
          <p:nvPr/>
        </p:nvSpPr>
        <p:spPr bwMode="auto">
          <a:xfrm>
            <a:off x="1447800" y="2362200"/>
            <a:ext cx="0" cy="838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5541" name="Line 5"/>
          <p:cNvSpPr>
            <a:spLocks noChangeShapeType="1"/>
          </p:cNvSpPr>
          <p:nvPr/>
        </p:nvSpPr>
        <p:spPr bwMode="auto">
          <a:xfrm>
            <a:off x="1447800" y="3200400"/>
            <a:ext cx="685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5542" name="Line 6"/>
          <p:cNvSpPr>
            <a:spLocks noChangeShapeType="1"/>
          </p:cNvSpPr>
          <p:nvPr/>
        </p:nvSpPr>
        <p:spPr bwMode="auto">
          <a:xfrm>
            <a:off x="3505200" y="5715000"/>
            <a:ext cx="4419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5543" name="Line 7"/>
          <p:cNvSpPr>
            <a:spLocks noChangeShapeType="1"/>
          </p:cNvSpPr>
          <p:nvPr/>
        </p:nvSpPr>
        <p:spPr bwMode="auto">
          <a:xfrm>
            <a:off x="2819400" y="4876800"/>
            <a:ext cx="685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5544" name="Line 8"/>
          <p:cNvSpPr>
            <a:spLocks noChangeShapeType="1"/>
          </p:cNvSpPr>
          <p:nvPr/>
        </p:nvSpPr>
        <p:spPr bwMode="auto">
          <a:xfrm>
            <a:off x="2133600" y="4038600"/>
            <a:ext cx="685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5545" name="Line 9"/>
          <p:cNvSpPr>
            <a:spLocks noChangeShapeType="1"/>
          </p:cNvSpPr>
          <p:nvPr/>
        </p:nvSpPr>
        <p:spPr bwMode="auto">
          <a:xfrm>
            <a:off x="3505200" y="4876800"/>
            <a:ext cx="0" cy="838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5546" name="Line 10"/>
          <p:cNvSpPr>
            <a:spLocks noChangeShapeType="1"/>
          </p:cNvSpPr>
          <p:nvPr/>
        </p:nvSpPr>
        <p:spPr bwMode="auto">
          <a:xfrm>
            <a:off x="2819400" y="4038600"/>
            <a:ext cx="0" cy="838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5547" name="Line 11"/>
          <p:cNvSpPr>
            <a:spLocks noChangeShapeType="1"/>
          </p:cNvSpPr>
          <p:nvPr/>
        </p:nvSpPr>
        <p:spPr bwMode="auto">
          <a:xfrm>
            <a:off x="2133600" y="3200400"/>
            <a:ext cx="0" cy="838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5548" name="Line 12"/>
          <p:cNvSpPr>
            <a:spLocks noChangeShapeType="1"/>
          </p:cNvSpPr>
          <p:nvPr/>
        </p:nvSpPr>
        <p:spPr bwMode="auto">
          <a:xfrm>
            <a:off x="762000" y="1524000"/>
            <a:ext cx="0" cy="838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65549" name="Picture 13" descr="stai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463" y="1295400"/>
            <a:ext cx="8618537" cy="5051425"/>
          </a:xfrm>
          <a:prstGeom prst="rect">
            <a:avLst/>
          </a:prstGeom>
          <a:noFill/>
          <a:extLst>
            <a:ext uri="{909E8E84-426E-40DD-AFC4-6F175D3DCCD1}">
              <a14:hiddenFill xmlns:a14="http://schemas.microsoft.com/office/drawing/2010/main">
                <a:solidFill>
                  <a:srgbClr val="FFFFFF"/>
                </a:solidFill>
              </a14:hiddenFill>
            </a:ext>
          </a:extLst>
        </p:spPr>
      </p:pic>
      <p:sp>
        <p:nvSpPr>
          <p:cNvPr id="65550" name="Line 14"/>
          <p:cNvSpPr>
            <a:spLocks noChangeShapeType="1"/>
          </p:cNvSpPr>
          <p:nvPr/>
        </p:nvSpPr>
        <p:spPr bwMode="auto">
          <a:xfrm>
            <a:off x="4267200" y="6338888"/>
            <a:ext cx="2895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5551" name="Text Box 15"/>
          <p:cNvSpPr txBox="1">
            <a:spLocks noChangeArrowheads="1"/>
          </p:cNvSpPr>
          <p:nvPr/>
        </p:nvSpPr>
        <p:spPr bwMode="auto">
          <a:xfrm>
            <a:off x="3565525" y="1865313"/>
            <a:ext cx="42354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Each stair is a bounce as we did before.</a:t>
            </a:r>
          </a:p>
        </p:txBody>
      </p:sp>
      <p:grpSp>
        <p:nvGrpSpPr>
          <p:cNvPr id="65552" name="Group 16"/>
          <p:cNvGrpSpPr>
            <a:grpSpLocks/>
          </p:cNvGrpSpPr>
          <p:nvPr/>
        </p:nvGrpSpPr>
        <p:grpSpPr bwMode="auto">
          <a:xfrm>
            <a:off x="5562600" y="3200400"/>
            <a:ext cx="1295400" cy="1524000"/>
            <a:chOff x="1440" y="960"/>
            <a:chExt cx="2784" cy="3168"/>
          </a:xfrm>
        </p:grpSpPr>
        <p:sp>
          <p:nvSpPr>
            <p:cNvPr id="65553" name="Oval 17"/>
            <p:cNvSpPr>
              <a:spLocks noChangeArrowheads="1"/>
            </p:cNvSpPr>
            <p:nvPr/>
          </p:nvSpPr>
          <p:spPr bwMode="auto">
            <a:xfrm flipH="1">
              <a:off x="3078"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54" name="Oval 18"/>
            <p:cNvSpPr>
              <a:spLocks noChangeArrowheads="1"/>
            </p:cNvSpPr>
            <p:nvPr/>
          </p:nvSpPr>
          <p:spPr bwMode="auto">
            <a:xfrm flipH="1">
              <a:off x="2805" y="1080"/>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55" name="Oval 19"/>
            <p:cNvSpPr>
              <a:spLocks noChangeArrowheads="1"/>
            </p:cNvSpPr>
            <p:nvPr/>
          </p:nvSpPr>
          <p:spPr bwMode="auto">
            <a:xfrm flipH="1">
              <a:off x="3283" y="1797"/>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56" name="Oval 20"/>
            <p:cNvSpPr>
              <a:spLocks noChangeArrowheads="1"/>
            </p:cNvSpPr>
            <p:nvPr/>
          </p:nvSpPr>
          <p:spPr bwMode="auto">
            <a:xfrm rot="10800000" flipH="1">
              <a:off x="3692" y="3530"/>
              <a:ext cx="532"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3</a:t>
              </a:r>
            </a:p>
          </p:txBody>
        </p:sp>
        <p:sp>
          <p:nvSpPr>
            <p:cNvPr id="65557" name="Oval 21"/>
            <p:cNvSpPr>
              <a:spLocks noChangeArrowheads="1"/>
            </p:cNvSpPr>
            <p:nvPr/>
          </p:nvSpPr>
          <p:spPr bwMode="auto">
            <a:xfrm flipH="1">
              <a:off x="2486" y="960"/>
              <a:ext cx="473" cy="53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2</a:t>
              </a:r>
            </a:p>
          </p:txBody>
        </p:sp>
        <p:sp>
          <p:nvSpPr>
            <p:cNvPr id="65558" name="Oval 22"/>
            <p:cNvSpPr>
              <a:spLocks noChangeArrowheads="1"/>
            </p:cNvSpPr>
            <p:nvPr/>
          </p:nvSpPr>
          <p:spPr bwMode="auto">
            <a:xfrm>
              <a:off x="1713" y="2514"/>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59" name="Oval 23"/>
            <p:cNvSpPr>
              <a:spLocks noChangeArrowheads="1"/>
            </p:cNvSpPr>
            <p:nvPr/>
          </p:nvSpPr>
          <p:spPr bwMode="auto">
            <a:xfrm>
              <a:off x="3487" y="2574"/>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60" name="Oval 24"/>
            <p:cNvSpPr>
              <a:spLocks noChangeArrowheads="1"/>
            </p:cNvSpPr>
            <p:nvPr/>
          </p:nvSpPr>
          <p:spPr bwMode="auto">
            <a:xfrm rot="10800000">
              <a:off x="1440" y="3530"/>
              <a:ext cx="593"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1</a:t>
              </a:r>
            </a:p>
          </p:txBody>
        </p:sp>
        <p:sp>
          <p:nvSpPr>
            <p:cNvPr id="65561" name="Oval 25"/>
            <p:cNvSpPr>
              <a:spLocks noChangeArrowheads="1"/>
            </p:cNvSpPr>
            <p:nvPr/>
          </p:nvSpPr>
          <p:spPr bwMode="auto">
            <a:xfrm>
              <a:off x="1849" y="1797"/>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62" name="Oval 26"/>
            <p:cNvSpPr>
              <a:spLocks noChangeArrowheads="1"/>
            </p:cNvSpPr>
            <p:nvPr/>
          </p:nvSpPr>
          <p:spPr bwMode="auto">
            <a:xfrm>
              <a:off x="2191" y="1080"/>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63" name="Oval 27"/>
            <p:cNvSpPr>
              <a:spLocks noChangeArrowheads="1"/>
            </p:cNvSpPr>
            <p:nvPr/>
          </p:nvSpPr>
          <p:spPr bwMode="auto">
            <a:xfrm flipH="1">
              <a:off x="2054"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grpSp>
      <p:grpSp>
        <p:nvGrpSpPr>
          <p:cNvPr id="65564" name="Group 28"/>
          <p:cNvGrpSpPr>
            <a:grpSpLocks/>
          </p:cNvGrpSpPr>
          <p:nvPr/>
        </p:nvGrpSpPr>
        <p:grpSpPr bwMode="auto">
          <a:xfrm>
            <a:off x="4876800" y="5562600"/>
            <a:ext cx="762000" cy="762000"/>
            <a:chOff x="1440" y="960"/>
            <a:chExt cx="2784" cy="3168"/>
          </a:xfrm>
        </p:grpSpPr>
        <p:sp>
          <p:nvSpPr>
            <p:cNvPr id="65565" name="Oval 29"/>
            <p:cNvSpPr>
              <a:spLocks noChangeArrowheads="1"/>
            </p:cNvSpPr>
            <p:nvPr/>
          </p:nvSpPr>
          <p:spPr bwMode="auto">
            <a:xfrm flipH="1">
              <a:off x="3078"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66" name="Oval 30"/>
            <p:cNvSpPr>
              <a:spLocks noChangeArrowheads="1"/>
            </p:cNvSpPr>
            <p:nvPr/>
          </p:nvSpPr>
          <p:spPr bwMode="auto">
            <a:xfrm flipH="1">
              <a:off x="2805" y="1080"/>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67" name="Oval 31"/>
            <p:cNvSpPr>
              <a:spLocks noChangeArrowheads="1"/>
            </p:cNvSpPr>
            <p:nvPr/>
          </p:nvSpPr>
          <p:spPr bwMode="auto">
            <a:xfrm flipH="1">
              <a:off x="3283" y="1797"/>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68" name="Oval 32"/>
            <p:cNvSpPr>
              <a:spLocks noChangeArrowheads="1"/>
            </p:cNvSpPr>
            <p:nvPr/>
          </p:nvSpPr>
          <p:spPr bwMode="auto">
            <a:xfrm rot="10800000" flipH="1">
              <a:off x="3692" y="3530"/>
              <a:ext cx="532"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3</a:t>
              </a:r>
            </a:p>
          </p:txBody>
        </p:sp>
        <p:sp>
          <p:nvSpPr>
            <p:cNvPr id="65569" name="Oval 33"/>
            <p:cNvSpPr>
              <a:spLocks noChangeArrowheads="1"/>
            </p:cNvSpPr>
            <p:nvPr/>
          </p:nvSpPr>
          <p:spPr bwMode="auto">
            <a:xfrm flipH="1">
              <a:off x="2486" y="960"/>
              <a:ext cx="473" cy="53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2</a:t>
              </a:r>
            </a:p>
          </p:txBody>
        </p:sp>
        <p:sp>
          <p:nvSpPr>
            <p:cNvPr id="65570" name="Oval 34"/>
            <p:cNvSpPr>
              <a:spLocks noChangeArrowheads="1"/>
            </p:cNvSpPr>
            <p:nvPr/>
          </p:nvSpPr>
          <p:spPr bwMode="auto">
            <a:xfrm>
              <a:off x="1713" y="2514"/>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71" name="Oval 35"/>
            <p:cNvSpPr>
              <a:spLocks noChangeArrowheads="1"/>
            </p:cNvSpPr>
            <p:nvPr/>
          </p:nvSpPr>
          <p:spPr bwMode="auto">
            <a:xfrm>
              <a:off x="3487" y="2574"/>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72" name="Oval 36"/>
            <p:cNvSpPr>
              <a:spLocks noChangeArrowheads="1"/>
            </p:cNvSpPr>
            <p:nvPr/>
          </p:nvSpPr>
          <p:spPr bwMode="auto">
            <a:xfrm rot="10800000">
              <a:off x="1440" y="3530"/>
              <a:ext cx="593"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1</a:t>
              </a:r>
            </a:p>
          </p:txBody>
        </p:sp>
        <p:sp>
          <p:nvSpPr>
            <p:cNvPr id="65573" name="Oval 37"/>
            <p:cNvSpPr>
              <a:spLocks noChangeArrowheads="1"/>
            </p:cNvSpPr>
            <p:nvPr/>
          </p:nvSpPr>
          <p:spPr bwMode="auto">
            <a:xfrm>
              <a:off x="1849" y="1797"/>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74" name="Oval 38"/>
            <p:cNvSpPr>
              <a:spLocks noChangeArrowheads="1"/>
            </p:cNvSpPr>
            <p:nvPr/>
          </p:nvSpPr>
          <p:spPr bwMode="auto">
            <a:xfrm>
              <a:off x="2191" y="1080"/>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75" name="Oval 39"/>
            <p:cNvSpPr>
              <a:spLocks noChangeArrowheads="1"/>
            </p:cNvSpPr>
            <p:nvPr/>
          </p:nvSpPr>
          <p:spPr bwMode="auto">
            <a:xfrm flipH="1">
              <a:off x="2054"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grpSp>
      <p:grpSp>
        <p:nvGrpSpPr>
          <p:cNvPr id="65576" name="Group 40"/>
          <p:cNvGrpSpPr>
            <a:grpSpLocks/>
          </p:cNvGrpSpPr>
          <p:nvPr/>
        </p:nvGrpSpPr>
        <p:grpSpPr bwMode="auto">
          <a:xfrm>
            <a:off x="1828800" y="2362200"/>
            <a:ext cx="838200" cy="914400"/>
            <a:chOff x="1440" y="960"/>
            <a:chExt cx="2784" cy="3168"/>
          </a:xfrm>
        </p:grpSpPr>
        <p:sp>
          <p:nvSpPr>
            <p:cNvPr id="65577" name="Oval 41"/>
            <p:cNvSpPr>
              <a:spLocks noChangeArrowheads="1"/>
            </p:cNvSpPr>
            <p:nvPr/>
          </p:nvSpPr>
          <p:spPr bwMode="auto">
            <a:xfrm flipH="1">
              <a:off x="3078"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78" name="Oval 42"/>
            <p:cNvSpPr>
              <a:spLocks noChangeArrowheads="1"/>
            </p:cNvSpPr>
            <p:nvPr/>
          </p:nvSpPr>
          <p:spPr bwMode="auto">
            <a:xfrm flipH="1">
              <a:off x="2805" y="1080"/>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79" name="Oval 43"/>
            <p:cNvSpPr>
              <a:spLocks noChangeArrowheads="1"/>
            </p:cNvSpPr>
            <p:nvPr/>
          </p:nvSpPr>
          <p:spPr bwMode="auto">
            <a:xfrm flipH="1">
              <a:off x="3283" y="1797"/>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80" name="Oval 44"/>
            <p:cNvSpPr>
              <a:spLocks noChangeArrowheads="1"/>
            </p:cNvSpPr>
            <p:nvPr/>
          </p:nvSpPr>
          <p:spPr bwMode="auto">
            <a:xfrm rot="10800000" flipH="1">
              <a:off x="3692" y="3530"/>
              <a:ext cx="532"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3</a:t>
              </a:r>
            </a:p>
          </p:txBody>
        </p:sp>
        <p:sp>
          <p:nvSpPr>
            <p:cNvPr id="65581" name="Oval 45"/>
            <p:cNvSpPr>
              <a:spLocks noChangeArrowheads="1"/>
            </p:cNvSpPr>
            <p:nvPr/>
          </p:nvSpPr>
          <p:spPr bwMode="auto">
            <a:xfrm flipH="1">
              <a:off x="2486" y="960"/>
              <a:ext cx="473" cy="53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2</a:t>
              </a:r>
            </a:p>
          </p:txBody>
        </p:sp>
        <p:sp>
          <p:nvSpPr>
            <p:cNvPr id="65582" name="Oval 46"/>
            <p:cNvSpPr>
              <a:spLocks noChangeArrowheads="1"/>
            </p:cNvSpPr>
            <p:nvPr/>
          </p:nvSpPr>
          <p:spPr bwMode="auto">
            <a:xfrm>
              <a:off x="1713" y="2514"/>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83" name="Oval 47"/>
            <p:cNvSpPr>
              <a:spLocks noChangeArrowheads="1"/>
            </p:cNvSpPr>
            <p:nvPr/>
          </p:nvSpPr>
          <p:spPr bwMode="auto">
            <a:xfrm>
              <a:off x="3487" y="2574"/>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84" name="Oval 48"/>
            <p:cNvSpPr>
              <a:spLocks noChangeArrowheads="1"/>
            </p:cNvSpPr>
            <p:nvPr/>
          </p:nvSpPr>
          <p:spPr bwMode="auto">
            <a:xfrm rot="10800000">
              <a:off x="1440" y="3530"/>
              <a:ext cx="593"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1</a:t>
              </a:r>
            </a:p>
          </p:txBody>
        </p:sp>
        <p:sp>
          <p:nvSpPr>
            <p:cNvPr id="65585" name="Oval 49"/>
            <p:cNvSpPr>
              <a:spLocks noChangeArrowheads="1"/>
            </p:cNvSpPr>
            <p:nvPr/>
          </p:nvSpPr>
          <p:spPr bwMode="auto">
            <a:xfrm>
              <a:off x="1849" y="1797"/>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86" name="Oval 50"/>
            <p:cNvSpPr>
              <a:spLocks noChangeArrowheads="1"/>
            </p:cNvSpPr>
            <p:nvPr/>
          </p:nvSpPr>
          <p:spPr bwMode="auto">
            <a:xfrm>
              <a:off x="2191" y="1080"/>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87" name="Oval 51"/>
            <p:cNvSpPr>
              <a:spLocks noChangeArrowheads="1"/>
            </p:cNvSpPr>
            <p:nvPr/>
          </p:nvSpPr>
          <p:spPr bwMode="auto">
            <a:xfrm flipH="1">
              <a:off x="2054"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grpSp>
      <p:grpSp>
        <p:nvGrpSpPr>
          <p:cNvPr id="65588" name="Group 52"/>
          <p:cNvGrpSpPr>
            <a:grpSpLocks/>
          </p:cNvGrpSpPr>
          <p:nvPr/>
        </p:nvGrpSpPr>
        <p:grpSpPr bwMode="auto">
          <a:xfrm>
            <a:off x="2743200" y="3352800"/>
            <a:ext cx="838200" cy="914400"/>
            <a:chOff x="1440" y="960"/>
            <a:chExt cx="2784" cy="3168"/>
          </a:xfrm>
        </p:grpSpPr>
        <p:sp>
          <p:nvSpPr>
            <p:cNvPr id="65589" name="Oval 53"/>
            <p:cNvSpPr>
              <a:spLocks noChangeArrowheads="1"/>
            </p:cNvSpPr>
            <p:nvPr/>
          </p:nvSpPr>
          <p:spPr bwMode="auto">
            <a:xfrm flipH="1">
              <a:off x="3078"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90" name="Oval 54"/>
            <p:cNvSpPr>
              <a:spLocks noChangeArrowheads="1"/>
            </p:cNvSpPr>
            <p:nvPr/>
          </p:nvSpPr>
          <p:spPr bwMode="auto">
            <a:xfrm flipH="1">
              <a:off x="2805" y="1080"/>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91" name="Oval 55"/>
            <p:cNvSpPr>
              <a:spLocks noChangeArrowheads="1"/>
            </p:cNvSpPr>
            <p:nvPr/>
          </p:nvSpPr>
          <p:spPr bwMode="auto">
            <a:xfrm flipH="1">
              <a:off x="3283" y="1797"/>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92" name="Oval 56"/>
            <p:cNvSpPr>
              <a:spLocks noChangeArrowheads="1"/>
            </p:cNvSpPr>
            <p:nvPr/>
          </p:nvSpPr>
          <p:spPr bwMode="auto">
            <a:xfrm rot="10800000" flipH="1">
              <a:off x="3692" y="3530"/>
              <a:ext cx="532"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3</a:t>
              </a:r>
            </a:p>
          </p:txBody>
        </p:sp>
        <p:sp>
          <p:nvSpPr>
            <p:cNvPr id="65593" name="Oval 57"/>
            <p:cNvSpPr>
              <a:spLocks noChangeArrowheads="1"/>
            </p:cNvSpPr>
            <p:nvPr/>
          </p:nvSpPr>
          <p:spPr bwMode="auto">
            <a:xfrm flipH="1">
              <a:off x="2486" y="960"/>
              <a:ext cx="473" cy="53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2</a:t>
              </a:r>
            </a:p>
          </p:txBody>
        </p:sp>
        <p:sp>
          <p:nvSpPr>
            <p:cNvPr id="65594" name="Oval 58"/>
            <p:cNvSpPr>
              <a:spLocks noChangeArrowheads="1"/>
            </p:cNvSpPr>
            <p:nvPr/>
          </p:nvSpPr>
          <p:spPr bwMode="auto">
            <a:xfrm>
              <a:off x="1713" y="2514"/>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95" name="Oval 59"/>
            <p:cNvSpPr>
              <a:spLocks noChangeArrowheads="1"/>
            </p:cNvSpPr>
            <p:nvPr/>
          </p:nvSpPr>
          <p:spPr bwMode="auto">
            <a:xfrm>
              <a:off x="3487" y="2574"/>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96" name="Oval 60"/>
            <p:cNvSpPr>
              <a:spLocks noChangeArrowheads="1"/>
            </p:cNvSpPr>
            <p:nvPr/>
          </p:nvSpPr>
          <p:spPr bwMode="auto">
            <a:xfrm rot="10800000">
              <a:off x="1440" y="3530"/>
              <a:ext cx="593"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1</a:t>
              </a:r>
            </a:p>
          </p:txBody>
        </p:sp>
        <p:sp>
          <p:nvSpPr>
            <p:cNvPr id="65597" name="Oval 61"/>
            <p:cNvSpPr>
              <a:spLocks noChangeArrowheads="1"/>
            </p:cNvSpPr>
            <p:nvPr/>
          </p:nvSpPr>
          <p:spPr bwMode="auto">
            <a:xfrm>
              <a:off x="1849" y="1797"/>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98" name="Oval 62"/>
            <p:cNvSpPr>
              <a:spLocks noChangeArrowheads="1"/>
            </p:cNvSpPr>
            <p:nvPr/>
          </p:nvSpPr>
          <p:spPr bwMode="auto">
            <a:xfrm>
              <a:off x="2191" y="1080"/>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599" name="Oval 63"/>
            <p:cNvSpPr>
              <a:spLocks noChangeArrowheads="1"/>
            </p:cNvSpPr>
            <p:nvPr/>
          </p:nvSpPr>
          <p:spPr bwMode="auto">
            <a:xfrm flipH="1">
              <a:off x="2054"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grpSp>
      <p:grpSp>
        <p:nvGrpSpPr>
          <p:cNvPr id="65600" name="Group 64"/>
          <p:cNvGrpSpPr>
            <a:grpSpLocks/>
          </p:cNvGrpSpPr>
          <p:nvPr/>
        </p:nvGrpSpPr>
        <p:grpSpPr bwMode="auto">
          <a:xfrm>
            <a:off x="3657600" y="4343400"/>
            <a:ext cx="838200" cy="914400"/>
            <a:chOff x="1440" y="960"/>
            <a:chExt cx="2784" cy="3168"/>
          </a:xfrm>
        </p:grpSpPr>
        <p:sp>
          <p:nvSpPr>
            <p:cNvPr id="65601" name="Oval 65"/>
            <p:cNvSpPr>
              <a:spLocks noChangeArrowheads="1"/>
            </p:cNvSpPr>
            <p:nvPr/>
          </p:nvSpPr>
          <p:spPr bwMode="auto">
            <a:xfrm flipH="1">
              <a:off x="3078"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02" name="Oval 66"/>
            <p:cNvSpPr>
              <a:spLocks noChangeArrowheads="1"/>
            </p:cNvSpPr>
            <p:nvPr/>
          </p:nvSpPr>
          <p:spPr bwMode="auto">
            <a:xfrm flipH="1">
              <a:off x="2805" y="1080"/>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03" name="Oval 67"/>
            <p:cNvSpPr>
              <a:spLocks noChangeArrowheads="1"/>
            </p:cNvSpPr>
            <p:nvPr/>
          </p:nvSpPr>
          <p:spPr bwMode="auto">
            <a:xfrm flipH="1">
              <a:off x="3283" y="1797"/>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04" name="Oval 68"/>
            <p:cNvSpPr>
              <a:spLocks noChangeArrowheads="1"/>
            </p:cNvSpPr>
            <p:nvPr/>
          </p:nvSpPr>
          <p:spPr bwMode="auto">
            <a:xfrm rot="10800000" flipH="1">
              <a:off x="3692" y="3530"/>
              <a:ext cx="532"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3</a:t>
              </a:r>
            </a:p>
          </p:txBody>
        </p:sp>
        <p:sp>
          <p:nvSpPr>
            <p:cNvPr id="65605" name="Oval 69"/>
            <p:cNvSpPr>
              <a:spLocks noChangeArrowheads="1"/>
            </p:cNvSpPr>
            <p:nvPr/>
          </p:nvSpPr>
          <p:spPr bwMode="auto">
            <a:xfrm flipH="1">
              <a:off x="2486" y="960"/>
              <a:ext cx="473" cy="53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2</a:t>
              </a:r>
            </a:p>
          </p:txBody>
        </p:sp>
        <p:sp>
          <p:nvSpPr>
            <p:cNvPr id="65606" name="Oval 70"/>
            <p:cNvSpPr>
              <a:spLocks noChangeArrowheads="1"/>
            </p:cNvSpPr>
            <p:nvPr/>
          </p:nvSpPr>
          <p:spPr bwMode="auto">
            <a:xfrm>
              <a:off x="1713" y="2514"/>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07" name="Oval 71"/>
            <p:cNvSpPr>
              <a:spLocks noChangeArrowheads="1"/>
            </p:cNvSpPr>
            <p:nvPr/>
          </p:nvSpPr>
          <p:spPr bwMode="auto">
            <a:xfrm>
              <a:off x="3487" y="2574"/>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08" name="Oval 72"/>
            <p:cNvSpPr>
              <a:spLocks noChangeArrowheads="1"/>
            </p:cNvSpPr>
            <p:nvPr/>
          </p:nvSpPr>
          <p:spPr bwMode="auto">
            <a:xfrm rot="10800000">
              <a:off x="1440" y="3530"/>
              <a:ext cx="593"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1</a:t>
              </a:r>
            </a:p>
          </p:txBody>
        </p:sp>
        <p:sp>
          <p:nvSpPr>
            <p:cNvPr id="65609" name="Oval 73"/>
            <p:cNvSpPr>
              <a:spLocks noChangeArrowheads="1"/>
            </p:cNvSpPr>
            <p:nvPr/>
          </p:nvSpPr>
          <p:spPr bwMode="auto">
            <a:xfrm>
              <a:off x="1849" y="1797"/>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10" name="Oval 74"/>
            <p:cNvSpPr>
              <a:spLocks noChangeArrowheads="1"/>
            </p:cNvSpPr>
            <p:nvPr/>
          </p:nvSpPr>
          <p:spPr bwMode="auto">
            <a:xfrm>
              <a:off x="2191" y="1080"/>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11" name="Oval 75"/>
            <p:cNvSpPr>
              <a:spLocks noChangeArrowheads="1"/>
            </p:cNvSpPr>
            <p:nvPr/>
          </p:nvSpPr>
          <p:spPr bwMode="auto">
            <a:xfrm flipH="1">
              <a:off x="2054"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grpSp>
      <p:grpSp>
        <p:nvGrpSpPr>
          <p:cNvPr id="65612" name="Group 76"/>
          <p:cNvGrpSpPr>
            <a:grpSpLocks/>
          </p:cNvGrpSpPr>
          <p:nvPr/>
        </p:nvGrpSpPr>
        <p:grpSpPr bwMode="auto">
          <a:xfrm>
            <a:off x="990600" y="1524000"/>
            <a:ext cx="838200" cy="914400"/>
            <a:chOff x="1440" y="960"/>
            <a:chExt cx="2784" cy="3168"/>
          </a:xfrm>
        </p:grpSpPr>
        <p:sp>
          <p:nvSpPr>
            <p:cNvPr id="65613" name="Oval 77"/>
            <p:cNvSpPr>
              <a:spLocks noChangeArrowheads="1"/>
            </p:cNvSpPr>
            <p:nvPr/>
          </p:nvSpPr>
          <p:spPr bwMode="auto">
            <a:xfrm flipH="1">
              <a:off x="3078"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14" name="Oval 78"/>
            <p:cNvSpPr>
              <a:spLocks noChangeArrowheads="1"/>
            </p:cNvSpPr>
            <p:nvPr/>
          </p:nvSpPr>
          <p:spPr bwMode="auto">
            <a:xfrm flipH="1">
              <a:off x="2805" y="1080"/>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15" name="Oval 79"/>
            <p:cNvSpPr>
              <a:spLocks noChangeArrowheads="1"/>
            </p:cNvSpPr>
            <p:nvPr/>
          </p:nvSpPr>
          <p:spPr bwMode="auto">
            <a:xfrm flipH="1">
              <a:off x="3283" y="1797"/>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16" name="Oval 80"/>
            <p:cNvSpPr>
              <a:spLocks noChangeArrowheads="1"/>
            </p:cNvSpPr>
            <p:nvPr/>
          </p:nvSpPr>
          <p:spPr bwMode="auto">
            <a:xfrm rot="10800000" flipH="1">
              <a:off x="3692" y="3530"/>
              <a:ext cx="532"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3</a:t>
              </a:r>
            </a:p>
          </p:txBody>
        </p:sp>
        <p:sp>
          <p:nvSpPr>
            <p:cNvPr id="65617" name="Oval 81"/>
            <p:cNvSpPr>
              <a:spLocks noChangeArrowheads="1"/>
            </p:cNvSpPr>
            <p:nvPr/>
          </p:nvSpPr>
          <p:spPr bwMode="auto">
            <a:xfrm flipH="1">
              <a:off x="2486" y="960"/>
              <a:ext cx="473" cy="53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2</a:t>
              </a:r>
            </a:p>
          </p:txBody>
        </p:sp>
        <p:sp>
          <p:nvSpPr>
            <p:cNvPr id="65618" name="Oval 82"/>
            <p:cNvSpPr>
              <a:spLocks noChangeArrowheads="1"/>
            </p:cNvSpPr>
            <p:nvPr/>
          </p:nvSpPr>
          <p:spPr bwMode="auto">
            <a:xfrm>
              <a:off x="1713" y="2514"/>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19" name="Oval 83"/>
            <p:cNvSpPr>
              <a:spLocks noChangeArrowheads="1"/>
            </p:cNvSpPr>
            <p:nvPr/>
          </p:nvSpPr>
          <p:spPr bwMode="auto">
            <a:xfrm>
              <a:off x="3487" y="2574"/>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20" name="Oval 84"/>
            <p:cNvSpPr>
              <a:spLocks noChangeArrowheads="1"/>
            </p:cNvSpPr>
            <p:nvPr/>
          </p:nvSpPr>
          <p:spPr bwMode="auto">
            <a:xfrm rot="10800000">
              <a:off x="1440" y="3530"/>
              <a:ext cx="593"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1</a:t>
              </a:r>
            </a:p>
          </p:txBody>
        </p:sp>
        <p:sp>
          <p:nvSpPr>
            <p:cNvPr id="65621" name="Oval 85"/>
            <p:cNvSpPr>
              <a:spLocks noChangeArrowheads="1"/>
            </p:cNvSpPr>
            <p:nvPr/>
          </p:nvSpPr>
          <p:spPr bwMode="auto">
            <a:xfrm>
              <a:off x="1849" y="1797"/>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22" name="Oval 86"/>
            <p:cNvSpPr>
              <a:spLocks noChangeArrowheads="1"/>
            </p:cNvSpPr>
            <p:nvPr/>
          </p:nvSpPr>
          <p:spPr bwMode="auto">
            <a:xfrm>
              <a:off x="2191" y="1080"/>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23" name="Oval 87"/>
            <p:cNvSpPr>
              <a:spLocks noChangeArrowheads="1"/>
            </p:cNvSpPr>
            <p:nvPr/>
          </p:nvSpPr>
          <p:spPr bwMode="auto">
            <a:xfrm flipH="1">
              <a:off x="2054"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grpSp>
      <p:grpSp>
        <p:nvGrpSpPr>
          <p:cNvPr id="65624" name="Group 88"/>
          <p:cNvGrpSpPr>
            <a:grpSpLocks/>
          </p:cNvGrpSpPr>
          <p:nvPr/>
        </p:nvGrpSpPr>
        <p:grpSpPr bwMode="auto">
          <a:xfrm>
            <a:off x="5486400" y="5791200"/>
            <a:ext cx="609600" cy="533400"/>
            <a:chOff x="1440" y="960"/>
            <a:chExt cx="2784" cy="3168"/>
          </a:xfrm>
        </p:grpSpPr>
        <p:sp>
          <p:nvSpPr>
            <p:cNvPr id="65625" name="Oval 89"/>
            <p:cNvSpPr>
              <a:spLocks noChangeArrowheads="1"/>
            </p:cNvSpPr>
            <p:nvPr/>
          </p:nvSpPr>
          <p:spPr bwMode="auto">
            <a:xfrm flipH="1">
              <a:off x="3078"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26" name="Oval 90"/>
            <p:cNvSpPr>
              <a:spLocks noChangeArrowheads="1"/>
            </p:cNvSpPr>
            <p:nvPr/>
          </p:nvSpPr>
          <p:spPr bwMode="auto">
            <a:xfrm flipH="1">
              <a:off x="2805" y="1080"/>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27" name="Oval 91"/>
            <p:cNvSpPr>
              <a:spLocks noChangeArrowheads="1"/>
            </p:cNvSpPr>
            <p:nvPr/>
          </p:nvSpPr>
          <p:spPr bwMode="auto">
            <a:xfrm flipH="1">
              <a:off x="3283" y="1797"/>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28" name="Oval 92"/>
            <p:cNvSpPr>
              <a:spLocks noChangeArrowheads="1"/>
            </p:cNvSpPr>
            <p:nvPr/>
          </p:nvSpPr>
          <p:spPr bwMode="auto">
            <a:xfrm rot="10800000" flipH="1">
              <a:off x="3692" y="3530"/>
              <a:ext cx="532"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3</a:t>
              </a:r>
            </a:p>
          </p:txBody>
        </p:sp>
        <p:sp>
          <p:nvSpPr>
            <p:cNvPr id="65629" name="Oval 93"/>
            <p:cNvSpPr>
              <a:spLocks noChangeArrowheads="1"/>
            </p:cNvSpPr>
            <p:nvPr/>
          </p:nvSpPr>
          <p:spPr bwMode="auto">
            <a:xfrm flipH="1">
              <a:off x="2486" y="960"/>
              <a:ext cx="473" cy="53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2</a:t>
              </a:r>
            </a:p>
          </p:txBody>
        </p:sp>
        <p:sp>
          <p:nvSpPr>
            <p:cNvPr id="65630" name="Oval 94"/>
            <p:cNvSpPr>
              <a:spLocks noChangeArrowheads="1"/>
            </p:cNvSpPr>
            <p:nvPr/>
          </p:nvSpPr>
          <p:spPr bwMode="auto">
            <a:xfrm>
              <a:off x="1713" y="2514"/>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31" name="Oval 95"/>
            <p:cNvSpPr>
              <a:spLocks noChangeArrowheads="1"/>
            </p:cNvSpPr>
            <p:nvPr/>
          </p:nvSpPr>
          <p:spPr bwMode="auto">
            <a:xfrm>
              <a:off x="3487" y="2574"/>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32" name="Oval 96"/>
            <p:cNvSpPr>
              <a:spLocks noChangeArrowheads="1"/>
            </p:cNvSpPr>
            <p:nvPr/>
          </p:nvSpPr>
          <p:spPr bwMode="auto">
            <a:xfrm rot="10800000">
              <a:off x="1440" y="3530"/>
              <a:ext cx="593"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1</a:t>
              </a:r>
            </a:p>
          </p:txBody>
        </p:sp>
        <p:sp>
          <p:nvSpPr>
            <p:cNvPr id="65633" name="Oval 97"/>
            <p:cNvSpPr>
              <a:spLocks noChangeArrowheads="1"/>
            </p:cNvSpPr>
            <p:nvPr/>
          </p:nvSpPr>
          <p:spPr bwMode="auto">
            <a:xfrm>
              <a:off x="1849" y="1797"/>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34" name="Oval 98"/>
            <p:cNvSpPr>
              <a:spLocks noChangeArrowheads="1"/>
            </p:cNvSpPr>
            <p:nvPr/>
          </p:nvSpPr>
          <p:spPr bwMode="auto">
            <a:xfrm>
              <a:off x="2191" y="1080"/>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35" name="Oval 99"/>
            <p:cNvSpPr>
              <a:spLocks noChangeArrowheads="1"/>
            </p:cNvSpPr>
            <p:nvPr/>
          </p:nvSpPr>
          <p:spPr bwMode="auto">
            <a:xfrm flipH="1">
              <a:off x="2054"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grpSp>
      <p:grpSp>
        <p:nvGrpSpPr>
          <p:cNvPr id="65636" name="Group 100"/>
          <p:cNvGrpSpPr>
            <a:grpSpLocks/>
          </p:cNvGrpSpPr>
          <p:nvPr/>
        </p:nvGrpSpPr>
        <p:grpSpPr bwMode="auto">
          <a:xfrm>
            <a:off x="5981700" y="6096000"/>
            <a:ext cx="609600" cy="223838"/>
            <a:chOff x="1440" y="960"/>
            <a:chExt cx="2784" cy="3168"/>
          </a:xfrm>
        </p:grpSpPr>
        <p:sp>
          <p:nvSpPr>
            <p:cNvPr id="65637" name="Oval 101"/>
            <p:cNvSpPr>
              <a:spLocks noChangeArrowheads="1"/>
            </p:cNvSpPr>
            <p:nvPr/>
          </p:nvSpPr>
          <p:spPr bwMode="auto">
            <a:xfrm flipH="1">
              <a:off x="3078"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38" name="Oval 102"/>
            <p:cNvSpPr>
              <a:spLocks noChangeArrowheads="1"/>
            </p:cNvSpPr>
            <p:nvPr/>
          </p:nvSpPr>
          <p:spPr bwMode="auto">
            <a:xfrm flipH="1">
              <a:off x="2805" y="1080"/>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39" name="Oval 103"/>
            <p:cNvSpPr>
              <a:spLocks noChangeArrowheads="1"/>
            </p:cNvSpPr>
            <p:nvPr/>
          </p:nvSpPr>
          <p:spPr bwMode="auto">
            <a:xfrm flipH="1">
              <a:off x="3283" y="1797"/>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40" name="Oval 104"/>
            <p:cNvSpPr>
              <a:spLocks noChangeArrowheads="1"/>
            </p:cNvSpPr>
            <p:nvPr/>
          </p:nvSpPr>
          <p:spPr bwMode="auto">
            <a:xfrm rot="10800000" flipH="1">
              <a:off x="3692" y="3530"/>
              <a:ext cx="532"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3</a:t>
              </a:r>
            </a:p>
          </p:txBody>
        </p:sp>
        <p:sp>
          <p:nvSpPr>
            <p:cNvPr id="65641" name="Oval 105"/>
            <p:cNvSpPr>
              <a:spLocks noChangeArrowheads="1"/>
            </p:cNvSpPr>
            <p:nvPr/>
          </p:nvSpPr>
          <p:spPr bwMode="auto">
            <a:xfrm flipH="1">
              <a:off x="2486" y="960"/>
              <a:ext cx="473" cy="53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2</a:t>
              </a:r>
            </a:p>
          </p:txBody>
        </p:sp>
        <p:sp>
          <p:nvSpPr>
            <p:cNvPr id="65642" name="Oval 106"/>
            <p:cNvSpPr>
              <a:spLocks noChangeArrowheads="1"/>
            </p:cNvSpPr>
            <p:nvPr/>
          </p:nvSpPr>
          <p:spPr bwMode="auto">
            <a:xfrm>
              <a:off x="1713" y="2514"/>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43" name="Oval 107"/>
            <p:cNvSpPr>
              <a:spLocks noChangeArrowheads="1"/>
            </p:cNvSpPr>
            <p:nvPr/>
          </p:nvSpPr>
          <p:spPr bwMode="auto">
            <a:xfrm>
              <a:off x="3487" y="2574"/>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44" name="Oval 108"/>
            <p:cNvSpPr>
              <a:spLocks noChangeArrowheads="1"/>
            </p:cNvSpPr>
            <p:nvPr/>
          </p:nvSpPr>
          <p:spPr bwMode="auto">
            <a:xfrm rot="10800000">
              <a:off x="1440" y="3530"/>
              <a:ext cx="593" cy="5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US" altLang="en-US"/>
                <a:t>1</a:t>
              </a:r>
            </a:p>
          </p:txBody>
        </p:sp>
        <p:sp>
          <p:nvSpPr>
            <p:cNvPr id="65645" name="Oval 109"/>
            <p:cNvSpPr>
              <a:spLocks noChangeArrowheads="1"/>
            </p:cNvSpPr>
            <p:nvPr/>
          </p:nvSpPr>
          <p:spPr bwMode="auto">
            <a:xfrm>
              <a:off x="1849" y="1797"/>
              <a:ext cx="527"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46" name="Oval 110"/>
            <p:cNvSpPr>
              <a:spLocks noChangeArrowheads="1"/>
            </p:cNvSpPr>
            <p:nvPr/>
          </p:nvSpPr>
          <p:spPr bwMode="auto">
            <a:xfrm>
              <a:off x="2191" y="1080"/>
              <a:ext cx="526"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
          <p:nvSpPr>
            <p:cNvPr id="65647" name="Oval 111"/>
            <p:cNvSpPr>
              <a:spLocks noChangeArrowheads="1"/>
            </p:cNvSpPr>
            <p:nvPr/>
          </p:nvSpPr>
          <p:spPr bwMode="auto">
            <a:xfrm flipH="1">
              <a:off x="2054" y="1319"/>
              <a:ext cx="472" cy="538"/>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bwMode="auto">
          <a:xfrm>
            <a:off x="457200" y="274638"/>
            <a:ext cx="5410200" cy="114300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en-US" altLang="en-US" dirty="0"/>
              <a:t>Examples</a:t>
            </a:r>
          </a:p>
        </p:txBody>
      </p:sp>
      <p:pic>
        <p:nvPicPr>
          <p:cNvPr id="4" name="Picture 112" descr="hunger1">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1600200"/>
            <a:ext cx="3028950" cy="2266950"/>
          </a:xfrm>
          <a:prstGeom prst="rect">
            <a:avLst/>
          </a:prstGeom>
          <a:noFill/>
          <a:extLst>
            <a:ext uri="{909E8E84-426E-40DD-AFC4-6F175D3DCCD1}">
              <a14:hiddenFill xmlns:a14="http://schemas.microsoft.com/office/drawing/2010/main">
                <a:solidFill>
                  <a:srgbClr val="FFFFFF"/>
                </a:solidFill>
              </a14:hiddenFill>
            </a:ext>
          </a:extLst>
        </p:spPr>
      </p:pic>
      <p:pic>
        <p:nvPicPr>
          <p:cNvPr id="6144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0" y="2358063"/>
            <a:ext cx="5194300" cy="1858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457200" y="4167664"/>
            <a:ext cx="4572000" cy="1477328"/>
          </a:xfrm>
          <a:prstGeom prst="rect">
            <a:avLst/>
          </a:prstGeom>
        </p:spPr>
        <p:txBody>
          <a:bodyPr>
            <a:spAutoFit/>
          </a:bodyPr>
          <a:lstStyle/>
          <a:p>
            <a:r>
              <a:rPr lang="en-US" altLang="en-US" dirty="0"/>
              <a:t>One of the first films to use computer animation, this satire serves as a cautionary tale against self-indulgence in a world still plagued by hunger </a:t>
            </a:r>
          </a:p>
          <a:p>
            <a:r>
              <a:rPr lang="en-US" altLang="en-US" dirty="0"/>
              <a:t>and poverty. </a:t>
            </a:r>
          </a:p>
        </p:txBody>
      </p:sp>
      <p:pic>
        <p:nvPicPr>
          <p:cNvPr id="7" name="Picture 113" descr="hunger2">
            <a:hlinkClick r:id="rId3"/>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53150" y="0"/>
            <a:ext cx="2990850" cy="22574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276600" y="5855732"/>
            <a:ext cx="5372048" cy="369332"/>
          </a:xfrm>
          <a:prstGeom prst="rect">
            <a:avLst/>
          </a:prstGeom>
          <a:noFill/>
        </p:spPr>
        <p:txBody>
          <a:bodyPr wrap="none" rtlCol="0">
            <a:spAutoFit/>
          </a:bodyPr>
          <a:lstStyle/>
          <a:p>
            <a:r>
              <a:rPr lang="en-US" dirty="0"/>
              <a:t>https://www.youtube.com/watch?v=vwU3UARE6yc</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bwMode="auto">
          <a:xfrm>
            <a:off x="457200" y="274638"/>
            <a:ext cx="5410200" cy="114300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en-US" altLang="en-US" dirty="0"/>
              <a:t>Examples</a:t>
            </a:r>
          </a:p>
        </p:txBody>
      </p:sp>
      <p:sp>
        <p:nvSpPr>
          <p:cNvPr id="3" name="TextBox 2"/>
          <p:cNvSpPr txBox="1"/>
          <p:nvPr/>
        </p:nvSpPr>
        <p:spPr>
          <a:xfrm>
            <a:off x="3276600" y="5855732"/>
            <a:ext cx="5372048" cy="369332"/>
          </a:xfrm>
          <a:prstGeom prst="rect">
            <a:avLst/>
          </a:prstGeom>
          <a:noFill/>
        </p:spPr>
        <p:txBody>
          <a:bodyPr wrap="none" rtlCol="0">
            <a:spAutoFit/>
          </a:bodyPr>
          <a:lstStyle/>
          <a:p>
            <a:r>
              <a:rPr lang="en-US" dirty="0"/>
              <a:t>https://www.youtube.com/watch?v=qjLBXb1kgMo</a:t>
            </a:r>
          </a:p>
        </p:txBody>
      </p:sp>
      <p:pic>
        <p:nvPicPr>
          <p:cNvPr id="68610" name="Picture 2" descr="&#10;                    Blackfly&#10;                ">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8802" y="888914"/>
            <a:ext cx="1943100" cy="291465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09600" y="1788977"/>
            <a:ext cx="4572000" cy="2308324"/>
          </a:xfrm>
          <a:prstGeom prst="rect">
            <a:avLst/>
          </a:prstGeom>
        </p:spPr>
        <p:txBody>
          <a:bodyPr>
            <a:spAutoFit/>
          </a:bodyPr>
          <a:lstStyle/>
          <a:p>
            <a:r>
              <a:rPr lang="en-US" dirty="0"/>
              <a:t>This animated film about the pesky blackfly is based on the song of the same title, written and sung by Canadian folk singer Wade </a:t>
            </a:r>
            <a:r>
              <a:rPr lang="en-US" dirty="0" err="1"/>
              <a:t>Hemsworth</a:t>
            </a:r>
            <a:r>
              <a:rPr lang="en-US" dirty="0"/>
              <a:t>, with back-up vocals by the </a:t>
            </a:r>
            <a:r>
              <a:rPr lang="en-US" dirty="0" err="1"/>
              <a:t>McGarrigle</a:t>
            </a:r>
            <a:r>
              <a:rPr lang="en-US" dirty="0"/>
              <a:t> sisters. It recounts </a:t>
            </a:r>
            <a:r>
              <a:rPr lang="en-US" dirty="0" err="1"/>
              <a:t>Hemsworth's</a:t>
            </a:r>
            <a:r>
              <a:rPr lang="en-US" dirty="0"/>
              <a:t> battles with this quintessential "critter" during a summer of surveying in Northern Ontario.</a:t>
            </a:r>
          </a:p>
        </p:txBody>
      </p:sp>
      <p:sp>
        <p:nvSpPr>
          <p:cNvPr id="6" name="AutoShape 4" descr="Image result for blackfl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6" descr="Image result for blackfl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Image result for blackfly"/>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6940048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bwMode="auto">
          <a:xfrm>
            <a:off x="457200" y="274638"/>
            <a:ext cx="5410200" cy="114300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en-US" altLang="en-US" dirty="0"/>
              <a:t>Examples</a:t>
            </a:r>
          </a:p>
        </p:txBody>
      </p:sp>
      <p:sp>
        <p:nvSpPr>
          <p:cNvPr id="3" name="TextBox 2"/>
          <p:cNvSpPr txBox="1"/>
          <p:nvPr/>
        </p:nvSpPr>
        <p:spPr>
          <a:xfrm>
            <a:off x="3276600" y="5855732"/>
            <a:ext cx="5175519" cy="369332"/>
          </a:xfrm>
          <a:prstGeom prst="rect">
            <a:avLst/>
          </a:prstGeom>
          <a:noFill/>
        </p:spPr>
        <p:txBody>
          <a:bodyPr wrap="none" rtlCol="0">
            <a:spAutoFit/>
          </a:bodyPr>
          <a:lstStyle/>
          <a:p>
            <a:r>
              <a:rPr lang="en-US" dirty="0"/>
              <a:t> https://www.youtube.com/watch?v=tjUDblaW-Vc</a:t>
            </a:r>
          </a:p>
        </p:txBody>
      </p:sp>
      <p:sp>
        <p:nvSpPr>
          <p:cNvPr id="5" name="Rectangle 4"/>
          <p:cNvSpPr/>
          <p:nvPr/>
        </p:nvSpPr>
        <p:spPr>
          <a:xfrm>
            <a:off x="307975" y="1331417"/>
            <a:ext cx="4572000" cy="4524315"/>
          </a:xfrm>
          <a:prstGeom prst="rect">
            <a:avLst/>
          </a:prstGeom>
        </p:spPr>
        <p:txBody>
          <a:bodyPr>
            <a:spAutoFit/>
          </a:bodyPr>
          <a:lstStyle/>
          <a:p>
            <a:r>
              <a:rPr lang="en-US" dirty="0"/>
              <a:t>A small bird lands on a telephone wire and makes itself comfortable, only to have a second small bird land next to it. The two birds quickly start to squabble as others land on the wire and join in. They are interrupted when a large, gangly, awkward-looking bird sitting on top of the pole honks to them. Soon, the small birds start mocking the large one by puffing up their feathers to resemble its plumage and imitating its honk. They then slide farther out along the wire and chatter suspiciously among themselves, ignoring the large bird's attempts to befriend them until it settles in the middle of all of them out on the wire.</a:t>
            </a:r>
          </a:p>
        </p:txBody>
      </p:sp>
      <p:sp>
        <p:nvSpPr>
          <p:cNvPr id="6" name="AutoShape 4" descr="Image result for blackfl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6" descr="Image result for blackfl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Image result for blackfly"/>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0658" name="Picture 2" descr="https://upload.wikimedia.org/wikipedia/en/7/77/For_the_Birds_(film)_poster.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148" y="312738"/>
            <a:ext cx="2857500" cy="4229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6167264"/>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357</TotalTime>
  <Words>1535</Words>
  <Application>Microsoft Office PowerPoint</Application>
  <PresentationFormat>On-screen Show (4:3)</PresentationFormat>
  <Paragraphs>318</Paragraphs>
  <Slides>33</Slides>
  <Notes>33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Arial Black</vt:lpstr>
      <vt:lpstr>Times New Roman</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More complex movements</vt:lpstr>
      <vt:lpstr>More complex movements</vt:lpstr>
      <vt:lpstr>More complex movements</vt:lpstr>
      <vt:lpstr>Examples</vt:lpstr>
      <vt:lpstr>Examples</vt:lpstr>
      <vt:lpstr>Examples</vt:lpstr>
    </vt:vector>
  </TitlesOfParts>
  <Company>UofC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 507</dc:title>
  <dc:creator>Parker Digital Media Laboratory</dc:creator>
  <cp:lastModifiedBy>Windows User</cp:lastModifiedBy>
  <cp:revision>11</cp:revision>
  <dcterms:created xsi:type="dcterms:W3CDTF">2008-09-22T14:53:17Z</dcterms:created>
  <dcterms:modified xsi:type="dcterms:W3CDTF">2018-09-06T22:03:51Z</dcterms:modified>
</cp:coreProperties>
</file>