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 id="268" r:id="rId14"/>
    <p:sldId id="269" r:id="rId15"/>
    <p:sldId id="270" r:id="rId16"/>
    <p:sldId id="271" r:id="rId17"/>
    <p:sldId id="272" r:id="rId18"/>
    <p:sldId id="273" r:id="rId19"/>
    <p:sldId id="274" r:id="rId20"/>
    <p:sldId id="275" r:id="rId21"/>
    <p:sldId id="277"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3" r:id="rId56"/>
    <p:sldId id="310" r:id="rId57"/>
    <p:sldId id="311" r:id="rId58"/>
    <p:sldId id="312"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0"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D554-3E82-555A-9487-A047B52A58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EC40238-3241-2C8B-A938-C1C851C3E2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7285AC0-EE16-6356-0512-A1CDF2EBF088}"/>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5" name="Footer Placeholder 4">
            <a:extLst>
              <a:ext uri="{FF2B5EF4-FFF2-40B4-BE49-F238E27FC236}">
                <a16:creationId xmlns:a16="http://schemas.microsoft.com/office/drawing/2014/main" id="{32256623-D076-CE76-88A4-A40D6B2C5C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9E06CFF-0D82-2920-15BC-AC345590245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404767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F94D-2947-E581-B29F-CDA5CFEA3A1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E1C3846-D4C7-EC5F-3EBA-C1E410A054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EB2EF6-A67D-53BA-5AF9-4207C7B4CB70}"/>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5" name="Footer Placeholder 4">
            <a:extLst>
              <a:ext uri="{FF2B5EF4-FFF2-40B4-BE49-F238E27FC236}">
                <a16:creationId xmlns:a16="http://schemas.microsoft.com/office/drawing/2014/main" id="{0A249534-BBC7-E5A9-F7F9-076725D9D06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F3B6EB3-B833-D98B-CEFD-13EC4757E7A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07019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18C8-B3B0-98D6-5D37-45CDA99D5E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02AA0E8-E71A-B436-367C-D98E6ED92E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777F01-2B58-F71B-55FA-FBA979EED225}"/>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5" name="Footer Placeholder 4">
            <a:extLst>
              <a:ext uri="{FF2B5EF4-FFF2-40B4-BE49-F238E27FC236}">
                <a16:creationId xmlns:a16="http://schemas.microsoft.com/office/drawing/2014/main" id="{12DE0555-C454-E39B-6401-7FD6A7D01B4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39FE28B-9F4F-F99B-FBE0-54B62A466ED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85157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7574-2955-067E-EAF9-E1BC3E6FDC4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F8F6DA3-DA2D-DEB4-8291-9B37756EBD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AAF3EA3-92BC-CC5D-393F-D1E4EC8FA9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DD8C3EF-0315-AF24-3B7C-AF59F67D7571}"/>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6" name="Footer Placeholder 5">
            <a:extLst>
              <a:ext uri="{FF2B5EF4-FFF2-40B4-BE49-F238E27FC236}">
                <a16:creationId xmlns:a16="http://schemas.microsoft.com/office/drawing/2014/main" id="{AD76346D-C49C-515B-ED0D-6A7CA47E9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E0325B1-9477-4AB4-F8B5-E1927A45866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741788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0AA5-6266-9737-1973-C540B078862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83E562C-CEC5-476F-CBE5-355EE40D0A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948EB9-2EBA-0510-AA02-D5990F0A44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C8F890C-DDB7-B055-F8CB-6F921F4902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0F67D3-7610-F5D3-AE1A-5F0EE1A66F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D8B84DA5-1E84-35D3-0B04-0282F3D4A852}"/>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8" name="Footer Placeholder 7">
            <a:extLst>
              <a:ext uri="{FF2B5EF4-FFF2-40B4-BE49-F238E27FC236}">
                <a16:creationId xmlns:a16="http://schemas.microsoft.com/office/drawing/2014/main" id="{6E2CDCB1-4787-B791-14E8-88E090DD1018}"/>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D053642-E4A2-0C36-7352-636BD976A24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697499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94F51-6DCD-8FC5-BAED-0FDB468CC372}"/>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A3CBAB7-3ED2-073A-5175-3184981143F7}"/>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4" name="Footer Placeholder 3">
            <a:extLst>
              <a:ext uri="{FF2B5EF4-FFF2-40B4-BE49-F238E27FC236}">
                <a16:creationId xmlns:a16="http://schemas.microsoft.com/office/drawing/2014/main" id="{38FD91C1-88DB-2DF1-AD8E-73CC541661F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9A0516F6-CC17-F5A5-341A-228D6B6A7F3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74645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5839F7-5299-130C-C16E-C6545DFB0226}"/>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3" name="Footer Placeholder 2">
            <a:extLst>
              <a:ext uri="{FF2B5EF4-FFF2-40B4-BE49-F238E27FC236}">
                <a16:creationId xmlns:a16="http://schemas.microsoft.com/office/drawing/2014/main" id="{AE640869-447C-40BF-7E67-942A96A0C87E}"/>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88C46645-254F-ACF9-DB7D-0B6524C56243}"/>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945842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F0BC0-CBFA-661D-01C2-664FCA8759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8F3B85C-FC6A-0FFC-523C-6E04D68B97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A5B1FDC-F529-53D0-E129-3C230A396C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5E1CC6-ADBF-B114-D0FC-C1149FE4A81A}"/>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6" name="Footer Placeholder 5">
            <a:extLst>
              <a:ext uri="{FF2B5EF4-FFF2-40B4-BE49-F238E27FC236}">
                <a16:creationId xmlns:a16="http://schemas.microsoft.com/office/drawing/2014/main" id="{484DEE1C-A192-4955-08B4-B80384D2BDC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46DF2D7-6B3E-E7B4-95AC-C293E12D68C9}"/>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872170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DEE4-2CB9-E247-6C89-7CF83C2050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3BFC1AE-405D-4FBF-2546-D253823DE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D098609-31EE-EC3B-544D-F91579E5A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E8280-91AC-C690-4519-FB73F8D4B0A5}"/>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6" name="Footer Placeholder 5">
            <a:extLst>
              <a:ext uri="{FF2B5EF4-FFF2-40B4-BE49-F238E27FC236}">
                <a16:creationId xmlns:a16="http://schemas.microsoft.com/office/drawing/2014/main" id="{41B7D333-D7FD-EAFB-93B6-66A1E5B0671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5213E36-BB5A-A357-1AE2-79AF235EFEA7}"/>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87061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EC0C-BB20-65F3-935A-6F32188113B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65C506D-D6EE-0995-E52E-BD203053CD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D38A5F8-E308-8702-1954-2C758E7901D4}"/>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5" name="Footer Placeholder 4">
            <a:extLst>
              <a:ext uri="{FF2B5EF4-FFF2-40B4-BE49-F238E27FC236}">
                <a16:creationId xmlns:a16="http://schemas.microsoft.com/office/drawing/2014/main" id="{53D04D3D-C61F-6508-3BC2-29820B0E90A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6DD2646-50F2-0EFE-5728-196049A730D6}"/>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3854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B8AC41-7279-FAE5-0851-22E94F9631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95124CD-E0A8-A5AD-F2B7-032F9A2792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4025654-F116-8F50-840F-5AB0A65576BD}"/>
              </a:ext>
            </a:extLst>
          </p:cNvPr>
          <p:cNvSpPr>
            <a:spLocks noGrp="1"/>
          </p:cNvSpPr>
          <p:nvPr>
            <p:ph type="dt" sz="half" idx="10"/>
          </p:nvPr>
        </p:nvSpPr>
        <p:spPr/>
        <p:txBody>
          <a:bodyPr/>
          <a:lstStyle/>
          <a:p>
            <a:fld id="{9338B7B3-0480-458C-A287-19AFBD35FA39}" type="datetimeFigureOut">
              <a:rPr lang="en-CA" smtClean="0"/>
              <a:t>2026-03-07</a:t>
            </a:fld>
            <a:endParaRPr lang="en-CA"/>
          </a:p>
        </p:txBody>
      </p:sp>
      <p:sp>
        <p:nvSpPr>
          <p:cNvPr id="5" name="Footer Placeholder 4">
            <a:extLst>
              <a:ext uri="{FF2B5EF4-FFF2-40B4-BE49-F238E27FC236}">
                <a16:creationId xmlns:a16="http://schemas.microsoft.com/office/drawing/2014/main" id="{3D04A9D5-ED41-5AE0-C0E8-A1BCDA0C161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31AC784-A56A-6613-EDFB-EE5F0FD8E87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09340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152599-C7A5-5BF3-A518-C644DFFD54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71FE048-93D2-4F33-7789-BD2A55EC89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71CC84B-794A-3A80-7E4F-BB75ED96F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38B7B3-0480-458C-A287-19AFBD35FA39}" type="datetimeFigureOut">
              <a:rPr lang="en-CA" smtClean="0"/>
              <a:t>2026-03-07</a:t>
            </a:fld>
            <a:endParaRPr lang="en-CA"/>
          </a:p>
        </p:txBody>
      </p:sp>
      <p:sp>
        <p:nvSpPr>
          <p:cNvPr id="5" name="Footer Placeholder 4">
            <a:extLst>
              <a:ext uri="{FF2B5EF4-FFF2-40B4-BE49-F238E27FC236}">
                <a16:creationId xmlns:a16="http://schemas.microsoft.com/office/drawing/2014/main" id="{418EDE8F-9737-24BA-A472-0B988461AB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B0462121-8499-E1D0-5EE6-2D22A0058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20BFB8-ECC0-49DA-8E21-E97AE6A02810}" type="slidenum">
              <a:rPr lang="en-CA" smtClean="0"/>
              <a:t>‹#›</a:t>
            </a:fld>
            <a:endParaRPr lang="en-CA"/>
          </a:p>
        </p:txBody>
      </p:sp>
    </p:spTree>
    <p:extLst>
      <p:ext uri="{BB962C8B-B14F-4D97-AF65-F5344CB8AC3E}">
        <p14:creationId xmlns:p14="http://schemas.microsoft.com/office/powerpoint/2010/main" val="127183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artincontext.org/what-is-atmospheric-perspective-in-art/"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2866-E746-3194-627A-803F41C82BB5}"/>
              </a:ext>
            </a:extLst>
          </p:cNvPr>
          <p:cNvSpPr>
            <a:spLocks noGrp="1"/>
          </p:cNvSpPr>
          <p:nvPr>
            <p:ph type="ctrTitle"/>
          </p:nvPr>
        </p:nvSpPr>
        <p:spPr/>
        <p:txBody>
          <a:bodyPr/>
          <a:lstStyle/>
          <a:p>
            <a:r>
              <a:rPr lang="en-CA" dirty="0"/>
              <a:t>Space</a:t>
            </a:r>
          </a:p>
        </p:txBody>
      </p:sp>
      <p:sp>
        <p:nvSpPr>
          <p:cNvPr id="3" name="Subtitle 2">
            <a:extLst>
              <a:ext uri="{FF2B5EF4-FFF2-40B4-BE49-F238E27FC236}">
                <a16:creationId xmlns:a16="http://schemas.microsoft.com/office/drawing/2014/main" id="{4E8639E4-9B7F-B6E6-E825-01789605A390}"/>
              </a:ext>
            </a:extLst>
          </p:cNvPr>
          <p:cNvSpPr>
            <a:spLocks noGrp="1"/>
          </p:cNvSpPr>
          <p:nvPr>
            <p:ph type="subTitle" idx="1"/>
          </p:nvPr>
        </p:nvSpPr>
        <p:spPr/>
        <p:txBody>
          <a:bodyPr/>
          <a:lstStyle/>
          <a:p>
            <a:r>
              <a:rPr lang="en-CA" dirty="0"/>
              <a:t>Art 251</a:t>
            </a:r>
          </a:p>
          <a:p>
            <a:r>
              <a:rPr lang="en-CA" dirty="0"/>
              <a:t>Composition</a:t>
            </a:r>
          </a:p>
        </p:txBody>
      </p:sp>
    </p:spTree>
    <p:extLst>
      <p:ext uri="{BB962C8B-B14F-4D97-AF65-F5344CB8AC3E}">
        <p14:creationId xmlns:p14="http://schemas.microsoft.com/office/powerpoint/2010/main" val="176361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What is Space?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37032" y="1690688"/>
            <a:ext cx="10515600" cy="4351338"/>
          </a:xfrm>
        </p:spPr>
        <p:txBody>
          <a:bodyPr>
            <a:normAutofit/>
          </a:bodyPr>
          <a:lstStyle/>
          <a:p>
            <a:pPr marL="0" indent="0">
              <a:buNone/>
            </a:pPr>
            <a:r>
              <a:rPr lang="en-US" dirty="0"/>
              <a:t>The arrangements of the previous elements </a:t>
            </a:r>
            <a:r>
              <a:rPr lang="en-US" i="1" dirty="0"/>
              <a:t>creates</a:t>
            </a:r>
            <a:r>
              <a:rPr lang="en-US" dirty="0"/>
              <a:t> the space in the work, and the process is called </a:t>
            </a:r>
            <a:r>
              <a:rPr lang="en-US" i="1" dirty="0"/>
              <a:t>composition</a:t>
            </a:r>
            <a:r>
              <a:rPr lang="en-US" dirty="0"/>
              <a:t>. </a:t>
            </a:r>
          </a:p>
          <a:p>
            <a:pPr marL="0" indent="0">
              <a:buNone/>
            </a:pPr>
            <a:endParaRPr lang="en-US" dirty="0"/>
          </a:p>
          <a:p>
            <a:pPr marL="0" indent="0">
              <a:buNone/>
            </a:pPr>
            <a:r>
              <a:rPr lang="en-US" i="1" dirty="0"/>
              <a:t>"Composition is the art of arranging in a decorative manner the diverse elements at the painter's command to express his feelings." </a:t>
            </a:r>
            <a:r>
              <a:rPr lang="en-US" dirty="0"/>
              <a:t>- Henri Matisse in "Notes of a Painter."</a:t>
            </a:r>
            <a:endParaRPr lang="en-CA" dirty="0"/>
          </a:p>
          <a:p>
            <a:pPr marL="0" indent="0">
              <a:buNone/>
            </a:pPr>
            <a:endParaRPr lang="en-US" dirty="0"/>
          </a:p>
        </p:txBody>
      </p:sp>
    </p:spTree>
    <p:extLst>
      <p:ext uri="{BB962C8B-B14F-4D97-AF65-F5344CB8AC3E}">
        <p14:creationId xmlns:p14="http://schemas.microsoft.com/office/powerpoint/2010/main" val="363990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What is Space?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37032" y="1690688"/>
            <a:ext cx="10515600" cy="4351338"/>
          </a:xfrm>
        </p:spPr>
        <p:txBody>
          <a:bodyPr>
            <a:normAutofit/>
          </a:bodyPr>
          <a:lstStyle/>
          <a:p>
            <a:pPr marL="0" indent="0">
              <a:buNone/>
            </a:pPr>
            <a:r>
              <a:rPr lang="en-US" dirty="0"/>
              <a:t>Space can be described as area in a two dimensional canvas.</a:t>
            </a:r>
          </a:p>
          <a:p>
            <a:pPr marL="0" indent="0">
              <a:buNone/>
            </a:pPr>
            <a:endParaRPr lang="en-US" dirty="0"/>
          </a:p>
          <a:p>
            <a:pPr marL="0" indent="0">
              <a:buNone/>
            </a:pPr>
            <a:r>
              <a:rPr lang="en-US" dirty="0"/>
              <a:t> It includes the space between objects in a painting, space around the main scene, and certain </a:t>
            </a:r>
            <a:r>
              <a:rPr lang="en-US" i="1" dirty="0"/>
              <a:t>kinds</a:t>
            </a:r>
            <a:r>
              <a:rPr lang="en-US" dirty="0"/>
              <a:t> of space. </a:t>
            </a:r>
          </a:p>
          <a:p>
            <a:pPr marL="0" indent="0">
              <a:buNone/>
            </a:pPr>
            <a:endParaRPr lang="en-US"/>
          </a:p>
          <a:p>
            <a:pPr marL="0" indent="0">
              <a:buNone/>
            </a:pPr>
            <a:r>
              <a:rPr lang="en-US"/>
              <a:t>It </a:t>
            </a:r>
            <a:r>
              <a:rPr lang="en-US" dirty="0"/>
              <a:t>is about spatial relationships between things, the distance between objects and their relative positions on the 2D canvas. </a:t>
            </a:r>
          </a:p>
        </p:txBody>
      </p:sp>
    </p:spTree>
    <p:extLst>
      <p:ext uri="{BB962C8B-B14F-4D97-AF65-F5344CB8AC3E}">
        <p14:creationId xmlns:p14="http://schemas.microsoft.com/office/powerpoint/2010/main" val="3968188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Empty Canvas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37032" y="1690688"/>
            <a:ext cx="10515600" cy="4351338"/>
          </a:xfrm>
        </p:spPr>
        <p:txBody>
          <a:bodyPr>
            <a:normAutofit/>
          </a:bodyPr>
          <a:lstStyle/>
          <a:p>
            <a:pPr marL="0" indent="0">
              <a:buNone/>
            </a:pPr>
            <a:r>
              <a:rPr lang="en-US" dirty="0"/>
              <a:t>An artist once referred to a canvas as the </a:t>
            </a:r>
            <a:r>
              <a:rPr lang="en-US" i="1" dirty="0"/>
              <a:t>white terror</a:t>
            </a:r>
            <a:r>
              <a:rPr lang="en-US" dirty="0"/>
              <a:t>, because many new artists are afraid to put marks on an empty canvas. </a:t>
            </a:r>
          </a:p>
          <a:p>
            <a:pPr marL="0" indent="0">
              <a:buNone/>
            </a:pPr>
            <a:endParaRPr lang="en-US" dirty="0"/>
          </a:p>
          <a:p>
            <a:pPr marL="0" indent="0">
              <a:buNone/>
            </a:pPr>
            <a:r>
              <a:rPr lang="en-US" dirty="0"/>
              <a:t>But it is where we often begin.</a:t>
            </a:r>
          </a:p>
          <a:p>
            <a:pPr marL="0" indent="0">
              <a:buNone/>
            </a:pPr>
            <a:endParaRPr lang="en-US" dirty="0"/>
          </a:p>
          <a:p>
            <a:pPr marL="0" indent="0">
              <a:buNone/>
            </a:pPr>
            <a:r>
              <a:rPr lang="en-US" dirty="0"/>
              <a:t>The canvas does not have to be white, but it starts out without artist-made marks. An artist has some idea about what they wish to do with this empty space. </a:t>
            </a:r>
          </a:p>
        </p:txBody>
      </p:sp>
    </p:spTree>
    <p:extLst>
      <p:ext uri="{BB962C8B-B14F-4D97-AF65-F5344CB8AC3E}">
        <p14:creationId xmlns:p14="http://schemas.microsoft.com/office/powerpoint/2010/main" val="3805433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Design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37032" y="1690688"/>
            <a:ext cx="10515600" cy="4351338"/>
          </a:xfrm>
        </p:spPr>
        <p:txBody>
          <a:bodyPr>
            <a:normAutofit/>
          </a:bodyPr>
          <a:lstStyle/>
          <a:p>
            <a:pPr marL="0" indent="0">
              <a:buNone/>
            </a:pPr>
            <a:r>
              <a:rPr lang="en-US" dirty="0"/>
              <a:t>Imagine:</a:t>
            </a:r>
          </a:p>
          <a:p>
            <a:pPr marL="0" indent="0">
              <a:buNone/>
            </a:pPr>
            <a:endParaRPr lang="en-US" dirty="0"/>
          </a:p>
          <a:p>
            <a:pPr marL="0" indent="0">
              <a:buNone/>
            </a:pPr>
            <a:r>
              <a:rPr lang="en-US" dirty="0"/>
              <a:t>You look out of a farmhouse window and see a person, a girl who cannot walk due to polio, crawling towards the house. She hates wheelchairs and crawls everywhere. </a:t>
            </a:r>
            <a:endParaRPr lang="en-CA" dirty="0"/>
          </a:p>
          <a:p>
            <a:pPr marL="0" indent="0">
              <a:buNone/>
            </a:pPr>
            <a:r>
              <a:rPr lang="en-US" dirty="0"/>
              <a:t>This inspires a painting. We could paint what we see, or imagine some other view point. </a:t>
            </a:r>
          </a:p>
          <a:p>
            <a:pPr marL="0" indent="0">
              <a:buNone/>
            </a:pPr>
            <a:r>
              <a:rPr lang="en-US" dirty="0"/>
              <a:t>You decide to paint it from behind the girl as she makes her way to the house. </a:t>
            </a:r>
          </a:p>
        </p:txBody>
      </p:sp>
    </p:spTree>
    <p:extLst>
      <p:ext uri="{BB962C8B-B14F-4D97-AF65-F5344CB8AC3E}">
        <p14:creationId xmlns:p14="http://schemas.microsoft.com/office/powerpoint/2010/main" val="1028883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Design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37032" y="1690688"/>
            <a:ext cx="10515600" cy="4351338"/>
          </a:xfrm>
        </p:spPr>
        <p:txBody>
          <a:bodyPr>
            <a:normAutofit/>
          </a:bodyPr>
          <a:lstStyle/>
          <a:p>
            <a:pPr marL="0" indent="0">
              <a:buNone/>
            </a:pPr>
            <a:r>
              <a:rPr lang="en-US" dirty="0"/>
              <a:t>The farm will be farther away from the viewer than the girl is, and perhaps it would even be in the </a:t>
            </a:r>
            <a:r>
              <a:rPr lang="en-US" i="1" dirty="0"/>
              <a:t>background</a:t>
            </a:r>
            <a:r>
              <a:rPr lang="en-US" dirty="0"/>
              <a:t>. This would place it in in the upper part pf the image. </a:t>
            </a:r>
          </a:p>
          <a:p>
            <a:pPr marL="0" indent="0">
              <a:buNone/>
            </a:pPr>
            <a:endParaRPr lang="en-US" dirty="0"/>
          </a:p>
          <a:p>
            <a:pPr marL="0" indent="0">
              <a:buNone/>
            </a:pPr>
            <a:r>
              <a:rPr lang="en-US" dirty="0"/>
              <a:t>Why? </a:t>
            </a:r>
          </a:p>
          <a:p>
            <a:pPr marL="0" indent="0">
              <a:buNone/>
            </a:pPr>
            <a:endParaRPr lang="en-US" dirty="0"/>
          </a:p>
          <a:p>
            <a:pPr marL="0" indent="0">
              <a:buNone/>
            </a:pPr>
            <a:r>
              <a:rPr lang="en-US" dirty="0" err="1"/>
              <a:t>Thats</a:t>
            </a:r>
            <a:r>
              <a:rPr lang="en-US" dirty="0"/>
              <a:t> a general rule of composition using space, and the artist knows this – although it can be changed. </a:t>
            </a:r>
          </a:p>
        </p:txBody>
      </p:sp>
    </p:spTree>
    <p:extLst>
      <p:ext uri="{BB962C8B-B14F-4D97-AF65-F5344CB8AC3E}">
        <p14:creationId xmlns:p14="http://schemas.microsoft.com/office/powerpoint/2010/main" val="1024111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Design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37032" y="1690688"/>
            <a:ext cx="10515600" cy="4351338"/>
          </a:xfrm>
        </p:spPr>
        <p:txBody>
          <a:bodyPr>
            <a:normAutofit/>
          </a:bodyPr>
          <a:lstStyle/>
          <a:p>
            <a:pPr marL="0" indent="0">
              <a:buNone/>
            </a:pPr>
            <a:r>
              <a:rPr lang="en-US" sz="3600" dirty="0"/>
              <a:t>The girl will be in the </a:t>
            </a:r>
            <a:r>
              <a:rPr lang="en-US" sz="3600" i="1" dirty="0" err="1"/>
              <a:t>forground</a:t>
            </a:r>
            <a:r>
              <a:rPr lang="en-US" sz="3600" dirty="0"/>
              <a:t>, and is in fact the </a:t>
            </a:r>
            <a:r>
              <a:rPr lang="en-US" sz="3600" i="1" dirty="0"/>
              <a:t>focus</a:t>
            </a:r>
            <a:r>
              <a:rPr lang="en-US" sz="3600" dirty="0"/>
              <a:t> or </a:t>
            </a:r>
            <a:r>
              <a:rPr lang="en-US" sz="3600" i="1" dirty="0"/>
              <a:t>emphasis</a:t>
            </a:r>
            <a:r>
              <a:rPr lang="en-US" sz="3600" dirty="0"/>
              <a:t> of the painting, the most important thing from the artist’s point of view. </a:t>
            </a:r>
          </a:p>
          <a:p>
            <a:pPr marL="0" indent="0">
              <a:buNone/>
            </a:pPr>
            <a:endParaRPr lang="en-US" sz="3600" dirty="0"/>
          </a:p>
          <a:p>
            <a:pPr marL="0" indent="0">
              <a:buNone/>
            </a:pPr>
            <a:r>
              <a:rPr lang="en-US" sz="3600" dirty="0"/>
              <a:t>If a painting has no focus then </a:t>
            </a:r>
            <a:r>
              <a:rPr lang="en-CA" sz="3600" dirty="0"/>
              <a:t>the viewer’s eye feels lost, wandering across the canvas looking for a place to rest. </a:t>
            </a:r>
            <a:endParaRPr lang="en-US" sz="3600" dirty="0"/>
          </a:p>
        </p:txBody>
      </p:sp>
    </p:spTree>
    <p:extLst>
      <p:ext uri="{BB962C8B-B14F-4D97-AF65-F5344CB8AC3E}">
        <p14:creationId xmlns:p14="http://schemas.microsoft.com/office/powerpoint/2010/main" val="2839510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Design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37032" y="1690688"/>
            <a:ext cx="10515600" cy="4351338"/>
          </a:xfrm>
        </p:spPr>
        <p:txBody>
          <a:bodyPr>
            <a:normAutofit lnSpcReduction="10000"/>
          </a:bodyPr>
          <a:lstStyle/>
          <a:p>
            <a:pPr marL="0" indent="0">
              <a:buNone/>
            </a:pPr>
            <a:r>
              <a:rPr lang="en-US" sz="3600" dirty="0"/>
              <a:t>The girl will be in the </a:t>
            </a:r>
            <a:r>
              <a:rPr lang="en-US" sz="3600" i="1" dirty="0" err="1"/>
              <a:t>forground</a:t>
            </a:r>
            <a:r>
              <a:rPr lang="en-US" sz="3600" dirty="0"/>
              <a:t>, and is in fact the </a:t>
            </a:r>
            <a:r>
              <a:rPr lang="en-US" sz="3600" i="1" dirty="0"/>
              <a:t>focus</a:t>
            </a:r>
            <a:r>
              <a:rPr lang="en-US" sz="3600" dirty="0"/>
              <a:t> or </a:t>
            </a:r>
            <a:r>
              <a:rPr lang="en-US" sz="3600" i="1" dirty="0"/>
              <a:t>emphasis</a:t>
            </a:r>
            <a:r>
              <a:rPr lang="en-US" sz="3600" dirty="0"/>
              <a:t> of the painting, the most important thing from the artist’s point of view. </a:t>
            </a:r>
          </a:p>
          <a:p>
            <a:pPr marL="0" indent="0">
              <a:buNone/>
            </a:pPr>
            <a:endParaRPr lang="en-US" sz="3600" dirty="0"/>
          </a:p>
          <a:p>
            <a:pPr marL="0" indent="0">
              <a:buNone/>
            </a:pPr>
            <a:r>
              <a:rPr lang="en-US" sz="3600" dirty="0"/>
              <a:t>If a painting has no focus then </a:t>
            </a:r>
            <a:r>
              <a:rPr lang="en-CA" sz="3600" dirty="0"/>
              <a:t>the viewer’s eye feels lost, wandering across the canvas looking for a place to rest. </a:t>
            </a:r>
          </a:p>
          <a:p>
            <a:pPr marL="0" indent="0">
              <a:buNone/>
            </a:pPr>
            <a:r>
              <a:rPr lang="en-CA" dirty="0"/>
              <a:t>The remainder of the painting is relatively unimportant except that if it were absent then the painting would make no sense. </a:t>
            </a:r>
            <a:endParaRPr lang="en-US" sz="3600" dirty="0"/>
          </a:p>
        </p:txBody>
      </p:sp>
    </p:spTree>
    <p:extLst>
      <p:ext uri="{BB962C8B-B14F-4D97-AF65-F5344CB8AC3E}">
        <p14:creationId xmlns:p14="http://schemas.microsoft.com/office/powerpoint/2010/main" val="3987991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Initial</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55389" y="1527402"/>
            <a:ext cx="10515600" cy="4351338"/>
          </a:xfrm>
        </p:spPr>
        <p:txBody>
          <a:bodyPr>
            <a:normAutofit/>
          </a:bodyPr>
          <a:lstStyle/>
          <a:p>
            <a:pPr marL="0" indent="0">
              <a:buNone/>
            </a:pPr>
            <a:r>
              <a:rPr lang="en-CA" dirty="0"/>
              <a:t>Next, we can place some of the objects, starting with the focus. </a:t>
            </a:r>
          </a:p>
          <a:p>
            <a:pPr marL="0" indent="0">
              <a:buNone/>
            </a:pPr>
            <a:endParaRPr lang="en-CA" dirty="0"/>
          </a:p>
          <a:p>
            <a:pPr marL="0" indent="0">
              <a:buNone/>
            </a:pPr>
            <a:r>
              <a:rPr lang="en-CA" dirty="0"/>
              <a:t>Any photographer knows better than to place the principal object in the exact center, so the position of the girl should be moved.</a:t>
            </a:r>
          </a:p>
          <a:p>
            <a:pPr marL="0" indent="0">
              <a:buNone/>
            </a:pPr>
            <a:endParaRPr lang="en-CA" dirty="0"/>
          </a:p>
          <a:p>
            <a:pPr marL="0" indent="0">
              <a:buNone/>
            </a:pPr>
            <a:r>
              <a:rPr lang="en-CA" dirty="0"/>
              <a:t> But to where? Artists and photographers have been using something called the </a:t>
            </a:r>
            <a:r>
              <a:rPr lang="en-CA" i="1" dirty="0"/>
              <a:t>rule of thirds</a:t>
            </a:r>
            <a:r>
              <a:rPr lang="en-CA" dirty="0"/>
              <a:t> for helping with this. </a:t>
            </a:r>
          </a:p>
        </p:txBody>
      </p:sp>
    </p:spTree>
    <p:extLst>
      <p:ext uri="{BB962C8B-B14F-4D97-AF65-F5344CB8AC3E}">
        <p14:creationId xmlns:p14="http://schemas.microsoft.com/office/powerpoint/2010/main" val="1484490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Rule of Thirds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55389" y="1527402"/>
            <a:ext cx="5404540" cy="4351338"/>
          </a:xfrm>
        </p:spPr>
        <p:txBody>
          <a:bodyPr>
            <a:normAutofit/>
          </a:bodyPr>
          <a:lstStyle/>
          <a:p>
            <a:pPr marL="0" indent="0">
              <a:buNone/>
            </a:pPr>
            <a:r>
              <a:rPr lang="en-CA" sz="3600" dirty="0"/>
              <a:t>We divide  the canvas into three equal parts horizontally and vertically, and place the focus at or near the intersection of two of the dividing lines. </a:t>
            </a:r>
          </a:p>
        </p:txBody>
      </p:sp>
      <p:pic>
        <p:nvPicPr>
          <p:cNvPr id="10" name="Picture 9">
            <a:extLst>
              <a:ext uri="{FF2B5EF4-FFF2-40B4-BE49-F238E27FC236}">
                <a16:creationId xmlns:a16="http://schemas.microsoft.com/office/drawing/2014/main" id="{ECF5809C-312F-C13F-829B-1E09FBB054F8}"/>
              </a:ext>
            </a:extLst>
          </p:cNvPr>
          <p:cNvPicPr>
            <a:picLocks noChangeAspect="1"/>
          </p:cNvPicPr>
          <p:nvPr/>
        </p:nvPicPr>
        <p:blipFill>
          <a:blip r:embed="rId2"/>
          <a:stretch>
            <a:fillRect/>
          </a:stretch>
        </p:blipFill>
        <p:spPr>
          <a:xfrm>
            <a:off x="6540025" y="815408"/>
            <a:ext cx="5096586" cy="4867954"/>
          </a:xfrm>
          <a:prstGeom prst="rect">
            <a:avLst/>
          </a:prstGeom>
        </p:spPr>
      </p:pic>
    </p:spTree>
    <p:extLst>
      <p:ext uri="{BB962C8B-B14F-4D97-AF65-F5344CB8AC3E}">
        <p14:creationId xmlns:p14="http://schemas.microsoft.com/office/powerpoint/2010/main" val="1875269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Rule of Thirds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55389" y="1527402"/>
            <a:ext cx="5404540" cy="4351338"/>
          </a:xfrm>
        </p:spPr>
        <p:txBody>
          <a:bodyPr>
            <a:normAutofit/>
          </a:bodyPr>
          <a:lstStyle/>
          <a:p>
            <a:pPr marL="0" indent="0">
              <a:buNone/>
            </a:pPr>
            <a:endParaRPr lang="en-CA" sz="3600" dirty="0"/>
          </a:p>
        </p:txBody>
      </p:sp>
      <p:pic>
        <p:nvPicPr>
          <p:cNvPr id="4" name="Picture 3" descr="A cartoon of a brown rectangular object&#10;&#10;AI-generated content may be incorrect.">
            <a:extLst>
              <a:ext uri="{FF2B5EF4-FFF2-40B4-BE49-F238E27FC236}">
                <a16:creationId xmlns:a16="http://schemas.microsoft.com/office/drawing/2014/main" id="{2F7A9C4B-D3BC-64C0-860D-06C9721B2F2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703" y="1386523"/>
            <a:ext cx="10001840" cy="4949976"/>
          </a:xfrm>
          <a:prstGeom prst="rect">
            <a:avLst/>
          </a:prstGeom>
          <a:noFill/>
          <a:ln>
            <a:noFill/>
          </a:ln>
        </p:spPr>
      </p:pic>
    </p:spTree>
    <p:extLst>
      <p:ext uri="{BB962C8B-B14F-4D97-AF65-F5344CB8AC3E}">
        <p14:creationId xmlns:p14="http://schemas.microsoft.com/office/powerpoint/2010/main" val="2504248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Initial</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55389" y="1527402"/>
            <a:ext cx="10515600" cy="4351338"/>
          </a:xfrm>
        </p:spPr>
        <p:txBody>
          <a:bodyPr>
            <a:normAutofit/>
          </a:bodyPr>
          <a:lstStyle/>
          <a:p>
            <a:pPr marL="0" indent="0">
              <a:buNone/>
            </a:pPr>
            <a:r>
              <a:rPr lang="en-CA" dirty="0"/>
              <a:t>The blue area is probably sky, brown is where the farm will be located, roughly, the girl will be in the pink box, and the green is the rest. </a:t>
            </a:r>
          </a:p>
          <a:p>
            <a:pPr marL="0" indent="0">
              <a:buNone/>
            </a:pPr>
            <a:r>
              <a:rPr lang="en-CA" dirty="0"/>
              <a:t>A painter usually will do this in their head, possibly making crude, quick marks on the canvas as an outline.</a:t>
            </a:r>
          </a:p>
          <a:p>
            <a:pPr marL="0" indent="0">
              <a:buNone/>
            </a:pPr>
            <a:endParaRPr lang="en-CA" dirty="0"/>
          </a:p>
          <a:p>
            <a:pPr marL="0" indent="0">
              <a:buNone/>
            </a:pPr>
            <a:r>
              <a:rPr lang="en-CA" dirty="0"/>
              <a:t>The girl must be in the lower part of the image; she’s in the </a:t>
            </a:r>
            <a:r>
              <a:rPr lang="en-CA" i="1" dirty="0"/>
              <a:t>foreground</a:t>
            </a:r>
            <a:r>
              <a:rPr lang="en-CA" dirty="0"/>
              <a:t>. Let’s choose the left image; it does not matter at this point.</a:t>
            </a:r>
          </a:p>
          <a:p>
            <a:pPr marL="0" indent="0">
              <a:buNone/>
            </a:pPr>
            <a:endParaRPr lang="en-CA" dirty="0"/>
          </a:p>
        </p:txBody>
      </p:sp>
    </p:spTree>
    <p:extLst>
      <p:ext uri="{BB962C8B-B14F-4D97-AF65-F5344CB8AC3E}">
        <p14:creationId xmlns:p14="http://schemas.microsoft.com/office/powerpoint/2010/main" val="2308742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Initial</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55389" y="1527402"/>
            <a:ext cx="6612854" cy="4351338"/>
          </a:xfrm>
        </p:spPr>
        <p:txBody>
          <a:bodyPr>
            <a:normAutofit fontScale="92500" lnSpcReduction="10000"/>
          </a:bodyPr>
          <a:lstStyle/>
          <a:p>
            <a:pPr marL="0" indent="0">
              <a:buNone/>
            </a:pPr>
            <a:r>
              <a:rPr lang="en-CA" dirty="0"/>
              <a:t>Let’s choose the left image; it does not matter at this point.</a:t>
            </a:r>
          </a:p>
          <a:p>
            <a:pPr marL="0" indent="0">
              <a:buNone/>
            </a:pPr>
            <a:endParaRPr lang="en-CA" dirty="0"/>
          </a:p>
          <a:p>
            <a:pPr marL="0" indent="0">
              <a:buNone/>
            </a:pPr>
            <a:r>
              <a:rPr lang="en-CA" dirty="0"/>
              <a:t>A painter usually will do this in their head, possibly making crude, quick marks on the canvas as an outline.</a:t>
            </a:r>
          </a:p>
          <a:p>
            <a:pPr marL="0" indent="0">
              <a:buNone/>
            </a:pPr>
            <a:endParaRPr lang="en-CA" dirty="0"/>
          </a:p>
          <a:p>
            <a:pPr marL="0" indent="0">
              <a:buNone/>
            </a:pPr>
            <a:r>
              <a:rPr lang="en-CA" dirty="0"/>
              <a:t>The girl must be in the lower part of the image; she’s in the </a:t>
            </a:r>
            <a:r>
              <a:rPr lang="en-CA" i="1" dirty="0"/>
              <a:t>foreground</a:t>
            </a:r>
            <a:r>
              <a:rPr lang="en-CA" dirty="0"/>
              <a:t>. Let’s choose the left image; it does not matter at this point.</a:t>
            </a:r>
          </a:p>
          <a:p>
            <a:pPr marL="0" indent="0">
              <a:buNone/>
            </a:pPr>
            <a:endParaRPr lang="en-CA" dirty="0"/>
          </a:p>
        </p:txBody>
      </p:sp>
      <p:pic>
        <p:nvPicPr>
          <p:cNvPr id="5" name="Picture 4">
            <a:extLst>
              <a:ext uri="{FF2B5EF4-FFF2-40B4-BE49-F238E27FC236}">
                <a16:creationId xmlns:a16="http://schemas.microsoft.com/office/drawing/2014/main" id="{8E9256CB-7565-9B05-6AC1-61E547D69C78}"/>
              </a:ext>
            </a:extLst>
          </p:cNvPr>
          <p:cNvPicPr>
            <a:picLocks noChangeAspect="1"/>
          </p:cNvPicPr>
          <p:nvPr/>
        </p:nvPicPr>
        <p:blipFill>
          <a:blip r:embed="rId2"/>
          <a:stretch>
            <a:fillRect/>
          </a:stretch>
        </p:blipFill>
        <p:spPr>
          <a:xfrm>
            <a:off x="7788730" y="471317"/>
            <a:ext cx="4201376" cy="4185027"/>
          </a:xfrm>
          <a:prstGeom prst="rect">
            <a:avLst/>
          </a:prstGeom>
        </p:spPr>
      </p:pic>
    </p:spTree>
    <p:extLst>
      <p:ext uri="{BB962C8B-B14F-4D97-AF65-F5344CB8AC3E}">
        <p14:creationId xmlns:p14="http://schemas.microsoft.com/office/powerpoint/2010/main" val="1129455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Initial</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55389" y="1527402"/>
            <a:ext cx="6612854" cy="4351338"/>
          </a:xfrm>
        </p:spPr>
        <p:txBody>
          <a:bodyPr>
            <a:normAutofit/>
          </a:bodyPr>
          <a:lstStyle/>
          <a:p>
            <a:pPr marL="0" indent="0">
              <a:buNone/>
            </a:pPr>
            <a:r>
              <a:rPr lang="en-US" dirty="0"/>
              <a:t>The farm house will be in the brown area on the opposite side of center from the girl. </a:t>
            </a:r>
          </a:p>
          <a:p>
            <a:pPr marL="0" indent="0">
              <a:buNone/>
            </a:pPr>
            <a:endParaRPr lang="en-US" dirty="0"/>
          </a:p>
          <a:p>
            <a:pPr marL="0" indent="0">
              <a:buNone/>
            </a:pPr>
            <a:r>
              <a:rPr lang="en-US" dirty="0"/>
              <a:t>She’s crawling towards it, moving diagonally across the scene. </a:t>
            </a:r>
          </a:p>
          <a:p>
            <a:pPr marL="0" indent="0">
              <a:buNone/>
            </a:pPr>
            <a:endParaRPr lang="en-US" dirty="0"/>
          </a:p>
          <a:p>
            <a:pPr marL="0" indent="0">
              <a:buNone/>
            </a:pPr>
            <a:endParaRPr lang="en-CA" dirty="0"/>
          </a:p>
        </p:txBody>
      </p:sp>
      <p:pic>
        <p:nvPicPr>
          <p:cNvPr id="5" name="Picture 4">
            <a:extLst>
              <a:ext uri="{FF2B5EF4-FFF2-40B4-BE49-F238E27FC236}">
                <a16:creationId xmlns:a16="http://schemas.microsoft.com/office/drawing/2014/main" id="{8E9256CB-7565-9B05-6AC1-61E547D69C78}"/>
              </a:ext>
            </a:extLst>
          </p:cNvPr>
          <p:cNvPicPr>
            <a:picLocks noChangeAspect="1"/>
          </p:cNvPicPr>
          <p:nvPr/>
        </p:nvPicPr>
        <p:blipFill>
          <a:blip r:embed="rId2"/>
          <a:stretch>
            <a:fillRect/>
          </a:stretch>
        </p:blipFill>
        <p:spPr>
          <a:xfrm>
            <a:off x="7788730" y="471317"/>
            <a:ext cx="4201376" cy="4185027"/>
          </a:xfrm>
          <a:prstGeom prst="rect">
            <a:avLst/>
          </a:prstGeom>
        </p:spPr>
      </p:pic>
    </p:spTree>
    <p:extLst>
      <p:ext uri="{BB962C8B-B14F-4D97-AF65-F5344CB8AC3E}">
        <p14:creationId xmlns:p14="http://schemas.microsoft.com/office/powerpoint/2010/main" val="2553897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Initial</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55389" y="1527402"/>
            <a:ext cx="6612854" cy="4351338"/>
          </a:xfrm>
        </p:spPr>
        <p:txBody>
          <a:bodyPr>
            <a:normAutofit/>
          </a:bodyPr>
          <a:lstStyle/>
          <a:p>
            <a:pPr marL="0" indent="0">
              <a:buNone/>
            </a:pPr>
            <a:r>
              <a:rPr lang="en-US" dirty="0"/>
              <a:t>We can place other buildings at the same level in different locations depending on our imagining of the scene or the buildings in the actual scene. </a:t>
            </a:r>
          </a:p>
          <a:p>
            <a:pPr marL="0" indent="0">
              <a:buNone/>
            </a:pPr>
            <a:r>
              <a:rPr lang="en-US" dirty="0"/>
              <a:t>The green region is hay or grass, the blue will be sky. We can now fill in some of those areas and sketch in the building and girl. </a:t>
            </a:r>
            <a:endParaRPr lang="en-CA" dirty="0"/>
          </a:p>
          <a:p>
            <a:pPr marL="0" indent="0">
              <a:buNone/>
            </a:pPr>
            <a:endParaRPr lang="en-US" dirty="0"/>
          </a:p>
          <a:p>
            <a:pPr marL="0" indent="0">
              <a:buNone/>
            </a:pPr>
            <a:endParaRPr lang="en-CA" dirty="0"/>
          </a:p>
        </p:txBody>
      </p:sp>
      <p:pic>
        <p:nvPicPr>
          <p:cNvPr id="5" name="Picture 4">
            <a:extLst>
              <a:ext uri="{FF2B5EF4-FFF2-40B4-BE49-F238E27FC236}">
                <a16:creationId xmlns:a16="http://schemas.microsoft.com/office/drawing/2014/main" id="{8E9256CB-7565-9B05-6AC1-61E547D69C78}"/>
              </a:ext>
            </a:extLst>
          </p:cNvPr>
          <p:cNvPicPr>
            <a:picLocks noChangeAspect="1"/>
          </p:cNvPicPr>
          <p:nvPr/>
        </p:nvPicPr>
        <p:blipFill>
          <a:blip r:embed="rId2"/>
          <a:stretch>
            <a:fillRect/>
          </a:stretch>
        </p:blipFill>
        <p:spPr>
          <a:xfrm>
            <a:off x="7788730" y="471317"/>
            <a:ext cx="4201376" cy="4185027"/>
          </a:xfrm>
          <a:prstGeom prst="rect">
            <a:avLst/>
          </a:prstGeom>
        </p:spPr>
      </p:pic>
    </p:spTree>
    <p:extLst>
      <p:ext uri="{BB962C8B-B14F-4D97-AF65-F5344CB8AC3E}">
        <p14:creationId xmlns:p14="http://schemas.microsoft.com/office/powerpoint/2010/main" val="144310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Objects</a:t>
            </a:r>
          </a:p>
        </p:txBody>
      </p:sp>
      <p:pic>
        <p:nvPicPr>
          <p:cNvPr id="7" name="Picture 6">
            <a:extLst>
              <a:ext uri="{FF2B5EF4-FFF2-40B4-BE49-F238E27FC236}">
                <a16:creationId xmlns:a16="http://schemas.microsoft.com/office/drawing/2014/main" id="{6F16E73A-063B-F13D-8A67-C90F76571C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199" y="2066925"/>
            <a:ext cx="10602705" cy="2570389"/>
          </a:xfrm>
          <a:prstGeom prst="rect">
            <a:avLst/>
          </a:prstGeom>
          <a:noFill/>
          <a:ln>
            <a:noFill/>
          </a:ln>
        </p:spPr>
      </p:pic>
    </p:spTree>
    <p:extLst>
      <p:ext uri="{BB962C8B-B14F-4D97-AF65-F5344CB8AC3E}">
        <p14:creationId xmlns:p14="http://schemas.microsoft.com/office/powerpoint/2010/main" val="115944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Roughing in</a:t>
            </a:r>
          </a:p>
        </p:txBody>
      </p:sp>
      <p:pic>
        <p:nvPicPr>
          <p:cNvPr id="6" name="Picture 5">
            <a:extLst>
              <a:ext uri="{FF2B5EF4-FFF2-40B4-BE49-F238E27FC236}">
                <a16:creationId xmlns:a16="http://schemas.microsoft.com/office/drawing/2014/main" id="{DCCE9F96-1912-A703-A97B-E1AE530822E6}"/>
              </a:ext>
            </a:extLst>
          </p:cNvPr>
          <p:cNvPicPr>
            <a:picLocks noChangeAspect="1"/>
          </p:cNvPicPr>
          <p:nvPr/>
        </p:nvPicPr>
        <p:blipFill>
          <a:blip r:embed="rId2"/>
          <a:stretch>
            <a:fillRect/>
          </a:stretch>
        </p:blipFill>
        <p:spPr>
          <a:xfrm>
            <a:off x="1975560" y="1925243"/>
            <a:ext cx="6074426" cy="4063297"/>
          </a:xfrm>
          <a:prstGeom prst="rect">
            <a:avLst/>
          </a:prstGeom>
        </p:spPr>
      </p:pic>
    </p:spTree>
    <p:extLst>
      <p:ext uri="{BB962C8B-B14F-4D97-AF65-F5344CB8AC3E}">
        <p14:creationId xmlns:p14="http://schemas.microsoft.com/office/powerpoint/2010/main" val="767021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Roughing in</a:t>
            </a:r>
          </a:p>
        </p:txBody>
      </p:sp>
      <p:pic>
        <p:nvPicPr>
          <p:cNvPr id="4" name="Picture 3">
            <a:extLst>
              <a:ext uri="{FF2B5EF4-FFF2-40B4-BE49-F238E27FC236}">
                <a16:creationId xmlns:a16="http://schemas.microsoft.com/office/drawing/2014/main" id="{7C4212E3-FF4F-C25A-99D6-26A98559EBEB}"/>
              </a:ext>
            </a:extLst>
          </p:cNvPr>
          <p:cNvPicPr>
            <a:picLocks noChangeAspect="1"/>
          </p:cNvPicPr>
          <p:nvPr/>
        </p:nvPicPr>
        <p:blipFill>
          <a:blip r:embed="rId2"/>
          <a:stretch>
            <a:fillRect/>
          </a:stretch>
        </p:blipFill>
        <p:spPr>
          <a:xfrm>
            <a:off x="1830642" y="1641701"/>
            <a:ext cx="7133744" cy="4747877"/>
          </a:xfrm>
          <a:prstGeom prst="rect">
            <a:avLst/>
          </a:prstGeom>
        </p:spPr>
      </p:pic>
    </p:spTree>
    <p:extLst>
      <p:ext uri="{BB962C8B-B14F-4D97-AF65-F5344CB8AC3E}">
        <p14:creationId xmlns:p14="http://schemas.microsoft.com/office/powerpoint/2010/main" val="459755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i="1" dirty="0"/>
              <a:t>Christina’s World by </a:t>
            </a:r>
            <a:r>
              <a:rPr lang="en-US" dirty="0"/>
              <a:t>Andrew Wyeth</a:t>
            </a:r>
            <a:endParaRPr lang="en-CA" dirty="0"/>
          </a:p>
        </p:txBody>
      </p:sp>
      <p:pic>
        <p:nvPicPr>
          <p:cNvPr id="3" name="Picture 2" descr="Anecdotes: Christina's World Unplugged - Joe Baraban's Digital ...">
            <a:extLst>
              <a:ext uri="{FF2B5EF4-FFF2-40B4-BE49-F238E27FC236}">
                <a16:creationId xmlns:a16="http://schemas.microsoft.com/office/drawing/2014/main" id="{F6060702-0168-4176-6BDD-0A07F156B7E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89544" y="1681179"/>
            <a:ext cx="7134271" cy="4811696"/>
          </a:xfrm>
          <a:prstGeom prst="rect">
            <a:avLst/>
          </a:prstGeom>
          <a:noFill/>
          <a:ln>
            <a:noFill/>
          </a:ln>
        </p:spPr>
      </p:pic>
    </p:spTree>
    <p:extLst>
      <p:ext uri="{BB962C8B-B14F-4D97-AF65-F5344CB8AC3E}">
        <p14:creationId xmlns:p14="http://schemas.microsoft.com/office/powerpoint/2010/main" val="251738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i="1" dirty="0"/>
              <a:t>Positive and Negative Space</a:t>
            </a:r>
            <a:endParaRPr lang="en-CA" b="1" dirty="0"/>
          </a:p>
        </p:txBody>
      </p:sp>
      <p:sp>
        <p:nvSpPr>
          <p:cNvPr id="4" name="Content Placeholder 2">
            <a:extLst>
              <a:ext uri="{FF2B5EF4-FFF2-40B4-BE49-F238E27FC236}">
                <a16:creationId xmlns:a16="http://schemas.microsoft.com/office/drawing/2014/main" id="{9FAD6CA4-915B-1C48-17BC-DB3C5A087094}"/>
              </a:ext>
            </a:extLst>
          </p:cNvPr>
          <p:cNvSpPr>
            <a:spLocks noGrp="1"/>
          </p:cNvSpPr>
          <p:nvPr>
            <p:ph idx="1"/>
          </p:nvPr>
        </p:nvSpPr>
        <p:spPr>
          <a:xfrm>
            <a:off x="555388" y="1527402"/>
            <a:ext cx="10798411" cy="4351338"/>
          </a:xfrm>
        </p:spPr>
        <p:txBody>
          <a:bodyPr>
            <a:normAutofit/>
          </a:bodyPr>
          <a:lstStyle/>
          <a:p>
            <a:pPr marL="0" indent="0">
              <a:buNone/>
            </a:pPr>
            <a:r>
              <a:rPr lang="en-US" sz="4000" dirty="0"/>
              <a:t>Positive space consists of the shapes or objects of interest, and negative space is the space between them.</a:t>
            </a:r>
          </a:p>
          <a:p>
            <a:pPr marL="0" indent="0">
              <a:buNone/>
            </a:pPr>
            <a:endParaRPr lang="en-US" sz="4000" dirty="0"/>
          </a:p>
          <a:p>
            <a:pPr marL="0" indent="0">
              <a:buNone/>
            </a:pPr>
            <a:r>
              <a:rPr lang="en-US" dirty="0"/>
              <a:t>In Wyeth’s painting Christina, the barn, and the house comprise the positive space, and the field and sky are the negative space. </a:t>
            </a:r>
            <a:endParaRPr lang="en-CA" sz="4000" dirty="0"/>
          </a:p>
        </p:txBody>
      </p:sp>
    </p:spTree>
    <p:extLst>
      <p:ext uri="{BB962C8B-B14F-4D97-AF65-F5344CB8AC3E}">
        <p14:creationId xmlns:p14="http://schemas.microsoft.com/office/powerpoint/2010/main" val="2805022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i="1" dirty="0"/>
              <a:t>Creation of Adam</a:t>
            </a:r>
            <a:endParaRPr lang="en-CA" b="1" dirty="0"/>
          </a:p>
        </p:txBody>
      </p:sp>
      <p:pic>
        <p:nvPicPr>
          <p:cNvPr id="6" name="Picture 5" descr="Elements of Art">
            <a:extLst>
              <a:ext uri="{FF2B5EF4-FFF2-40B4-BE49-F238E27FC236}">
                <a16:creationId xmlns:a16="http://schemas.microsoft.com/office/drawing/2014/main" id="{F1B2CE67-A916-41AE-200E-C671742BF8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06303" y="1690688"/>
            <a:ext cx="10121338" cy="4595812"/>
          </a:xfrm>
          <a:prstGeom prst="rect">
            <a:avLst/>
          </a:prstGeom>
          <a:noFill/>
          <a:ln>
            <a:noFill/>
          </a:ln>
        </p:spPr>
      </p:pic>
    </p:spTree>
    <p:extLst>
      <p:ext uri="{BB962C8B-B14F-4D97-AF65-F5344CB8AC3E}">
        <p14:creationId xmlns:p14="http://schemas.microsoft.com/office/powerpoint/2010/main" val="104311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i="1" dirty="0"/>
              <a:t>Positive and Negative Space</a:t>
            </a:r>
            <a:endParaRPr lang="en-CA" b="1" dirty="0"/>
          </a:p>
        </p:txBody>
      </p:sp>
      <p:sp>
        <p:nvSpPr>
          <p:cNvPr id="7" name="Content Placeholder 2">
            <a:extLst>
              <a:ext uri="{FF2B5EF4-FFF2-40B4-BE49-F238E27FC236}">
                <a16:creationId xmlns:a16="http://schemas.microsoft.com/office/drawing/2014/main" id="{361CCBC7-BEC1-C0BF-39B4-C69CF093BA86}"/>
              </a:ext>
            </a:extLst>
          </p:cNvPr>
          <p:cNvSpPr>
            <a:spLocks noGrp="1"/>
          </p:cNvSpPr>
          <p:nvPr>
            <p:ph idx="1"/>
          </p:nvPr>
        </p:nvSpPr>
        <p:spPr>
          <a:xfrm>
            <a:off x="555388" y="1527402"/>
            <a:ext cx="10939925" cy="4351338"/>
          </a:xfrm>
        </p:spPr>
        <p:txBody>
          <a:bodyPr>
            <a:normAutofit/>
          </a:bodyPr>
          <a:lstStyle/>
          <a:p>
            <a:pPr marL="0" indent="0">
              <a:buNone/>
            </a:pPr>
            <a:r>
              <a:rPr lang="en-US" dirty="0"/>
              <a:t>The figures of God and Adam take up half or less of the overall work but fill the positive space and are the important things to be seen. </a:t>
            </a:r>
          </a:p>
          <a:p>
            <a:pPr marL="0" indent="0">
              <a:buNone/>
            </a:pPr>
            <a:endParaRPr lang="en-US" dirty="0"/>
          </a:p>
          <a:p>
            <a:pPr marL="0" indent="0">
              <a:buNone/>
            </a:pPr>
            <a:r>
              <a:rPr lang="en-US" dirty="0"/>
              <a:t>The negative space (background) is relatively empty. It contains no objects of importance. </a:t>
            </a:r>
          </a:p>
          <a:p>
            <a:pPr marL="0" indent="0">
              <a:buNone/>
            </a:pPr>
            <a:r>
              <a:rPr lang="en-US" dirty="0"/>
              <a:t>The gap between the finger or God and that of Adam creates a sense of anticipation of an event about to occur. The open space in the painting actually draws our attention to the focal points. </a:t>
            </a:r>
            <a:r>
              <a:rPr lang="en-US" dirty="0">
                <a:solidFill>
                  <a:srgbClr val="FF0000"/>
                </a:solidFill>
              </a:rPr>
              <a:t>Negative space can be critical to the composition, in that it often draws the eye to the areas the artist wants you to focus on.</a:t>
            </a:r>
            <a:endParaRPr lang="en-CA" dirty="0">
              <a:solidFill>
                <a:srgbClr val="FF0000"/>
              </a:solidFill>
            </a:endParaRPr>
          </a:p>
          <a:p>
            <a:pPr marL="0" indent="0">
              <a:buNone/>
            </a:pPr>
            <a:endParaRPr lang="en-US" dirty="0"/>
          </a:p>
          <a:p>
            <a:pPr marL="0" indent="0">
              <a:buNone/>
            </a:pPr>
            <a:endParaRPr lang="en-CA" dirty="0"/>
          </a:p>
        </p:txBody>
      </p:sp>
    </p:spTree>
    <p:extLst>
      <p:ext uri="{BB962C8B-B14F-4D97-AF65-F5344CB8AC3E}">
        <p14:creationId xmlns:p14="http://schemas.microsoft.com/office/powerpoint/2010/main" val="2903716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i="1" dirty="0"/>
              <a:t>Three Dimensional Space</a:t>
            </a:r>
            <a:endParaRPr lang="en-CA" b="1" dirty="0"/>
          </a:p>
        </p:txBody>
      </p:sp>
      <p:sp>
        <p:nvSpPr>
          <p:cNvPr id="7" name="Content Placeholder 2">
            <a:extLst>
              <a:ext uri="{FF2B5EF4-FFF2-40B4-BE49-F238E27FC236}">
                <a16:creationId xmlns:a16="http://schemas.microsoft.com/office/drawing/2014/main" id="{361CCBC7-BEC1-C0BF-39B4-C69CF093BA86}"/>
              </a:ext>
            </a:extLst>
          </p:cNvPr>
          <p:cNvSpPr>
            <a:spLocks noGrp="1"/>
          </p:cNvSpPr>
          <p:nvPr>
            <p:ph idx="1"/>
          </p:nvPr>
        </p:nvSpPr>
        <p:spPr>
          <a:xfrm>
            <a:off x="555388" y="1527402"/>
            <a:ext cx="10939925" cy="2228169"/>
          </a:xfrm>
        </p:spPr>
        <p:txBody>
          <a:bodyPr>
            <a:normAutofit/>
          </a:bodyPr>
          <a:lstStyle/>
          <a:p>
            <a:pPr marL="0" indent="0">
              <a:buNone/>
            </a:pPr>
            <a:r>
              <a:rPr lang="en-US" dirty="0"/>
              <a:t>Here we are talking about providing an illusion of the third dimension with using 3D coordinates. A simple example of this is to use overlapping objects. Here we see a green square and a black circle. The entire green square is seen, while part of the circle is covered, implying that the square is in front of the circle.</a:t>
            </a:r>
            <a:endParaRPr lang="en-CA" dirty="0"/>
          </a:p>
          <a:p>
            <a:pPr marL="0" indent="0">
              <a:buNone/>
            </a:pPr>
            <a:endParaRPr lang="en-US" dirty="0"/>
          </a:p>
          <a:p>
            <a:pPr marL="0" indent="0">
              <a:buNone/>
            </a:pPr>
            <a:endParaRPr lang="en-CA" dirty="0"/>
          </a:p>
        </p:txBody>
      </p:sp>
      <p:pic>
        <p:nvPicPr>
          <p:cNvPr id="4" name="Picture 3">
            <a:extLst>
              <a:ext uri="{FF2B5EF4-FFF2-40B4-BE49-F238E27FC236}">
                <a16:creationId xmlns:a16="http://schemas.microsoft.com/office/drawing/2014/main" id="{D5A501E6-B902-FC55-F449-B1907991F1C3}"/>
              </a:ext>
            </a:extLst>
          </p:cNvPr>
          <p:cNvPicPr>
            <a:picLocks noChangeAspect="1"/>
          </p:cNvPicPr>
          <p:nvPr/>
        </p:nvPicPr>
        <p:blipFill>
          <a:blip r:embed="rId2"/>
          <a:stretch>
            <a:fillRect/>
          </a:stretch>
        </p:blipFill>
        <p:spPr>
          <a:xfrm>
            <a:off x="3020651" y="3461657"/>
            <a:ext cx="4459631" cy="2073729"/>
          </a:xfrm>
          <a:prstGeom prst="rect">
            <a:avLst/>
          </a:prstGeom>
        </p:spPr>
      </p:pic>
    </p:spTree>
    <p:extLst>
      <p:ext uri="{BB962C8B-B14F-4D97-AF65-F5344CB8AC3E}">
        <p14:creationId xmlns:p14="http://schemas.microsoft.com/office/powerpoint/2010/main" val="2250884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i="1" dirty="0"/>
              <a:t>Three Dimensional Space</a:t>
            </a:r>
            <a:endParaRPr lang="en-CA" b="1" dirty="0"/>
          </a:p>
        </p:txBody>
      </p:sp>
      <p:sp>
        <p:nvSpPr>
          <p:cNvPr id="7" name="Content Placeholder 2">
            <a:extLst>
              <a:ext uri="{FF2B5EF4-FFF2-40B4-BE49-F238E27FC236}">
                <a16:creationId xmlns:a16="http://schemas.microsoft.com/office/drawing/2014/main" id="{361CCBC7-BEC1-C0BF-39B4-C69CF093BA86}"/>
              </a:ext>
            </a:extLst>
          </p:cNvPr>
          <p:cNvSpPr>
            <a:spLocks noGrp="1"/>
          </p:cNvSpPr>
          <p:nvPr>
            <p:ph idx="1"/>
          </p:nvPr>
        </p:nvSpPr>
        <p:spPr>
          <a:xfrm>
            <a:off x="555388" y="1527402"/>
            <a:ext cx="10939925" cy="2228169"/>
          </a:xfrm>
        </p:spPr>
        <p:txBody>
          <a:bodyPr>
            <a:normAutofit/>
          </a:bodyPr>
          <a:lstStyle/>
          <a:p>
            <a:pPr marL="0" indent="0">
              <a:buNone/>
            </a:pPr>
            <a:r>
              <a:rPr lang="en-US" dirty="0"/>
              <a:t>Objects that are larger are often perceived as being nearer than objects that are small, especially when they are the same shape. This can change if the object is recognizable by the viewer, because they will have an idea of the actual size of the object. </a:t>
            </a:r>
          </a:p>
          <a:p>
            <a:pPr marL="0" indent="0">
              <a:buNone/>
            </a:pPr>
            <a:endParaRPr lang="en-CA" dirty="0"/>
          </a:p>
        </p:txBody>
      </p:sp>
      <p:pic>
        <p:nvPicPr>
          <p:cNvPr id="5" name="Picture 4">
            <a:extLst>
              <a:ext uri="{FF2B5EF4-FFF2-40B4-BE49-F238E27FC236}">
                <a16:creationId xmlns:a16="http://schemas.microsoft.com/office/drawing/2014/main" id="{7954EA45-6133-0FE4-8124-D229C9D722E0}"/>
              </a:ext>
            </a:extLst>
          </p:cNvPr>
          <p:cNvPicPr>
            <a:picLocks noChangeAspect="1"/>
          </p:cNvPicPr>
          <p:nvPr/>
        </p:nvPicPr>
        <p:blipFill>
          <a:blip r:embed="rId2"/>
          <a:stretch>
            <a:fillRect/>
          </a:stretch>
        </p:blipFill>
        <p:spPr>
          <a:xfrm>
            <a:off x="3307780" y="3429000"/>
            <a:ext cx="4278873" cy="2041071"/>
          </a:xfrm>
          <a:prstGeom prst="rect">
            <a:avLst/>
          </a:prstGeom>
        </p:spPr>
      </p:pic>
    </p:spTree>
    <p:extLst>
      <p:ext uri="{BB962C8B-B14F-4D97-AF65-F5344CB8AC3E}">
        <p14:creationId xmlns:p14="http://schemas.microsoft.com/office/powerpoint/2010/main" val="4024112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i="1" dirty="0"/>
              <a:t>Three Dimensional Space</a:t>
            </a:r>
            <a:endParaRPr lang="en-CA" b="1" dirty="0"/>
          </a:p>
        </p:txBody>
      </p:sp>
      <p:sp>
        <p:nvSpPr>
          <p:cNvPr id="7" name="Content Placeholder 2">
            <a:extLst>
              <a:ext uri="{FF2B5EF4-FFF2-40B4-BE49-F238E27FC236}">
                <a16:creationId xmlns:a16="http://schemas.microsoft.com/office/drawing/2014/main" id="{361CCBC7-BEC1-C0BF-39B4-C69CF093BA86}"/>
              </a:ext>
            </a:extLst>
          </p:cNvPr>
          <p:cNvSpPr>
            <a:spLocks noGrp="1"/>
          </p:cNvSpPr>
          <p:nvPr>
            <p:ph idx="1"/>
          </p:nvPr>
        </p:nvSpPr>
        <p:spPr>
          <a:xfrm>
            <a:off x="555388" y="1527402"/>
            <a:ext cx="10939925" cy="2228169"/>
          </a:xfrm>
        </p:spPr>
        <p:txBody>
          <a:bodyPr>
            <a:normAutofit/>
          </a:bodyPr>
          <a:lstStyle/>
          <a:p>
            <a:pPr marL="0" indent="0">
              <a:buNone/>
            </a:pPr>
            <a:r>
              <a:rPr lang="en-US" dirty="0"/>
              <a:t>Objects that are placed higher on the canvas will seem further away than lower objects. This is likely related to our perception of vanishing points and the horizon. </a:t>
            </a:r>
            <a:endParaRPr lang="en-CA" dirty="0"/>
          </a:p>
        </p:txBody>
      </p:sp>
      <p:pic>
        <p:nvPicPr>
          <p:cNvPr id="4" name="Picture 3">
            <a:extLst>
              <a:ext uri="{FF2B5EF4-FFF2-40B4-BE49-F238E27FC236}">
                <a16:creationId xmlns:a16="http://schemas.microsoft.com/office/drawing/2014/main" id="{01D0B2DD-C2EE-4A19-3171-619EACB88071}"/>
              </a:ext>
            </a:extLst>
          </p:cNvPr>
          <p:cNvPicPr>
            <a:picLocks noChangeAspect="1"/>
          </p:cNvPicPr>
          <p:nvPr/>
        </p:nvPicPr>
        <p:blipFill>
          <a:blip r:embed="rId2"/>
          <a:stretch>
            <a:fillRect/>
          </a:stretch>
        </p:blipFill>
        <p:spPr>
          <a:xfrm>
            <a:off x="4761225" y="3552762"/>
            <a:ext cx="2945935" cy="2472481"/>
          </a:xfrm>
          <a:prstGeom prst="rect">
            <a:avLst/>
          </a:prstGeom>
        </p:spPr>
      </p:pic>
    </p:spTree>
    <p:extLst>
      <p:ext uri="{BB962C8B-B14F-4D97-AF65-F5344CB8AC3E}">
        <p14:creationId xmlns:p14="http://schemas.microsoft.com/office/powerpoint/2010/main" val="5131089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i="1" dirty="0"/>
              <a:t>Three Dimensional Space</a:t>
            </a:r>
            <a:endParaRPr lang="en-CA" b="1" dirty="0"/>
          </a:p>
        </p:txBody>
      </p:sp>
      <p:sp>
        <p:nvSpPr>
          <p:cNvPr id="7" name="Content Placeholder 2">
            <a:extLst>
              <a:ext uri="{FF2B5EF4-FFF2-40B4-BE49-F238E27FC236}">
                <a16:creationId xmlns:a16="http://schemas.microsoft.com/office/drawing/2014/main" id="{361CCBC7-BEC1-C0BF-39B4-C69CF093BA86}"/>
              </a:ext>
            </a:extLst>
          </p:cNvPr>
          <p:cNvSpPr>
            <a:spLocks noGrp="1"/>
          </p:cNvSpPr>
          <p:nvPr>
            <p:ph idx="1"/>
          </p:nvPr>
        </p:nvSpPr>
        <p:spPr>
          <a:xfrm>
            <a:off x="555388" y="1527402"/>
            <a:ext cx="10939925" cy="2228169"/>
          </a:xfrm>
        </p:spPr>
        <p:txBody>
          <a:bodyPr>
            <a:normAutofit/>
          </a:bodyPr>
          <a:lstStyle/>
          <a:p>
            <a:pPr marL="0" indent="0">
              <a:buNone/>
            </a:pPr>
            <a:r>
              <a:rPr lang="en-US" dirty="0"/>
              <a:t>Distant objects tend to be cooler in color temperature and/or have a lighter value. Our normal perception of the distortion cause by the atmosphere is responsible for this. </a:t>
            </a:r>
            <a:endParaRPr lang="en-CA" dirty="0"/>
          </a:p>
        </p:txBody>
      </p:sp>
      <p:pic>
        <p:nvPicPr>
          <p:cNvPr id="5" name="Picture 4">
            <a:extLst>
              <a:ext uri="{FF2B5EF4-FFF2-40B4-BE49-F238E27FC236}">
                <a16:creationId xmlns:a16="http://schemas.microsoft.com/office/drawing/2014/main" id="{31A7A092-D384-A5F4-2A68-52825BA1CD62}"/>
              </a:ext>
            </a:extLst>
          </p:cNvPr>
          <p:cNvPicPr>
            <a:picLocks noChangeAspect="1"/>
          </p:cNvPicPr>
          <p:nvPr/>
        </p:nvPicPr>
        <p:blipFill>
          <a:blip r:embed="rId2"/>
          <a:stretch>
            <a:fillRect/>
          </a:stretch>
        </p:blipFill>
        <p:spPr>
          <a:xfrm>
            <a:off x="2285150" y="3241149"/>
            <a:ext cx="5715850" cy="2420832"/>
          </a:xfrm>
          <a:prstGeom prst="rect">
            <a:avLst/>
          </a:prstGeom>
        </p:spPr>
      </p:pic>
    </p:spTree>
    <p:extLst>
      <p:ext uri="{BB962C8B-B14F-4D97-AF65-F5344CB8AC3E}">
        <p14:creationId xmlns:p14="http://schemas.microsoft.com/office/powerpoint/2010/main" val="3715116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i="1" dirty="0"/>
              <a:t>Three Dimensional Space</a:t>
            </a:r>
            <a:endParaRPr lang="en-CA" b="1" dirty="0"/>
          </a:p>
        </p:txBody>
      </p:sp>
      <p:sp>
        <p:nvSpPr>
          <p:cNvPr id="7" name="Content Placeholder 2">
            <a:extLst>
              <a:ext uri="{FF2B5EF4-FFF2-40B4-BE49-F238E27FC236}">
                <a16:creationId xmlns:a16="http://schemas.microsoft.com/office/drawing/2014/main" id="{361CCBC7-BEC1-C0BF-39B4-C69CF093BA86}"/>
              </a:ext>
            </a:extLst>
          </p:cNvPr>
          <p:cNvSpPr>
            <a:spLocks noGrp="1"/>
          </p:cNvSpPr>
          <p:nvPr>
            <p:ph idx="1"/>
          </p:nvPr>
        </p:nvSpPr>
        <p:spPr>
          <a:xfrm>
            <a:off x="555388" y="1527402"/>
            <a:ext cx="10939925" cy="2228169"/>
          </a:xfrm>
        </p:spPr>
        <p:txBody>
          <a:bodyPr>
            <a:normAutofit lnSpcReduction="10000"/>
          </a:bodyPr>
          <a:lstStyle/>
          <a:p>
            <a:pPr marL="0" indent="0">
              <a:buNone/>
            </a:pPr>
            <a:r>
              <a:rPr lang="en-US" dirty="0"/>
              <a:t>Our ability to see fine detail decreases with distance, so far away objects should be given less detail than near ones. This effect increases when used with one of the others, such as size, in many circumstances. Being able to see the fuzz on a peach or the dimples on an orange improves as the object becomes nearer, but obviously the size will also increase in those situations</a:t>
            </a:r>
            <a:endParaRPr lang="en-CA" dirty="0"/>
          </a:p>
        </p:txBody>
      </p:sp>
      <p:pic>
        <p:nvPicPr>
          <p:cNvPr id="4" name="Picture 3">
            <a:extLst>
              <a:ext uri="{FF2B5EF4-FFF2-40B4-BE49-F238E27FC236}">
                <a16:creationId xmlns:a16="http://schemas.microsoft.com/office/drawing/2014/main" id="{6E07AC93-F8DD-FAC6-3A22-59319BD6C164}"/>
              </a:ext>
            </a:extLst>
          </p:cNvPr>
          <p:cNvPicPr>
            <a:picLocks noChangeAspect="1"/>
          </p:cNvPicPr>
          <p:nvPr/>
        </p:nvPicPr>
        <p:blipFill>
          <a:blip r:embed="rId2"/>
          <a:stretch>
            <a:fillRect/>
          </a:stretch>
        </p:blipFill>
        <p:spPr>
          <a:xfrm>
            <a:off x="3268321" y="3755571"/>
            <a:ext cx="5810365" cy="3107868"/>
          </a:xfrm>
          <a:prstGeom prst="rect">
            <a:avLst/>
          </a:prstGeom>
        </p:spPr>
      </p:pic>
    </p:spTree>
    <p:extLst>
      <p:ext uri="{BB962C8B-B14F-4D97-AF65-F5344CB8AC3E}">
        <p14:creationId xmlns:p14="http://schemas.microsoft.com/office/powerpoint/2010/main" val="3770828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Deep and Shallow Space</a:t>
            </a:r>
            <a:endParaRPr lang="en-CA" b="1" dirty="0"/>
          </a:p>
        </p:txBody>
      </p:sp>
      <p:sp>
        <p:nvSpPr>
          <p:cNvPr id="7" name="Content Placeholder 2">
            <a:extLst>
              <a:ext uri="{FF2B5EF4-FFF2-40B4-BE49-F238E27FC236}">
                <a16:creationId xmlns:a16="http://schemas.microsoft.com/office/drawing/2014/main" id="{361CCBC7-BEC1-C0BF-39B4-C69CF093BA86}"/>
              </a:ext>
            </a:extLst>
          </p:cNvPr>
          <p:cNvSpPr>
            <a:spLocks noGrp="1"/>
          </p:cNvSpPr>
          <p:nvPr>
            <p:ph idx="1"/>
          </p:nvPr>
        </p:nvSpPr>
        <p:spPr>
          <a:xfrm>
            <a:off x="555388" y="1527402"/>
            <a:ext cx="10939925" cy="4965473"/>
          </a:xfrm>
        </p:spPr>
        <p:txBody>
          <a:bodyPr>
            <a:normAutofit/>
          </a:bodyPr>
          <a:lstStyle/>
          <a:p>
            <a:pPr marL="0" indent="0">
              <a:buNone/>
            </a:pPr>
            <a:r>
              <a:rPr lang="en-US" i="1" dirty="0"/>
              <a:t>Deep and shallow space </a:t>
            </a:r>
            <a:r>
              <a:rPr lang="en-US" dirty="0"/>
              <a:t>refers to the </a:t>
            </a:r>
            <a:r>
              <a:rPr lang="en-US" i="1" dirty="0"/>
              <a:t>degree</a:t>
            </a:r>
            <a:r>
              <a:rPr lang="en-US" dirty="0"/>
              <a:t> of a third dimension (depth) a picture plane has. </a:t>
            </a:r>
            <a:r>
              <a:rPr lang="en-US" i="1" dirty="0"/>
              <a:t>Deep space</a:t>
            </a:r>
            <a:r>
              <a:rPr lang="en-US" dirty="0"/>
              <a:t> can be a full three dimensional representation, with a foreground,  middle ground, and background. Viewers can see the subject matter that is further away as well as closer to us.</a:t>
            </a:r>
          </a:p>
          <a:p>
            <a:pPr marL="0" indent="0">
              <a:buNone/>
            </a:pPr>
            <a:endParaRPr lang="en-US" dirty="0"/>
          </a:p>
          <a:p>
            <a:pPr marL="0" indent="0">
              <a:buNone/>
            </a:pPr>
            <a:r>
              <a:rPr lang="en-US" dirty="0"/>
              <a:t>An example is the Renaissance </a:t>
            </a:r>
            <a:r>
              <a:rPr lang="en-US" i="1" dirty="0"/>
              <a:t>Delivery of the Keys. </a:t>
            </a:r>
            <a:r>
              <a:rPr lang="en-US" dirty="0"/>
              <a:t>Here we see the illusion of depth created using size, position, color, overlapping objects various techniques, </a:t>
            </a:r>
            <a:r>
              <a:rPr lang="en-US" b="1" dirty="0">
                <a:hlinkClick r:id="rId2"/>
              </a:rPr>
              <a:t>atmospheric perspective</a:t>
            </a:r>
            <a:r>
              <a:rPr lang="en-US" dirty="0"/>
              <a:t>, and vanishing point.</a:t>
            </a:r>
            <a:endParaRPr lang="en-CA" dirty="0"/>
          </a:p>
        </p:txBody>
      </p:sp>
    </p:spTree>
    <p:extLst>
      <p:ext uri="{BB962C8B-B14F-4D97-AF65-F5344CB8AC3E}">
        <p14:creationId xmlns:p14="http://schemas.microsoft.com/office/powerpoint/2010/main" val="2759368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Delivery of the Keys by </a:t>
            </a:r>
            <a:r>
              <a:rPr lang="en-US" dirty="0"/>
              <a:t>Pietro Perugino</a:t>
            </a:r>
            <a:endParaRPr lang="en-CA" b="1" dirty="0"/>
          </a:p>
        </p:txBody>
      </p:sp>
      <p:pic>
        <p:nvPicPr>
          <p:cNvPr id="4" name="Content Placeholder 3">
            <a:extLst>
              <a:ext uri="{FF2B5EF4-FFF2-40B4-BE49-F238E27FC236}">
                <a16:creationId xmlns:a16="http://schemas.microsoft.com/office/drawing/2014/main" id="{42E1DA3A-33B6-26E6-B383-1D046B8F3D65}"/>
              </a:ext>
            </a:extLst>
          </p:cNvPr>
          <p:cNvPicPr>
            <a:picLocks noGrp="1" noChangeAspect="1"/>
          </p:cNvPicPr>
          <p:nvPr>
            <p:ph idx="1"/>
          </p:nvPr>
        </p:nvPicPr>
        <p:blipFill>
          <a:blip r:embed="rId2"/>
          <a:stretch>
            <a:fillRect/>
          </a:stretch>
        </p:blipFill>
        <p:spPr>
          <a:xfrm>
            <a:off x="1595980" y="1690688"/>
            <a:ext cx="7760291" cy="4660280"/>
          </a:xfrm>
          <a:prstGeom prst="rect">
            <a:avLst/>
          </a:prstGeom>
        </p:spPr>
      </p:pic>
    </p:spTree>
    <p:extLst>
      <p:ext uri="{BB962C8B-B14F-4D97-AF65-F5344CB8AC3E}">
        <p14:creationId xmlns:p14="http://schemas.microsoft.com/office/powerpoint/2010/main" val="2854055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Deep and Shallow Space</a:t>
            </a:r>
            <a:endParaRPr lang="en-CA" b="1" dirty="0"/>
          </a:p>
        </p:txBody>
      </p:sp>
      <p:sp>
        <p:nvSpPr>
          <p:cNvPr id="5" name="Content Placeholder 4">
            <a:extLst>
              <a:ext uri="{FF2B5EF4-FFF2-40B4-BE49-F238E27FC236}">
                <a16:creationId xmlns:a16="http://schemas.microsoft.com/office/drawing/2014/main" id="{E20F3990-619E-1465-3E45-5CE63AC96B18}"/>
              </a:ext>
            </a:extLst>
          </p:cNvPr>
          <p:cNvSpPr>
            <a:spLocks noGrp="1"/>
          </p:cNvSpPr>
          <p:nvPr>
            <p:ph idx="1"/>
          </p:nvPr>
        </p:nvSpPr>
        <p:spPr>
          <a:xfrm>
            <a:off x="838200" y="1825625"/>
            <a:ext cx="5562600" cy="4351338"/>
          </a:xfrm>
        </p:spPr>
        <p:txBody>
          <a:bodyPr>
            <a:normAutofit lnSpcReduction="10000"/>
          </a:bodyPr>
          <a:lstStyle/>
          <a:p>
            <a:pPr marL="0" indent="0">
              <a:buNone/>
            </a:pPr>
            <a:r>
              <a:rPr lang="en-US" dirty="0"/>
              <a:t>Early human artworks were all examples of shallow space, either because ancient artists didn’t know how to render the third dimension or because they didn’t </a:t>
            </a:r>
            <a:r>
              <a:rPr lang="en-US" i="1" dirty="0"/>
              <a:t>want</a:t>
            </a:r>
            <a:r>
              <a:rPr lang="en-US" dirty="0"/>
              <a:t> to. Gradually deep VS shallow space became a choice, and became a characteristic of certain types of art.</a:t>
            </a:r>
          </a:p>
          <a:p>
            <a:pPr marL="0" indent="0">
              <a:buNone/>
            </a:pPr>
            <a:r>
              <a:rPr lang="en-US" dirty="0"/>
              <a:t>Portraits and still life paintings are typical examples of shallow space</a:t>
            </a:r>
            <a:endParaRPr lang="en-CA" dirty="0"/>
          </a:p>
          <a:p>
            <a:pPr marL="0" indent="0">
              <a:buNone/>
            </a:pPr>
            <a:endParaRPr lang="en-CA" dirty="0"/>
          </a:p>
        </p:txBody>
      </p:sp>
      <p:pic>
        <p:nvPicPr>
          <p:cNvPr id="9" name="Picture 8">
            <a:extLst>
              <a:ext uri="{FF2B5EF4-FFF2-40B4-BE49-F238E27FC236}">
                <a16:creationId xmlns:a16="http://schemas.microsoft.com/office/drawing/2014/main" id="{FF810ED7-544C-10BD-6F5D-7E51A765E398}"/>
              </a:ext>
            </a:extLst>
          </p:cNvPr>
          <p:cNvPicPr>
            <a:picLocks noChangeAspect="1"/>
          </p:cNvPicPr>
          <p:nvPr/>
        </p:nvPicPr>
        <p:blipFill>
          <a:blip r:embed="rId2"/>
          <a:stretch>
            <a:fillRect/>
          </a:stretch>
        </p:blipFill>
        <p:spPr>
          <a:xfrm>
            <a:off x="6819777" y="1690687"/>
            <a:ext cx="3728480" cy="4559281"/>
          </a:xfrm>
          <a:prstGeom prst="rect">
            <a:avLst/>
          </a:prstGeom>
        </p:spPr>
      </p:pic>
    </p:spTree>
    <p:extLst>
      <p:ext uri="{BB962C8B-B14F-4D97-AF65-F5344CB8AC3E}">
        <p14:creationId xmlns:p14="http://schemas.microsoft.com/office/powerpoint/2010/main" val="2862576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Deep and Shallow Space</a:t>
            </a:r>
            <a:endParaRPr lang="en-CA" b="1" dirty="0"/>
          </a:p>
        </p:txBody>
      </p:sp>
      <p:sp>
        <p:nvSpPr>
          <p:cNvPr id="5" name="Content Placeholder 4">
            <a:extLst>
              <a:ext uri="{FF2B5EF4-FFF2-40B4-BE49-F238E27FC236}">
                <a16:creationId xmlns:a16="http://schemas.microsoft.com/office/drawing/2014/main" id="{E20F3990-619E-1465-3E45-5CE63AC96B18}"/>
              </a:ext>
            </a:extLst>
          </p:cNvPr>
          <p:cNvSpPr>
            <a:spLocks noGrp="1"/>
          </p:cNvSpPr>
          <p:nvPr>
            <p:ph idx="1"/>
          </p:nvPr>
        </p:nvSpPr>
        <p:spPr>
          <a:xfrm>
            <a:off x="250371" y="1495562"/>
            <a:ext cx="5562600" cy="2893332"/>
          </a:xfrm>
        </p:spPr>
        <p:txBody>
          <a:bodyPr>
            <a:normAutofit/>
          </a:bodyPr>
          <a:lstStyle/>
          <a:p>
            <a:pPr marL="0" indent="0">
              <a:buNone/>
            </a:pPr>
            <a:r>
              <a:rPr lang="en-US" dirty="0"/>
              <a:t>In the past few decades a dominant example would be the </a:t>
            </a:r>
            <a:r>
              <a:rPr lang="en-US" i="1" dirty="0"/>
              <a:t>video game</a:t>
            </a:r>
            <a:r>
              <a:rPr lang="en-US" dirty="0"/>
              <a:t>. In some games like </a:t>
            </a:r>
            <a:r>
              <a:rPr lang="en-US" i="1" dirty="0"/>
              <a:t>Pacman</a:t>
            </a:r>
            <a:r>
              <a:rPr lang="en-US" dirty="0"/>
              <a:t> or </a:t>
            </a:r>
            <a:r>
              <a:rPr lang="en-US" i="1" dirty="0"/>
              <a:t>Tetris</a:t>
            </a:r>
            <a:r>
              <a:rPr lang="en-US" dirty="0"/>
              <a:t> the game play takes place in two dimensions, so the artwork reflects this.</a:t>
            </a:r>
            <a:endParaRPr lang="en-CA" dirty="0"/>
          </a:p>
        </p:txBody>
      </p:sp>
      <p:pic>
        <p:nvPicPr>
          <p:cNvPr id="3" name="Picture 2">
            <a:extLst>
              <a:ext uri="{FF2B5EF4-FFF2-40B4-BE49-F238E27FC236}">
                <a16:creationId xmlns:a16="http://schemas.microsoft.com/office/drawing/2014/main" id="{49E0154C-89F1-820F-CA64-D4AC18625D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20991" y="1690688"/>
            <a:ext cx="6117256" cy="3289526"/>
          </a:xfrm>
          <a:prstGeom prst="rect">
            <a:avLst/>
          </a:prstGeom>
          <a:noFill/>
          <a:ln>
            <a:noFill/>
          </a:ln>
        </p:spPr>
      </p:pic>
    </p:spTree>
    <p:extLst>
      <p:ext uri="{BB962C8B-B14F-4D97-AF65-F5344CB8AC3E}">
        <p14:creationId xmlns:p14="http://schemas.microsoft.com/office/powerpoint/2010/main" val="1206989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Digital Image Space</a:t>
            </a:r>
            <a:endParaRPr lang="en-CA" b="1" dirty="0"/>
          </a:p>
        </p:txBody>
      </p:sp>
      <p:sp>
        <p:nvSpPr>
          <p:cNvPr id="5" name="Content Placeholder 4">
            <a:extLst>
              <a:ext uri="{FF2B5EF4-FFF2-40B4-BE49-F238E27FC236}">
                <a16:creationId xmlns:a16="http://schemas.microsoft.com/office/drawing/2014/main" id="{E20F3990-619E-1465-3E45-5CE63AC96B18}"/>
              </a:ext>
            </a:extLst>
          </p:cNvPr>
          <p:cNvSpPr>
            <a:spLocks noGrp="1"/>
          </p:cNvSpPr>
          <p:nvPr>
            <p:ph idx="1"/>
          </p:nvPr>
        </p:nvSpPr>
        <p:spPr>
          <a:xfrm>
            <a:off x="250370" y="1495562"/>
            <a:ext cx="10515599" cy="4741952"/>
          </a:xfrm>
        </p:spPr>
        <p:txBody>
          <a:bodyPr>
            <a:normAutofit/>
          </a:bodyPr>
          <a:lstStyle/>
          <a:p>
            <a:pPr marL="0" indent="0">
              <a:buNone/>
            </a:pPr>
            <a:r>
              <a:rPr lang="en-US" dirty="0"/>
              <a:t>As digital artists we are most interested in digital images specifically, and how the space element is reflected there, and used in design. What are the characteristics of digital images that affect our use of space?</a:t>
            </a:r>
          </a:p>
          <a:p>
            <a:pPr marL="0" indent="0">
              <a:buNone/>
            </a:pPr>
            <a:endParaRPr lang="en-US" dirty="0"/>
          </a:p>
          <a:p>
            <a:pPr marL="0" indent="0">
              <a:buNone/>
            </a:pPr>
            <a:r>
              <a:rPr lang="en-US" dirty="0"/>
              <a:t>What we’ll call </a:t>
            </a:r>
            <a:r>
              <a:rPr lang="en-US" i="1" dirty="0"/>
              <a:t>digital image space</a:t>
            </a:r>
            <a:r>
              <a:rPr lang="en-US" dirty="0"/>
              <a:t> is really hypothetical, or imaginary. A canvas has fixed dimensions; a digital image can be as large as we can imagine, and can contain as many colors as our computer memory allows. These colors don’t even have to be </a:t>
            </a:r>
            <a:r>
              <a:rPr lang="en-US" i="1" dirty="0"/>
              <a:t>real</a:t>
            </a:r>
            <a:r>
              <a:rPr lang="en-US" dirty="0"/>
              <a:t>, which is to say we could have colors in a digital image that cannot be seen by humans.</a:t>
            </a:r>
            <a:endParaRPr lang="en-CA" dirty="0"/>
          </a:p>
          <a:p>
            <a:pPr marL="0" indent="0">
              <a:buNone/>
            </a:pPr>
            <a:endParaRPr lang="en-CA" dirty="0"/>
          </a:p>
        </p:txBody>
      </p:sp>
    </p:spTree>
    <p:extLst>
      <p:ext uri="{BB962C8B-B14F-4D97-AF65-F5344CB8AC3E}">
        <p14:creationId xmlns:p14="http://schemas.microsoft.com/office/powerpoint/2010/main" val="1847671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Digital Image Space</a:t>
            </a:r>
            <a:endParaRPr lang="en-CA" b="1" dirty="0"/>
          </a:p>
        </p:txBody>
      </p:sp>
      <p:sp>
        <p:nvSpPr>
          <p:cNvPr id="5" name="Content Placeholder 4">
            <a:extLst>
              <a:ext uri="{FF2B5EF4-FFF2-40B4-BE49-F238E27FC236}">
                <a16:creationId xmlns:a16="http://schemas.microsoft.com/office/drawing/2014/main" id="{E20F3990-619E-1465-3E45-5CE63AC96B18}"/>
              </a:ext>
            </a:extLst>
          </p:cNvPr>
          <p:cNvSpPr>
            <a:spLocks noGrp="1"/>
          </p:cNvSpPr>
          <p:nvPr>
            <p:ph idx="1"/>
          </p:nvPr>
        </p:nvSpPr>
        <p:spPr>
          <a:xfrm>
            <a:off x="250370" y="1495562"/>
            <a:ext cx="10515599" cy="4741952"/>
          </a:xfrm>
        </p:spPr>
        <p:txBody>
          <a:bodyPr>
            <a:normAutofit/>
          </a:bodyPr>
          <a:lstStyle/>
          <a:p>
            <a:pPr marL="0" indent="0">
              <a:buNone/>
            </a:pPr>
            <a:r>
              <a:rPr lang="en-US" dirty="0"/>
              <a:t>In digital terms, a space is mathematical. It contains all possible relationships and values. This is hard to understand, but let’s consider a 2 by 2 pixel image that can have either black or white values only there are a total of 4 pixels here, each having two possible values. The total number of possible images of this kind is 16, which is 4</a:t>
            </a:r>
            <a:r>
              <a:rPr lang="en-US" baseline="30000" dirty="0"/>
              <a:t>2</a:t>
            </a:r>
            <a:r>
              <a:rPr lang="en-US" dirty="0"/>
              <a:t> – the number of pixels to the power of the number of pixel values.</a:t>
            </a:r>
            <a:endParaRPr lang="en-CA" dirty="0"/>
          </a:p>
        </p:txBody>
      </p:sp>
    </p:spTree>
    <p:extLst>
      <p:ext uri="{BB962C8B-B14F-4D97-AF65-F5344CB8AC3E}">
        <p14:creationId xmlns:p14="http://schemas.microsoft.com/office/powerpoint/2010/main" val="1237812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Digital Image Space</a:t>
            </a:r>
            <a:endParaRPr lang="en-CA" b="1" dirty="0"/>
          </a:p>
        </p:txBody>
      </p:sp>
      <p:pic>
        <p:nvPicPr>
          <p:cNvPr id="9" name="Picture 8">
            <a:extLst>
              <a:ext uri="{FF2B5EF4-FFF2-40B4-BE49-F238E27FC236}">
                <a16:creationId xmlns:a16="http://schemas.microsoft.com/office/drawing/2014/main" id="{A0CFB430-7673-26A2-2AE0-3E195496C689}"/>
              </a:ext>
            </a:extLst>
          </p:cNvPr>
          <p:cNvPicPr>
            <a:picLocks noChangeAspect="1"/>
          </p:cNvPicPr>
          <p:nvPr/>
        </p:nvPicPr>
        <p:blipFill>
          <a:blip r:embed="rId2"/>
          <a:stretch>
            <a:fillRect/>
          </a:stretch>
        </p:blipFill>
        <p:spPr>
          <a:xfrm>
            <a:off x="530250" y="1690688"/>
            <a:ext cx="10753577" cy="3289526"/>
          </a:xfrm>
          <a:prstGeom prst="rect">
            <a:avLst/>
          </a:prstGeom>
        </p:spPr>
      </p:pic>
    </p:spTree>
    <p:extLst>
      <p:ext uri="{BB962C8B-B14F-4D97-AF65-F5344CB8AC3E}">
        <p14:creationId xmlns:p14="http://schemas.microsoft.com/office/powerpoint/2010/main" val="792845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Digital Image Space</a:t>
            </a:r>
            <a:endParaRPr lang="en-CA" b="1" dirty="0"/>
          </a:p>
        </p:txBody>
      </p:sp>
      <p:sp>
        <p:nvSpPr>
          <p:cNvPr id="5" name="Content Placeholder 4">
            <a:extLst>
              <a:ext uri="{FF2B5EF4-FFF2-40B4-BE49-F238E27FC236}">
                <a16:creationId xmlns:a16="http://schemas.microsoft.com/office/drawing/2014/main" id="{E20F3990-619E-1465-3E45-5CE63AC96B18}"/>
              </a:ext>
            </a:extLst>
          </p:cNvPr>
          <p:cNvSpPr>
            <a:spLocks noGrp="1"/>
          </p:cNvSpPr>
          <p:nvPr>
            <p:ph idx="1"/>
          </p:nvPr>
        </p:nvSpPr>
        <p:spPr>
          <a:xfrm>
            <a:off x="250370" y="1495562"/>
            <a:ext cx="10515599" cy="4741952"/>
          </a:xfrm>
        </p:spPr>
        <p:txBody>
          <a:bodyPr>
            <a:normAutofit/>
          </a:bodyPr>
          <a:lstStyle/>
          <a:p>
            <a:pPr marL="0" indent="0">
              <a:buNone/>
            </a:pPr>
            <a:r>
              <a:rPr lang="en-US" dirty="0"/>
              <a:t>For a 256 by 256 image with 8 possible grey levels there would be (256*256)</a:t>
            </a:r>
            <a:r>
              <a:rPr lang="en-US" baseline="30000" dirty="0"/>
              <a:t>8</a:t>
            </a:r>
            <a:r>
              <a:rPr lang="en-US" dirty="0"/>
              <a:t>, or 3.4x10</a:t>
            </a:r>
            <a:r>
              <a:rPr lang="en-US" baseline="30000" dirty="0"/>
              <a:t>38</a:t>
            </a:r>
            <a:r>
              <a:rPr lang="en-US" dirty="0"/>
              <a:t> different images. Some number of those would be images of your face, and the face of everyone you ever met.</a:t>
            </a:r>
            <a:endParaRPr lang="en-CA" dirty="0"/>
          </a:p>
          <a:p>
            <a:pPr marL="0" indent="0">
              <a:buNone/>
            </a:pPr>
            <a:r>
              <a:rPr lang="en-US" dirty="0"/>
              <a:t>Is that mind boggling? If so, then ask how many faces could be painted on an empty canvas. That would be the </a:t>
            </a:r>
            <a:r>
              <a:rPr lang="en-US" i="1" dirty="0"/>
              <a:t>real</a:t>
            </a:r>
            <a:r>
              <a:rPr lang="en-US" dirty="0"/>
              <a:t> image space, and is a lot larger.</a:t>
            </a:r>
            <a:endParaRPr lang="en-CA" dirty="0"/>
          </a:p>
        </p:txBody>
      </p:sp>
    </p:spTree>
    <p:extLst>
      <p:ext uri="{BB962C8B-B14F-4D97-AF65-F5344CB8AC3E}">
        <p14:creationId xmlns:p14="http://schemas.microsoft.com/office/powerpoint/2010/main" val="6450137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Digital Image Space is Inaccurate</a:t>
            </a:r>
            <a:endParaRPr lang="en-CA" b="1" dirty="0"/>
          </a:p>
        </p:txBody>
      </p:sp>
      <p:sp>
        <p:nvSpPr>
          <p:cNvPr id="5" name="Content Placeholder 4">
            <a:extLst>
              <a:ext uri="{FF2B5EF4-FFF2-40B4-BE49-F238E27FC236}">
                <a16:creationId xmlns:a16="http://schemas.microsoft.com/office/drawing/2014/main" id="{E20F3990-619E-1465-3E45-5CE63AC96B18}"/>
              </a:ext>
            </a:extLst>
          </p:cNvPr>
          <p:cNvSpPr>
            <a:spLocks noGrp="1"/>
          </p:cNvSpPr>
          <p:nvPr>
            <p:ph idx="1"/>
          </p:nvPr>
        </p:nvSpPr>
        <p:spPr>
          <a:xfrm>
            <a:off x="250370" y="1495562"/>
            <a:ext cx="10515599" cy="4741952"/>
          </a:xfrm>
        </p:spPr>
        <p:txBody>
          <a:bodyPr>
            <a:normAutofit/>
          </a:bodyPr>
          <a:lstStyle/>
          <a:p>
            <a:pPr marL="0" indent="0">
              <a:buNone/>
            </a:pPr>
            <a:r>
              <a:rPr lang="en-US" dirty="0"/>
              <a:t>Digital images are </a:t>
            </a:r>
            <a:r>
              <a:rPr lang="en-US" i="1" dirty="0"/>
              <a:t>samples</a:t>
            </a:r>
            <a:r>
              <a:rPr lang="en-US" dirty="0"/>
              <a:t> of reality, having limits in resolution and value and color range. </a:t>
            </a:r>
          </a:p>
          <a:p>
            <a:pPr marL="0" indent="0">
              <a:buNone/>
            </a:pPr>
            <a:endParaRPr lang="en-US" dirty="0"/>
          </a:p>
          <a:p>
            <a:pPr marL="0" indent="0">
              <a:buNone/>
            </a:pPr>
            <a:r>
              <a:rPr lang="en-US" dirty="0"/>
              <a:t>We cannot magnify the image very much to reveal new information. It is a common trick in movies of the </a:t>
            </a:r>
            <a:r>
              <a:rPr lang="en-US" i="1" dirty="0"/>
              <a:t>police procedural</a:t>
            </a:r>
            <a:r>
              <a:rPr lang="en-US" dirty="0"/>
              <a:t> genre to magnify a poor image to reveal a license plate or text on a document. </a:t>
            </a:r>
            <a:endParaRPr lang="en-CA" dirty="0"/>
          </a:p>
        </p:txBody>
      </p:sp>
    </p:spTree>
    <p:extLst>
      <p:ext uri="{BB962C8B-B14F-4D97-AF65-F5344CB8AC3E}">
        <p14:creationId xmlns:p14="http://schemas.microsoft.com/office/powerpoint/2010/main" val="27986425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Motion Blur</a:t>
            </a:r>
            <a:endParaRPr lang="en-CA" b="1" dirty="0"/>
          </a:p>
        </p:txBody>
      </p:sp>
      <p:sp>
        <p:nvSpPr>
          <p:cNvPr id="5" name="Content Placeholder 4">
            <a:extLst>
              <a:ext uri="{FF2B5EF4-FFF2-40B4-BE49-F238E27FC236}">
                <a16:creationId xmlns:a16="http://schemas.microsoft.com/office/drawing/2014/main" id="{E20F3990-619E-1465-3E45-5CE63AC96B18}"/>
              </a:ext>
            </a:extLst>
          </p:cNvPr>
          <p:cNvSpPr>
            <a:spLocks noGrp="1"/>
          </p:cNvSpPr>
          <p:nvPr>
            <p:ph idx="1"/>
          </p:nvPr>
        </p:nvSpPr>
        <p:spPr>
          <a:xfrm>
            <a:off x="250370" y="1495562"/>
            <a:ext cx="10515599" cy="4741952"/>
          </a:xfrm>
        </p:spPr>
        <p:txBody>
          <a:bodyPr>
            <a:normAutofit/>
          </a:bodyPr>
          <a:lstStyle/>
          <a:p>
            <a:pPr marL="0" indent="0">
              <a:buNone/>
            </a:pPr>
            <a:r>
              <a:rPr lang="en-US" dirty="0"/>
              <a:t>We have devised ways to reorganize pixels so as to enhance specific objects of interest. We have seen edge detection, for one example, but it does go further than that. Images can be improved, if only approximately.</a:t>
            </a:r>
          </a:p>
          <a:p>
            <a:pPr marL="0" indent="0">
              <a:buNone/>
            </a:pPr>
            <a:r>
              <a:rPr lang="en-US" dirty="0"/>
              <a:t> Imagine that you are in a moving vehicle and take a photograph of a building.</a:t>
            </a:r>
          </a:p>
          <a:p>
            <a:pPr marL="0" indent="0">
              <a:buNone/>
            </a:pPr>
            <a:r>
              <a:rPr lang="en-US" dirty="0"/>
              <a:t>While the shutter is open the scene changes, and the result is a photograph that is blurred in (at least) the horizontal direction. What this really means is that each pixel in the image is the sum of some number of pixels in the correct (unblurred) image in the horizontal direction</a:t>
            </a:r>
            <a:endParaRPr lang="en-CA" dirty="0"/>
          </a:p>
        </p:txBody>
      </p:sp>
    </p:spTree>
    <p:extLst>
      <p:ext uri="{BB962C8B-B14F-4D97-AF65-F5344CB8AC3E}">
        <p14:creationId xmlns:p14="http://schemas.microsoft.com/office/powerpoint/2010/main" val="2464267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Motion Blur</a:t>
            </a:r>
            <a:endParaRPr lang="en-CA" b="1" dirty="0"/>
          </a:p>
        </p:txBody>
      </p:sp>
      <p:pic>
        <p:nvPicPr>
          <p:cNvPr id="4" name="Picture 3">
            <a:extLst>
              <a:ext uri="{FF2B5EF4-FFF2-40B4-BE49-F238E27FC236}">
                <a16:creationId xmlns:a16="http://schemas.microsoft.com/office/drawing/2014/main" id="{D0967791-B99E-6817-FD55-6C8BA899E1A7}"/>
              </a:ext>
            </a:extLst>
          </p:cNvPr>
          <p:cNvPicPr>
            <a:picLocks noChangeAspect="1"/>
          </p:cNvPicPr>
          <p:nvPr/>
        </p:nvPicPr>
        <p:blipFill>
          <a:blip r:embed="rId2"/>
          <a:stretch>
            <a:fillRect/>
          </a:stretch>
        </p:blipFill>
        <p:spPr>
          <a:xfrm>
            <a:off x="547567" y="1690688"/>
            <a:ext cx="4258476" cy="4211420"/>
          </a:xfrm>
          <a:prstGeom prst="rect">
            <a:avLst/>
          </a:prstGeom>
        </p:spPr>
      </p:pic>
      <p:pic>
        <p:nvPicPr>
          <p:cNvPr id="7" name="Picture 6">
            <a:extLst>
              <a:ext uri="{FF2B5EF4-FFF2-40B4-BE49-F238E27FC236}">
                <a16:creationId xmlns:a16="http://schemas.microsoft.com/office/drawing/2014/main" id="{DD373792-2C6D-BCD4-9994-1B88F891C606}"/>
              </a:ext>
            </a:extLst>
          </p:cNvPr>
          <p:cNvPicPr>
            <a:picLocks noChangeAspect="1"/>
          </p:cNvPicPr>
          <p:nvPr/>
        </p:nvPicPr>
        <p:blipFill>
          <a:blip r:embed="rId3"/>
          <a:stretch>
            <a:fillRect/>
          </a:stretch>
        </p:blipFill>
        <p:spPr>
          <a:xfrm>
            <a:off x="5103237" y="1742839"/>
            <a:ext cx="4258475" cy="4164363"/>
          </a:xfrm>
          <a:prstGeom prst="rect">
            <a:avLst/>
          </a:prstGeom>
        </p:spPr>
      </p:pic>
    </p:spTree>
    <p:extLst>
      <p:ext uri="{BB962C8B-B14F-4D97-AF65-F5344CB8AC3E}">
        <p14:creationId xmlns:p14="http://schemas.microsoft.com/office/powerpoint/2010/main" val="26784384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Motion Blur</a:t>
            </a:r>
            <a:endParaRPr lang="en-CA" b="1" dirty="0"/>
          </a:p>
        </p:txBody>
      </p:sp>
      <p:pic>
        <p:nvPicPr>
          <p:cNvPr id="5" name="Picture 4">
            <a:extLst>
              <a:ext uri="{FF2B5EF4-FFF2-40B4-BE49-F238E27FC236}">
                <a16:creationId xmlns:a16="http://schemas.microsoft.com/office/drawing/2014/main" id="{71391E8D-74B1-A0D9-CA4E-90E2FE0DD24C}"/>
              </a:ext>
            </a:extLst>
          </p:cNvPr>
          <p:cNvPicPr>
            <a:picLocks noChangeAspect="1"/>
          </p:cNvPicPr>
          <p:nvPr/>
        </p:nvPicPr>
        <p:blipFill>
          <a:blip r:embed="rId2"/>
          <a:stretch>
            <a:fillRect/>
          </a:stretch>
        </p:blipFill>
        <p:spPr>
          <a:xfrm>
            <a:off x="1363007" y="1804760"/>
            <a:ext cx="9675107" cy="5122999"/>
          </a:xfrm>
          <a:prstGeom prst="rect">
            <a:avLst/>
          </a:prstGeom>
        </p:spPr>
      </p:pic>
    </p:spTree>
    <p:extLst>
      <p:ext uri="{BB962C8B-B14F-4D97-AF65-F5344CB8AC3E}">
        <p14:creationId xmlns:p14="http://schemas.microsoft.com/office/powerpoint/2010/main" val="27332498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US" b="1" dirty="0"/>
              <a:t>Motion Blur</a:t>
            </a:r>
            <a:endParaRPr lang="en-CA" b="1" dirty="0"/>
          </a:p>
        </p:txBody>
      </p:sp>
      <p:pic>
        <p:nvPicPr>
          <p:cNvPr id="4" name="Picture 3">
            <a:extLst>
              <a:ext uri="{FF2B5EF4-FFF2-40B4-BE49-F238E27FC236}">
                <a16:creationId xmlns:a16="http://schemas.microsoft.com/office/drawing/2014/main" id="{A45BB7A7-23D1-12CE-7084-45569C4FAEF4}"/>
              </a:ext>
            </a:extLst>
          </p:cNvPr>
          <p:cNvPicPr>
            <a:picLocks noChangeAspect="1"/>
          </p:cNvPicPr>
          <p:nvPr/>
        </p:nvPicPr>
        <p:blipFill>
          <a:blip r:embed="rId2"/>
          <a:stretch>
            <a:fillRect/>
          </a:stretch>
        </p:blipFill>
        <p:spPr>
          <a:xfrm>
            <a:off x="6096000" y="1488636"/>
            <a:ext cx="4554418" cy="5004239"/>
          </a:xfrm>
          <a:prstGeom prst="rect">
            <a:avLst/>
          </a:prstGeom>
        </p:spPr>
      </p:pic>
      <p:sp>
        <p:nvSpPr>
          <p:cNvPr id="6" name="Content Placeholder 4">
            <a:extLst>
              <a:ext uri="{FF2B5EF4-FFF2-40B4-BE49-F238E27FC236}">
                <a16:creationId xmlns:a16="http://schemas.microsoft.com/office/drawing/2014/main" id="{E45C47C3-F968-2DCE-E9EA-C268EBA4E0C5}"/>
              </a:ext>
            </a:extLst>
          </p:cNvPr>
          <p:cNvSpPr>
            <a:spLocks noGrp="1"/>
          </p:cNvSpPr>
          <p:nvPr>
            <p:ph idx="1"/>
          </p:nvPr>
        </p:nvSpPr>
        <p:spPr>
          <a:xfrm>
            <a:off x="250371" y="1495562"/>
            <a:ext cx="5845630" cy="4741952"/>
          </a:xfrm>
        </p:spPr>
        <p:txBody>
          <a:bodyPr>
            <a:normAutofit/>
          </a:bodyPr>
          <a:lstStyle/>
          <a:p>
            <a:pPr marL="0" indent="0">
              <a:buNone/>
            </a:pPr>
            <a:r>
              <a:rPr lang="en-US" dirty="0"/>
              <a:t>We can reduce the degree of blur seen in the photo by attempting to </a:t>
            </a:r>
            <a:r>
              <a:rPr lang="en-US" i="1" dirty="0"/>
              <a:t>undo</a:t>
            </a:r>
            <a:r>
              <a:rPr lang="en-US" dirty="0"/>
              <a:t> the motion and its effect on each pixel. This can be done, not perfectly, but pretty well, using mathematical operations on the image given an estimate of what kind of blur there is. This process still only uses quantized pixel values, though, and does not create new information. It simply reorganizes what is already there</a:t>
            </a:r>
            <a:endParaRPr lang="en-CA" dirty="0"/>
          </a:p>
        </p:txBody>
      </p:sp>
    </p:spTree>
    <p:extLst>
      <p:ext uri="{BB962C8B-B14F-4D97-AF65-F5344CB8AC3E}">
        <p14:creationId xmlns:p14="http://schemas.microsoft.com/office/powerpoint/2010/main" val="23931860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Digital Images are Distorted for Convenience</a:t>
            </a:r>
            <a:endParaRPr lang="en-CA" b="1" dirty="0"/>
          </a:p>
        </p:txBody>
      </p:sp>
      <p:sp>
        <p:nvSpPr>
          <p:cNvPr id="6" name="Content Placeholder 4">
            <a:extLst>
              <a:ext uri="{FF2B5EF4-FFF2-40B4-BE49-F238E27FC236}">
                <a16:creationId xmlns:a16="http://schemas.microsoft.com/office/drawing/2014/main" id="{E45C47C3-F968-2DCE-E9EA-C268EBA4E0C5}"/>
              </a:ext>
            </a:extLst>
          </p:cNvPr>
          <p:cNvSpPr>
            <a:spLocks noGrp="1"/>
          </p:cNvSpPr>
          <p:nvPr>
            <p:ph idx="1"/>
          </p:nvPr>
        </p:nvSpPr>
        <p:spPr>
          <a:xfrm>
            <a:off x="250371" y="1495562"/>
            <a:ext cx="5845630" cy="4741952"/>
          </a:xfrm>
        </p:spPr>
        <p:txBody>
          <a:bodyPr>
            <a:normAutofit/>
          </a:bodyPr>
          <a:lstStyle/>
          <a:p>
            <a:pPr marL="0" indent="0">
              <a:buNone/>
            </a:pPr>
            <a:r>
              <a:rPr lang="en-US" dirty="0"/>
              <a:t>The </a:t>
            </a:r>
            <a:r>
              <a:rPr lang="en-US" i="1" dirty="0"/>
              <a:t>JPEG</a:t>
            </a:r>
            <a:r>
              <a:rPr lang="en-US" dirty="0"/>
              <a:t> and </a:t>
            </a:r>
            <a:r>
              <a:rPr lang="en-US" i="1" dirty="0"/>
              <a:t>GIF</a:t>
            </a:r>
            <a:r>
              <a:rPr lang="en-US" dirty="0"/>
              <a:t> formats for storing images on files both represent an image only approximately. In neither case can a pixel be extracted from the file directly – the image in the file must be decoded first, because the original pixels have been passed through a </a:t>
            </a:r>
            <a:r>
              <a:rPr lang="en-US" i="1" dirty="0"/>
              <a:t>compression</a:t>
            </a:r>
            <a:r>
              <a:rPr lang="en-US" dirty="0"/>
              <a:t> algorithm that permits the overall file size to be reduced. </a:t>
            </a:r>
            <a:endParaRPr lang="en-CA" dirty="0"/>
          </a:p>
        </p:txBody>
      </p:sp>
      <p:pic>
        <p:nvPicPr>
          <p:cNvPr id="8" name="Picture 7">
            <a:extLst>
              <a:ext uri="{FF2B5EF4-FFF2-40B4-BE49-F238E27FC236}">
                <a16:creationId xmlns:a16="http://schemas.microsoft.com/office/drawing/2014/main" id="{68DCD5D0-3780-96D6-395F-C9B757047EB6}"/>
              </a:ext>
            </a:extLst>
          </p:cNvPr>
          <p:cNvPicPr>
            <a:picLocks noChangeAspect="1"/>
          </p:cNvPicPr>
          <p:nvPr/>
        </p:nvPicPr>
        <p:blipFill>
          <a:blip r:embed="rId2"/>
          <a:stretch>
            <a:fillRect/>
          </a:stretch>
        </p:blipFill>
        <p:spPr>
          <a:xfrm>
            <a:off x="5236029" y="1352550"/>
            <a:ext cx="6705600" cy="4381500"/>
          </a:xfrm>
          <a:prstGeom prst="rect">
            <a:avLst/>
          </a:prstGeom>
        </p:spPr>
      </p:pic>
    </p:spTree>
    <p:extLst>
      <p:ext uri="{BB962C8B-B14F-4D97-AF65-F5344CB8AC3E}">
        <p14:creationId xmlns:p14="http://schemas.microsoft.com/office/powerpoint/2010/main" val="3215383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Digital Images are Distorted for Convenience</a:t>
            </a:r>
            <a:endParaRPr lang="en-CA" b="1" dirty="0"/>
          </a:p>
        </p:txBody>
      </p:sp>
      <p:pic>
        <p:nvPicPr>
          <p:cNvPr id="4" name="Picture 3">
            <a:extLst>
              <a:ext uri="{FF2B5EF4-FFF2-40B4-BE49-F238E27FC236}">
                <a16:creationId xmlns:a16="http://schemas.microsoft.com/office/drawing/2014/main" id="{7175A58A-9B1E-9651-35FB-920B348B2B95}"/>
              </a:ext>
            </a:extLst>
          </p:cNvPr>
          <p:cNvPicPr>
            <a:picLocks noChangeAspect="1"/>
          </p:cNvPicPr>
          <p:nvPr/>
        </p:nvPicPr>
        <p:blipFill>
          <a:blip r:embed="rId2"/>
          <a:stretch>
            <a:fillRect/>
          </a:stretch>
        </p:blipFill>
        <p:spPr>
          <a:xfrm>
            <a:off x="1224643" y="1474561"/>
            <a:ext cx="8131628" cy="5313280"/>
          </a:xfrm>
          <a:prstGeom prst="rect">
            <a:avLst/>
          </a:prstGeom>
        </p:spPr>
      </p:pic>
    </p:spTree>
    <p:extLst>
      <p:ext uri="{BB962C8B-B14F-4D97-AF65-F5344CB8AC3E}">
        <p14:creationId xmlns:p14="http://schemas.microsoft.com/office/powerpoint/2010/main" val="22311462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Digital Image Space Is Malleable</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95562"/>
            <a:ext cx="11538858" cy="4741952"/>
          </a:xfrm>
        </p:spPr>
        <p:txBody>
          <a:bodyPr>
            <a:noAutofit/>
          </a:bodyPr>
          <a:lstStyle/>
          <a:p>
            <a:pPr marL="0" indent="0">
              <a:buNone/>
            </a:pPr>
            <a:r>
              <a:rPr lang="en-US" sz="3200" dirty="0"/>
              <a:t>The word </a:t>
            </a:r>
            <a:r>
              <a:rPr lang="en-US" sz="3200" i="1" dirty="0"/>
              <a:t>malleable</a:t>
            </a:r>
            <a:r>
              <a:rPr lang="en-US" sz="3200" dirty="0"/>
              <a:t> means “</a:t>
            </a:r>
            <a:r>
              <a:rPr lang="en-CA" sz="3200" dirty="0"/>
              <a:t>easily controlled or influenced” or “adaptable”. This is a key feature of digital image spaces for generative art. </a:t>
            </a:r>
          </a:p>
          <a:p>
            <a:pPr marL="0" indent="0">
              <a:buNone/>
            </a:pPr>
            <a:endParaRPr lang="en-CA" sz="3200" dirty="0"/>
          </a:p>
          <a:p>
            <a:pPr marL="0" indent="0">
              <a:buNone/>
            </a:pPr>
            <a:r>
              <a:rPr lang="en-CA" sz="3200" dirty="0"/>
              <a:t>In the digital space, all pixels are temporary. Indeed, one can think of them as they might in quantum, mechanics, where they could be in all states (colors) at the same time until we ‘collapse’ it into one image, which happens when we print it.</a:t>
            </a:r>
          </a:p>
        </p:txBody>
      </p:sp>
    </p:spTree>
    <p:extLst>
      <p:ext uri="{BB962C8B-B14F-4D97-AF65-F5344CB8AC3E}">
        <p14:creationId xmlns:p14="http://schemas.microsoft.com/office/powerpoint/2010/main" val="3115948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Digital Image Space Is Malleable</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95562"/>
            <a:ext cx="2999015" cy="2978467"/>
          </a:xfrm>
        </p:spPr>
        <p:txBody>
          <a:bodyPr>
            <a:noAutofit/>
          </a:bodyPr>
          <a:lstStyle/>
          <a:p>
            <a:pPr marL="0" indent="0">
              <a:buNone/>
            </a:pPr>
            <a:r>
              <a:rPr lang="en-CA" dirty="0"/>
              <a:t>Here is a simple artwork. </a:t>
            </a:r>
            <a:endParaRPr lang="en-CA" sz="3200" dirty="0"/>
          </a:p>
        </p:txBody>
      </p:sp>
      <p:pic>
        <p:nvPicPr>
          <p:cNvPr id="4" name="Picture 3">
            <a:extLst>
              <a:ext uri="{FF2B5EF4-FFF2-40B4-BE49-F238E27FC236}">
                <a16:creationId xmlns:a16="http://schemas.microsoft.com/office/drawing/2014/main" id="{508CC3D5-0A27-F001-76AF-2D66E56143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2147" y="4285553"/>
            <a:ext cx="10182906" cy="2931739"/>
          </a:xfrm>
          <a:prstGeom prst="rect">
            <a:avLst/>
          </a:prstGeom>
          <a:noFill/>
          <a:ln>
            <a:noFill/>
          </a:ln>
        </p:spPr>
      </p:pic>
      <p:sp>
        <p:nvSpPr>
          <p:cNvPr id="5" name="Content Placeholder 4">
            <a:extLst>
              <a:ext uri="{FF2B5EF4-FFF2-40B4-BE49-F238E27FC236}">
                <a16:creationId xmlns:a16="http://schemas.microsoft.com/office/drawing/2014/main" id="{15E60F96-37E2-F8B3-4A70-C95B66026F85}"/>
              </a:ext>
            </a:extLst>
          </p:cNvPr>
          <p:cNvSpPr txBox="1">
            <a:spLocks/>
          </p:cNvSpPr>
          <p:nvPr/>
        </p:nvSpPr>
        <p:spPr>
          <a:xfrm>
            <a:off x="3096985" y="1542703"/>
            <a:ext cx="2999015" cy="29784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dirty="0"/>
              <a:t>The artist decides that the dark blue is the wrong color – it’s too dark. So, she lightens it Oops. Too much. </a:t>
            </a:r>
            <a:endParaRPr lang="en-CA" sz="3200" dirty="0"/>
          </a:p>
        </p:txBody>
      </p:sp>
      <p:sp>
        <p:nvSpPr>
          <p:cNvPr id="6" name="Content Placeholder 4">
            <a:extLst>
              <a:ext uri="{FF2B5EF4-FFF2-40B4-BE49-F238E27FC236}">
                <a16:creationId xmlns:a16="http://schemas.microsoft.com/office/drawing/2014/main" id="{7F0731F6-5249-D351-682D-7E5024F57575}"/>
              </a:ext>
            </a:extLst>
          </p:cNvPr>
          <p:cNvSpPr txBox="1">
            <a:spLocks/>
          </p:cNvSpPr>
          <p:nvPr/>
        </p:nvSpPr>
        <p:spPr>
          <a:xfrm>
            <a:off x="5943600" y="1580329"/>
            <a:ext cx="2999015" cy="29784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dirty="0"/>
              <a:t>Try a sky blue Better. Now, the white regions near the left edge bother her. She turns them black. </a:t>
            </a:r>
            <a:endParaRPr lang="en-CA" sz="3200" dirty="0"/>
          </a:p>
        </p:txBody>
      </p:sp>
      <p:sp>
        <p:nvSpPr>
          <p:cNvPr id="7" name="Content Placeholder 4">
            <a:extLst>
              <a:ext uri="{FF2B5EF4-FFF2-40B4-BE49-F238E27FC236}">
                <a16:creationId xmlns:a16="http://schemas.microsoft.com/office/drawing/2014/main" id="{FA1879C6-A5FE-9194-5C00-C9158E2AF4E9}"/>
              </a:ext>
            </a:extLst>
          </p:cNvPr>
          <p:cNvSpPr txBox="1">
            <a:spLocks/>
          </p:cNvSpPr>
          <p:nvPr/>
        </p:nvSpPr>
        <p:spPr>
          <a:xfrm>
            <a:off x="8956561" y="1650336"/>
            <a:ext cx="2999015" cy="29784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dirty="0"/>
              <a:t>Better yet. This would be a very difficult process using oil paint or acrylics.</a:t>
            </a:r>
          </a:p>
          <a:p>
            <a:pPr marL="0" indent="0">
              <a:buFont typeface="Arial" panose="020B0604020202020204" pitchFamily="34" charset="0"/>
              <a:buNone/>
            </a:pPr>
            <a:endParaRPr lang="en-CA" sz="3200" dirty="0"/>
          </a:p>
        </p:txBody>
      </p:sp>
    </p:spTree>
    <p:extLst>
      <p:ext uri="{BB962C8B-B14F-4D97-AF65-F5344CB8AC3E}">
        <p14:creationId xmlns:p14="http://schemas.microsoft.com/office/powerpoint/2010/main" val="18464377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Digital Image Space Is Relative</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95562"/>
            <a:ext cx="11538858" cy="4741952"/>
          </a:xfrm>
        </p:spPr>
        <p:txBody>
          <a:bodyPr>
            <a:noAutofit/>
          </a:bodyPr>
          <a:lstStyle/>
          <a:p>
            <a:pPr marL="0" indent="0">
              <a:buNone/>
            </a:pPr>
            <a:r>
              <a:rPr lang="en-US" dirty="0"/>
              <a:t>We have learned how to evaluate the size of things using visual cues. Humans are pretty good at this. Something ten feet from us can be evaluated very accurately for size and proportion, but as distance increases the precision with which we can do this decreases. Sometimes we use perspective or size compared to other objects.</a:t>
            </a:r>
            <a:endParaRPr lang="en-CA" dirty="0"/>
          </a:p>
          <a:p>
            <a:pPr marL="0" indent="0">
              <a:buNone/>
            </a:pPr>
            <a:endParaRPr lang="en-CA" sz="3200" dirty="0"/>
          </a:p>
          <a:p>
            <a:pPr marL="0" indent="0">
              <a:buNone/>
            </a:pPr>
            <a:r>
              <a:rPr lang="en-US" dirty="0"/>
              <a:t>None of these things are necessarily the same in digital image spaces. We can play games with size, proportion, perspective, shapes, and anything else we choose. Digital images do not tell the truth unless all of the parameters of it are known.</a:t>
            </a:r>
            <a:endParaRPr lang="en-CA" dirty="0"/>
          </a:p>
          <a:p>
            <a:pPr marL="0" indent="0">
              <a:buNone/>
            </a:pPr>
            <a:endParaRPr lang="en-CA" sz="3200" dirty="0"/>
          </a:p>
        </p:txBody>
      </p:sp>
    </p:spTree>
    <p:extLst>
      <p:ext uri="{BB962C8B-B14F-4D97-AF65-F5344CB8AC3E}">
        <p14:creationId xmlns:p14="http://schemas.microsoft.com/office/powerpoint/2010/main" val="3087171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Digital Image Space Can Be Imaginary</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95562"/>
            <a:ext cx="11538858" cy="4741952"/>
          </a:xfrm>
        </p:spPr>
        <p:txBody>
          <a:bodyPr>
            <a:noAutofit/>
          </a:bodyPr>
          <a:lstStyle/>
          <a:p>
            <a:pPr marL="0" indent="0">
              <a:buNone/>
            </a:pPr>
            <a:r>
              <a:rPr lang="en-US" dirty="0"/>
              <a:t>A generative artwork always begins in the mind of the artist. To some degree that’s true of all art, but in the case of generative art the artist is forced to consider not just the visual they are designing, but also how it can be created and represented starting with nothing at all. From nothing, the artist conjures electrons to do her bidding, eventually creating photons for the final representation.</a:t>
            </a:r>
            <a:endParaRPr lang="en-CA" dirty="0"/>
          </a:p>
          <a:p>
            <a:pPr marL="0" indent="0">
              <a:buNone/>
            </a:pPr>
            <a:endParaRPr lang="en-CA" sz="3200" dirty="0"/>
          </a:p>
          <a:p>
            <a:pPr marL="0" indent="0">
              <a:buNone/>
            </a:pPr>
            <a:r>
              <a:rPr lang="en-CA" sz="3200" dirty="0"/>
              <a:t>In some sense the image (the scene, really) does not exist.</a:t>
            </a:r>
          </a:p>
        </p:txBody>
      </p:sp>
    </p:spTree>
    <p:extLst>
      <p:ext uri="{BB962C8B-B14F-4D97-AF65-F5344CB8AC3E}">
        <p14:creationId xmlns:p14="http://schemas.microsoft.com/office/powerpoint/2010/main" val="25745760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The Tesseract</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95562"/>
            <a:ext cx="11538858" cy="4741952"/>
          </a:xfrm>
        </p:spPr>
        <p:txBody>
          <a:bodyPr>
            <a:noAutofit/>
          </a:bodyPr>
          <a:lstStyle/>
          <a:p>
            <a:pPr marL="0" indent="0">
              <a:buNone/>
            </a:pPr>
            <a:r>
              <a:rPr lang="en-US" dirty="0"/>
              <a:t>A </a:t>
            </a:r>
            <a:r>
              <a:rPr lang="en-US" i="1" dirty="0"/>
              <a:t>tesseract</a:t>
            </a:r>
            <a:r>
              <a:rPr lang="en-US" dirty="0"/>
              <a:t> is a 4-dimensional cube (also called a </a:t>
            </a:r>
            <a:r>
              <a:rPr lang="en-US" i="1" dirty="0"/>
              <a:t>hypercube</a:t>
            </a:r>
            <a:r>
              <a:rPr lang="en-US" dirty="0"/>
              <a:t>) and is an object that can’t exist in reality, and is a good example of what we mean when we say that digital image space is imaginary. We can, using digital methods, render such an object as if it existed. </a:t>
            </a:r>
          </a:p>
          <a:p>
            <a:pPr marL="0" indent="0">
              <a:buNone/>
            </a:pPr>
            <a:endParaRPr lang="en-US" dirty="0"/>
          </a:p>
          <a:p>
            <a:pPr marL="0" indent="0">
              <a:buNone/>
            </a:pPr>
            <a:r>
              <a:rPr lang="en-US" dirty="0"/>
              <a:t>We have seen how to project a 3D object onto a 2D plane so that we can display it on a screen or paper. Displaying 4D objects means reducing the dimensions from 4 to 3, then to 2. And, of course, 4D objects are very difficult to visualize in one’s head. That’s why we use a cube – it’s a very simple shape.</a:t>
            </a:r>
            <a:endParaRPr lang="en-CA" dirty="0"/>
          </a:p>
        </p:txBody>
      </p:sp>
    </p:spTree>
    <p:extLst>
      <p:ext uri="{BB962C8B-B14F-4D97-AF65-F5344CB8AC3E}">
        <p14:creationId xmlns:p14="http://schemas.microsoft.com/office/powerpoint/2010/main" val="42406106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The Tesseract</a:t>
            </a:r>
            <a:endParaRPr lang="en-CA" b="1" dirty="0"/>
          </a:p>
        </p:txBody>
      </p:sp>
      <p:pic>
        <p:nvPicPr>
          <p:cNvPr id="4" name="Picture 3" descr="A group of cubes with different shapes&#10;&#10;AI-generated content may be incorrect.">
            <a:extLst>
              <a:ext uri="{FF2B5EF4-FFF2-40B4-BE49-F238E27FC236}">
                <a16:creationId xmlns:a16="http://schemas.microsoft.com/office/drawing/2014/main" id="{439B8A01-ED4F-5B3A-2CBD-F4A95283BBC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1115" y="1448423"/>
            <a:ext cx="8768442" cy="5072671"/>
          </a:xfrm>
          <a:prstGeom prst="rect">
            <a:avLst/>
          </a:prstGeom>
          <a:noFill/>
          <a:ln>
            <a:noFill/>
          </a:ln>
        </p:spPr>
      </p:pic>
    </p:spTree>
    <p:extLst>
      <p:ext uri="{BB962C8B-B14F-4D97-AF65-F5344CB8AC3E}">
        <p14:creationId xmlns:p14="http://schemas.microsoft.com/office/powerpoint/2010/main" val="6758250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The Tesseract</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95562"/>
            <a:ext cx="11538858" cy="4741952"/>
          </a:xfrm>
        </p:spPr>
        <p:txBody>
          <a:bodyPr>
            <a:noAutofit/>
          </a:bodyPr>
          <a:lstStyle/>
          <a:p>
            <a:pPr marL="0" indent="0">
              <a:buNone/>
            </a:pPr>
            <a:r>
              <a:rPr lang="en-US" dirty="0"/>
              <a:t>The 4</a:t>
            </a:r>
            <a:r>
              <a:rPr lang="en-US" baseline="30000" dirty="0"/>
              <a:t>th</a:t>
            </a:r>
            <a:r>
              <a:rPr lang="en-US" dirty="0"/>
              <a:t> dimension is difficult for us to grasp because it is completely foreign to our perception, and yet it is possible to implement and manipulate as a digital space. We could create four dimensional displays or games, for instance. These would behave in strange new ways from our point of view. </a:t>
            </a:r>
          </a:p>
          <a:p>
            <a:pPr marL="0" indent="0">
              <a:buNone/>
            </a:pPr>
            <a:endParaRPr lang="en-US" dirty="0"/>
          </a:p>
          <a:p>
            <a:pPr marL="0" indent="0">
              <a:buNone/>
            </a:pPr>
            <a:r>
              <a:rPr lang="en-US" dirty="0"/>
              <a:t>Objects will be sliced in strange ways and can even vanish. The only thing we can do is to use 3D to 2D analogies to explain this </a:t>
            </a:r>
            <a:r>
              <a:rPr lang="en-US" dirty="0" err="1"/>
              <a:t>behaviour</a:t>
            </a:r>
            <a:r>
              <a:rPr lang="en-US" dirty="0"/>
              <a:t>.</a:t>
            </a:r>
            <a:endParaRPr lang="en-CA" dirty="0"/>
          </a:p>
        </p:txBody>
      </p:sp>
    </p:spTree>
    <p:extLst>
      <p:ext uri="{BB962C8B-B14F-4D97-AF65-F5344CB8AC3E}">
        <p14:creationId xmlns:p14="http://schemas.microsoft.com/office/powerpoint/2010/main" val="28057215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The Tesseract</a:t>
            </a:r>
            <a:endParaRPr lang="en-CA" b="1" dirty="0"/>
          </a:p>
        </p:txBody>
      </p:sp>
      <p:pic>
        <p:nvPicPr>
          <p:cNvPr id="3" name="Picture 2">
            <a:extLst>
              <a:ext uri="{FF2B5EF4-FFF2-40B4-BE49-F238E27FC236}">
                <a16:creationId xmlns:a16="http://schemas.microsoft.com/office/drawing/2014/main" id="{ECDDB13B-EB5A-31EB-1A17-BE382AB5A4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6071" y="1821316"/>
            <a:ext cx="6950529" cy="4877546"/>
          </a:xfrm>
          <a:prstGeom prst="rect">
            <a:avLst/>
          </a:prstGeom>
          <a:noFill/>
          <a:ln>
            <a:noFill/>
          </a:ln>
        </p:spPr>
      </p:pic>
      <p:sp>
        <p:nvSpPr>
          <p:cNvPr id="5" name="Content Placeholder 4">
            <a:extLst>
              <a:ext uri="{FF2B5EF4-FFF2-40B4-BE49-F238E27FC236}">
                <a16:creationId xmlns:a16="http://schemas.microsoft.com/office/drawing/2014/main" id="{EC0ED841-1CDB-6560-2B62-325D353CC5B6}"/>
              </a:ext>
            </a:extLst>
          </p:cNvPr>
          <p:cNvSpPr>
            <a:spLocks noGrp="1"/>
          </p:cNvSpPr>
          <p:nvPr>
            <p:ph idx="1"/>
          </p:nvPr>
        </p:nvSpPr>
        <p:spPr>
          <a:xfrm>
            <a:off x="6096000" y="365125"/>
            <a:ext cx="5959929" cy="5633357"/>
          </a:xfrm>
        </p:spPr>
        <p:txBody>
          <a:bodyPr>
            <a:noAutofit/>
          </a:bodyPr>
          <a:lstStyle/>
          <a:p>
            <a:pPr marL="0" indent="0">
              <a:buNone/>
            </a:pPr>
            <a:r>
              <a:rPr lang="en-US" dirty="0"/>
              <a:t>.</a:t>
            </a:r>
            <a:endParaRPr lang="en-CA" dirty="0"/>
          </a:p>
        </p:txBody>
      </p:sp>
      <p:sp>
        <p:nvSpPr>
          <p:cNvPr id="6" name="Content Placeholder 4">
            <a:extLst>
              <a:ext uri="{FF2B5EF4-FFF2-40B4-BE49-F238E27FC236}">
                <a16:creationId xmlns:a16="http://schemas.microsoft.com/office/drawing/2014/main" id="{95401CF4-D750-B374-EA58-A5F3C757D998}"/>
              </a:ext>
            </a:extLst>
          </p:cNvPr>
          <p:cNvSpPr txBox="1">
            <a:spLocks/>
          </p:cNvSpPr>
          <p:nvPr/>
        </p:nvSpPr>
        <p:spPr>
          <a:xfrm>
            <a:off x="7086599" y="159138"/>
            <a:ext cx="4702629" cy="60783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sp>
        <p:nvSpPr>
          <p:cNvPr id="7" name="Content Placeholder 4">
            <a:extLst>
              <a:ext uri="{FF2B5EF4-FFF2-40B4-BE49-F238E27FC236}">
                <a16:creationId xmlns:a16="http://schemas.microsoft.com/office/drawing/2014/main" id="{D75A2444-BBA8-489B-DBAF-01D943732BE1}"/>
              </a:ext>
            </a:extLst>
          </p:cNvPr>
          <p:cNvSpPr txBox="1">
            <a:spLocks/>
          </p:cNvSpPr>
          <p:nvPr/>
        </p:nvSpPr>
        <p:spPr>
          <a:xfrm>
            <a:off x="250371" y="1495562"/>
            <a:ext cx="11538858" cy="47419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3200" dirty="0"/>
          </a:p>
        </p:txBody>
      </p:sp>
      <p:sp>
        <p:nvSpPr>
          <p:cNvPr id="8" name="Content Placeholder 4">
            <a:extLst>
              <a:ext uri="{FF2B5EF4-FFF2-40B4-BE49-F238E27FC236}">
                <a16:creationId xmlns:a16="http://schemas.microsoft.com/office/drawing/2014/main" id="{C5B425FA-693A-2F33-F9BA-6DE4D74C80DC}"/>
              </a:ext>
            </a:extLst>
          </p:cNvPr>
          <p:cNvSpPr txBox="1">
            <a:spLocks/>
          </p:cNvSpPr>
          <p:nvPr/>
        </p:nvSpPr>
        <p:spPr>
          <a:xfrm>
            <a:off x="7238999" y="1647962"/>
            <a:ext cx="4702630" cy="47419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From the point of view of a 2D observer, the sphere and the cube look like a circle and square resting on the bottom of the image. When the viewing plane moves forward, the sphere is cut at a different place and the circle now appears to be floating above the lower plane </a:t>
            </a:r>
            <a:endParaRPr lang="en-CA" sz="3200" dirty="0"/>
          </a:p>
          <a:p>
            <a:pPr marL="0" indent="0">
              <a:buFont typeface="Arial" panose="020B0604020202020204" pitchFamily="34" charset="0"/>
              <a:buNone/>
            </a:pPr>
            <a:endParaRPr lang="en-CA" sz="3200" dirty="0"/>
          </a:p>
        </p:txBody>
      </p:sp>
    </p:spTree>
    <p:extLst>
      <p:ext uri="{BB962C8B-B14F-4D97-AF65-F5344CB8AC3E}">
        <p14:creationId xmlns:p14="http://schemas.microsoft.com/office/powerpoint/2010/main" val="4950182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The Tesseract</a:t>
            </a:r>
            <a:endParaRPr lang="en-CA" b="1" dirty="0"/>
          </a:p>
        </p:txBody>
      </p:sp>
      <p:pic>
        <p:nvPicPr>
          <p:cNvPr id="4" name="Picture 3">
            <a:extLst>
              <a:ext uri="{FF2B5EF4-FFF2-40B4-BE49-F238E27FC236}">
                <a16:creationId xmlns:a16="http://schemas.microsoft.com/office/drawing/2014/main" id="{72A5B110-D0DF-2058-6FE0-D2E49A3923A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10363200" cy="4651664"/>
          </a:xfrm>
          <a:prstGeom prst="rect">
            <a:avLst/>
          </a:prstGeom>
          <a:noFill/>
          <a:ln>
            <a:noFill/>
          </a:ln>
        </p:spPr>
      </p:pic>
    </p:spTree>
    <p:extLst>
      <p:ext uri="{BB962C8B-B14F-4D97-AF65-F5344CB8AC3E}">
        <p14:creationId xmlns:p14="http://schemas.microsoft.com/office/powerpoint/2010/main" val="8424287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Digital Image Space is Outside of Time</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95562"/>
            <a:ext cx="11538858" cy="4741952"/>
          </a:xfrm>
        </p:spPr>
        <p:txBody>
          <a:bodyPr>
            <a:noAutofit/>
          </a:bodyPr>
          <a:lstStyle/>
          <a:p>
            <a:pPr marL="0" indent="0">
              <a:buNone/>
            </a:pPr>
            <a:r>
              <a:rPr lang="en-US" dirty="0"/>
              <a:t>A photograph or painting is captured at a point in space and time, and that cannot be changed. When we look at a painting, it is unmoving and silent. As was pointed out in the book </a:t>
            </a:r>
            <a:r>
              <a:rPr lang="en-US" i="1" dirty="0"/>
              <a:t>Ways of Seeing</a:t>
            </a:r>
            <a:r>
              <a:rPr lang="en-US" dirty="0"/>
              <a:t>, historically paintings were relevant in the context in which they were displayed – churches and homes, for example.</a:t>
            </a:r>
          </a:p>
          <a:p>
            <a:pPr marL="0" indent="0">
              <a:buNone/>
            </a:pPr>
            <a:endParaRPr lang="en-US" dirty="0"/>
          </a:p>
          <a:p>
            <a:pPr marL="0" indent="0">
              <a:buNone/>
            </a:pPr>
            <a:r>
              <a:rPr lang="en-US" dirty="0"/>
              <a:t>Now paintings are treated as images, and can be stored, transmitted, and displayed anywhere. They are still static, though. </a:t>
            </a:r>
            <a:endParaRPr lang="en-CA" dirty="0"/>
          </a:p>
          <a:p>
            <a:pPr marL="0" indent="0">
              <a:buNone/>
            </a:pPr>
            <a:r>
              <a:rPr lang="en-US" dirty="0"/>
              <a:t>A digital image is not necessarily representative of any specific time, and can in fact change as a function of time as the artist choses (Chapter 9).</a:t>
            </a:r>
            <a:endParaRPr lang="en-CA" dirty="0"/>
          </a:p>
          <a:p>
            <a:pPr marL="0" indent="0">
              <a:buNone/>
            </a:pPr>
            <a:endParaRPr lang="en-CA" dirty="0"/>
          </a:p>
        </p:txBody>
      </p:sp>
    </p:spTree>
    <p:extLst>
      <p:ext uri="{BB962C8B-B14F-4D97-AF65-F5344CB8AC3E}">
        <p14:creationId xmlns:p14="http://schemas.microsoft.com/office/powerpoint/2010/main" val="21351899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Visual Response</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95562"/>
            <a:ext cx="11538858" cy="2488609"/>
          </a:xfrm>
        </p:spPr>
        <p:txBody>
          <a:bodyPr>
            <a:noAutofit/>
          </a:bodyPr>
          <a:lstStyle/>
          <a:p>
            <a:pPr marL="0" indent="0">
              <a:buNone/>
            </a:pPr>
            <a:r>
              <a:rPr lang="en-US" dirty="0"/>
              <a:t>The human visual system is complex and consists of many parts, each of which modifies the input in  some way. An important concept is that of </a:t>
            </a:r>
            <a:r>
              <a:rPr lang="en-US" b="1" i="1" dirty="0"/>
              <a:t>is spatial frequency</a:t>
            </a:r>
            <a:r>
              <a:rPr lang="en-US" b="1" dirty="0"/>
              <a:t>, which </a:t>
            </a:r>
            <a:r>
              <a:rPr lang="en-US" dirty="0"/>
              <a:t>is a measure of how often a repeating component occurs, or could occur, per unit distance.  In computer vision and physics these repeating components are often viewed as sine waves, but they can be any repeating element.</a:t>
            </a:r>
          </a:p>
          <a:p>
            <a:pPr marL="0" indent="0">
              <a:buNone/>
            </a:pPr>
            <a:endParaRPr lang="en-CA" dirty="0"/>
          </a:p>
        </p:txBody>
      </p:sp>
      <p:pic>
        <p:nvPicPr>
          <p:cNvPr id="4" name="Picture 3" descr="A different types of lines&#10;&#10;AI-generated content may be incorrect.">
            <a:extLst>
              <a:ext uri="{FF2B5EF4-FFF2-40B4-BE49-F238E27FC236}">
                <a16:creationId xmlns:a16="http://schemas.microsoft.com/office/drawing/2014/main" id="{64626DF4-DBAA-62CC-01E2-7E80FC83E8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3801" y="4019550"/>
            <a:ext cx="4543425" cy="2838450"/>
          </a:xfrm>
          <a:prstGeom prst="rect">
            <a:avLst/>
          </a:prstGeom>
          <a:noFill/>
          <a:ln>
            <a:noFill/>
          </a:ln>
        </p:spPr>
      </p:pic>
    </p:spTree>
    <p:extLst>
      <p:ext uri="{BB962C8B-B14F-4D97-AF65-F5344CB8AC3E}">
        <p14:creationId xmlns:p14="http://schemas.microsoft.com/office/powerpoint/2010/main" val="1631201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Visual Response</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46576"/>
            <a:ext cx="11538858" cy="4382724"/>
          </a:xfrm>
        </p:spPr>
        <p:txBody>
          <a:bodyPr>
            <a:noAutofit/>
          </a:bodyPr>
          <a:lstStyle/>
          <a:p>
            <a:pPr marL="0" indent="0">
              <a:buNone/>
            </a:pPr>
            <a:r>
              <a:rPr lang="en-US" dirty="0"/>
              <a:t>This is important because any real physical system like the human visual system can only respond to a limited range of spatial frequencies, just as the human ear can respond only to a limited range of audio frequencies.</a:t>
            </a:r>
          </a:p>
          <a:p>
            <a:pPr marL="0" indent="0">
              <a:buNone/>
            </a:pPr>
            <a:endParaRPr lang="en-US" dirty="0"/>
          </a:p>
          <a:p>
            <a:pPr marL="0" indent="0">
              <a:buNone/>
            </a:pPr>
            <a:r>
              <a:rPr lang="en-US" dirty="0"/>
              <a:t> When confronted with data that is outside of the defined range, the system can respond inappropriately or incorrectly. Sometimes the result is what we call an </a:t>
            </a:r>
            <a:r>
              <a:rPr lang="en-US" i="1" dirty="0"/>
              <a:t>optical illusion</a:t>
            </a:r>
            <a:r>
              <a:rPr lang="en-US" dirty="0"/>
              <a:t>.</a:t>
            </a:r>
            <a:br>
              <a:rPr lang="en-US" dirty="0"/>
            </a:br>
            <a:br>
              <a:rPr lang="en-US" dirty="0"/>
            </a:br>
            <a:r>
              <a:rPr lang="en-US" dirty="0"/>
              <a:t>We can filter certain frequencies so the we only see, for example, high or low frequencies.</a:t>
            </a:r>
            <a:endParaRPr lang="en-CA" dirty="0"/>
          </a:p>
        </p:txBody>
      </p:sp>
    </p:spTree>
    <p:extLst>
      <p:ext uri="{BB962C8B-B14F-4D97-AF65-F5344CB8AC3E}">
        <p14:creationId xmlns:p14="http://schemas.microsoft.com/office/powerpoint/2010/main" val="37826796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Optical illusions</a:t>
            </a:r>
            <a:endParaRPr lang="en-CA" b="1" dirty="0"/>
          </a:p>
        </p:txBody>
      </p:sp>
      <p:pic>
        <p:nvPicPr>
          <p:cNvPr id="4" name="Picture 3">
            <a:extLst>
              <a:ext uri="{FF2B5EF4-FFF2-40B4-BE49-F238E27FC236}">
                <a16:creationId xmlns:a16="http://schemas.microsoft.com/office/drawing/2014/main" id="{D1937FA7-1125-219C-9EC2-C3FEA2DFE8A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5948" y="2053658"/>
            <a:ext cx="10677852" cy="2750684"/>
          </a:xfrm>
          <a:prstGeom prst="rect">
            <a:avLst/>
          </a:prstGeom>
          <a:noFill/>
          <a:ln>
            <a:noFill/>
          </a:ln>
        </p:spPr>
      </p:pic>
    </p:spTree>
    <p:extLst>
      <p:ext uri="{BB962C8B-B14F-4D97-AF65-F5344CB8AC3E}">
        <p14:creationId xmlns:p14="http://schemas.microsoft.com/office/powerpoint/2010/main" val="14724239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Spatial Frequencies</a:t>
            </a:r>
            <a:endParaRPr lang="en-CA" b="1" dirty="0"/>
          </a:p>
        </p:txBody>
      </p:sp>
      <p:pic>
        <p:nvPicPr>
          <p:cNvPr id="3" name="Picture 2">
            <a:extLst>
              <a:ext uri="{FF2B5EF4-FFF2-40B4-BE49-F238E27FC236}">
                <a16:creationId xmlns:a16="http://schemas.microsoft.com/office/drawing/2014/main" id="{53F13184-7885-1AF4-BD77-2A3A67DC526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83329"/>
            <a:ext cx="11140362" cy="2394857"/>
          </a:xfrm>
          <a:prstGeom prst="rect">
            <a:avLst/>
          </a:prstGeom>
          <a:noFill/>
          <a:ln>
            <a:noFill/>
          </a:ln>
        </p:spPr>
      </p:pic>
    </p:spTree>
    <p:extLst>
      <p:ext uri="{BB962C8B-B14F-4D97-AF65-F5344CB8AC3E}">
        <p14:creationId xmlns:p14="http://schemas.microsoft.com/office/powerpoint/2010/main" val="6664313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Spatial Frequencies</a:t>
            </a:r>
            <a:endParaRPr lang="en-CA" b="1" dirty="0"/>
          </a:p>
        </p:txBody>
      </p:sp>
      <p:pic>
        <p:nvPicPr>
          <p:cNvPr id="5" name="Picture 4">
            <a:extLst>
              <a:ext uri="{FF2B5EF4-FFF2-40B4-BE49-F238E27FC236}">
                <a16:creationId xmlns:a16="http://schemas.microsoft.com/office/drawing/2014/main" id="{DFB2460A-1DC7-C02C-7C48-FDC3AF79FD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5867" y="1868850"/>
            <a:ext cx="10247947" cy="3691977"/>
          </a:xfrm>
          <a:prstGeom prst="rect">
            <a:avLst/>
          </a:prstGeom>
          <a:noFill/>
          <a:ln>
            <a:noFill/>
          </a:ln>
        </p:spPr>
      </p:pic>
    </p:spTree>
    <p:extLst>
      <p:ext uri="{BB962C8B-B14F-4D97-AF65-F5344CB8AC3E}">
        <p14:creationId xmlns:p14="http://schemas.microsoft.com/office/powerpoint/2010/main" val="22255954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Visual Response</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46576"/>
            <a:ext cx="11538858" cy="4382724"/>
          </a:xfrm>
        </p:spPr>
        <p:txBody>
          <a:bodyPr>
            <a:noAutofit/>
          </a:bodyPr>
          <a:lstStyle/>
          <a:p>
            <a:pPr marL="0" indent="0">
              <a:buNone/>
            </a:pPr>
            <a:r>
              <a:rPr lang="en-US" dirty="0"/>
              <a:t>This is important because any real physical system like the human visual system can only respond to a limited range of spatial frequencies, just as the human ear can respond only to a limited range of audio frequencies.</a:t>
            </a:r>
          </a:p>
          <a:p>
            <a:pPr marL="0" indent="0">
              <a:buNone/>
            </a:pPr>
            <a:endParaRPr lang="en-US" dirty="0"/>
          </a:p>
          <a:p>
            <a:pPr marL="0" indent="0">
              <a:buNone/>
            </a:pPr>
            <a:r>
              <a:rPr lang="en-US" dirty="0"/>
              <a:t> When confronted with data that is outside of the defined range, the system can respond inappropriately or incorrectly. Sometimes the result is what we call an </a:t>
            </a:r>
            <a:r>
              <a:rPr lang="en-US" i="1" dirty="0"/>
              <a:t>optical illusion</a:t>
            </a:r>
            <a:r>
              <a:rPr lang="en-US" dirty="0"/>
              <a:t>.</a:t>
            </a:r>
            <a:br>
              <a:rPr lang="en-US" dirty="0"/>
            </a:br>
            <a:br>
              <a:rPr lang="en-US" dirty="0"/>
            </a:br>
            <a:r>
              <a:rPr lang="en-US" dirty="0"/>
              <a:t>We can filter certain frequencies so the we only see, for example, high or low frequencies.</a:t>
            </a:r>
            <a:endParaRPr lang="en-CA" dirty="0"/>
          </a:p>
        </p:txBody>
      </p:sp>
    </p:spTree>
    <p:extLst>
      <p:ext uri="{BB962C8B-B14F-4D97-AF65-F5344CB8AC3E}">
        <p14:creationId xmlns:p14="http://schemas.microsoft.com/office/powerpoint/2010/main" val="40100384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Visual Response</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397589"/>
            <a:ext cx="6634844" cy="4382724"/>
          </a:xfrm>
        </p:spPr>
        <p:txBody>
          <a:bodyPr>
            <a:noAutofit/>
          </a:bodyPr>
          <a:lstStyle/>
          <a:p>
            <a:pPr marL="0" indent="0">
              <a:buNone/>
            </a:pPr>
            <a:r>
              <a:rPr lang="en-US" dirty="0"/>
              <a:t>It has been suggested, for example, that Vincent Van Gogh may have suffered from lead poisoning, which swells the retina and causes a halo around lights, as seen in the painting </a:t>
            </a:r>
            <a:r>
              <a:rPr lang="en-US" i="1" dirty="0"/>
              <a:t>Starry Night</a:t>
            </a:r>
            <a:r>
              <a:rPr lang="en-US" dirty="0"/>
              <a:t>. </a:t>
            </a:r>
          </a:p>
          <a:p>
            <a:pPr marL="0" indent="0">
              <a:buNone/>
            </a:pPr>
            <a:endParaRPr lang="en-US" dirty="0"/>
          </a:p>
        </p:txBody>
      </p:sp>
      <p:pic>
        <p:nvPicPr>
          <p:cNvPr id="5122" name="Picture 2" descr="Van Gogh - Starry Night - Fine Art Poster (24 x 36 inches)">
            <a:extLst>
              <a:ext uri="{FF2B5EF4-FFF2-40B4-BE49-F238E27FC236}">
                <a16:creationId xmlns:a16="http://schemas.microsoft.com/office/drawing/2014/main" id="{0D9117C6-683E-6A7B-5BE6-00C862C42C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2172" y="821258"/>
            <a:ext cx="4762500"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2386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Visual Response</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0" y="1397589"/>
            <a:ext cx="10902043" cy="4382724"/>
          </a:xfrm>
        </p:spPr>
        <p:txBody>
          <a:bodyPr>
            <a:noAutofit/>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Claude Monet had cataracts later in life, blurring the images that he saw (</a:t>
            </a:r>
            <a:r>
              <a:rPr lang="en-US" i="1" dirty="0"/>
              <a:t>Waterlillies</a:t>
            </a:r>
            <a:r>
              <a:rPr lang="en-US" dirty="0"/>
              <a:t>) and Degas (1834-1917) probably had a retinal disease that caused macular damage, also creating a visual blur. </a:t>
            </a:r>
            <a:endParaRPr lang="en-CA" dirty="0"/>
          </a:p>
        </p:txBody>
      </p:sp>
      <p:pic>
        <p:nvPicPr>
          <p:cNvPr id="23554" name="Picture 2">
            <a:extLst>
              <a:ext uri="{FF2B5EF4-FFF2-40B4-BE49-F238E27FC236}">
                <a16:creationId xmlns:a16="http://schemas.microsoft.com/office/drawing/2014/main" id="{9A8C8433-E90E-A869-FBF0-69C72D7EE1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2693" y="365125"/>
            <a:ext cx="6729307" cy="4382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4962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Blur</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397589"/>
            <a:ext cx="6634844" cy="4758282"/>
          </a:xfrm>
        </p:spPr>
        <p:txBody>
          <a:bodyPr>
            <a:noAutofit/>
          </a:bodyPr>
          <a:lstStyle/>
          <a:p>
            <a:pPr marL="0" indent="0">
              <a:buNone/>
            </a:pPr>
            <a:r>
              <a:rPr lang="en-US" dirty="0"/>
              <a:t>When the Hubble space telescope was first placed into orbit it produced poor images because the mirror had been built to the wrong specifications. Knowing what the mirror actually looked like permitted the images to be mathematically corrected. (Figure 8.20). This is done though a complex process called </a:t>
            </a:r>
            <a:r>
              <a:rPr lang="en-US" i="1" dirty="0"/>
              <a:t>deconvolution.</a:t>
            </a:r>
            <a:r>
              <a:rPr lang="en-US" dirty="0"/>
              <a:t> Basically we observe what the distortion is on a single pixel and assume the same distortion happened at </a:t>
            </a:r>
            <a:r>
              <a:rPr lang="en-US" i="1" dirty="0"/>
              <a:t>all</a:t>
            </a:r>
            <a:r>
              <a:rPr lang="en-US" dirty="0"/>
              <a:t> pixels, then </a:t>
            </a:r>
            <a:r>
              <a:rPr lang="en-US" i="1" dirty="0"/>
              <a:t>undo</a:t>
            </a:r>
            <a:r>
              <a:rPr lang="en-US" dirty="0"/>
              <a:t> it.</a:t>
            </a:r>
          </a:p>
        </p:txBody>
      </p:sp>
      <p:pic>
        <p:nvPicPr>
          <p:cNvPr id="10" name="Picture 9">
            <a:extLst>
              <a:ext uri="{FF2B5EF4-FFF2-40B4-BE49-F238E27FC236}">
                <a16:creationId xmlns:a16="http://schemas.microsoft.com/office/drawing/2014/main" id="{F751E37B-050D-2515-ADD6-00B2AC784800}"/>
              </a:ext>
            </a:extLst>
          </p:cNvPr>
          <p:cNvPicPr>
            <a:picLocks noChangeAspect="1"/>
          </p:cNvPicPr>
          <p:nvPr/>
        </p:nvPicPr>
        <p:blipFill>
          <a:blip r:embed="rId2"/>
          <a:stretch>
            <a:fillRect/>
          </a:stretch>
        </p:blipFill>
        <p:spPr>
          <a:xfrm>
            <a:off x="8490858" y="65313"/>
            <a:ext cx="3488872" cy="6714695"/>
          </a:xfrm>
          <a:prstGeom prst="rect">
            <a:avLst/>
          </a:prstGeom>
        </p:spPr>
      </p:pic>
    </p:spTree>
    <p:extLst>
      <p:ext uri="{BB962C8B-B14F-4D97-AF65-F5344CB8AC3E}">
        <p14:creationId xmlns:p14="http://schemas.microsoft.com/office/powerpoint/2010/main" val="24572709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b="1" dirty="0"/>
              <a:t>Space in Abstract Composition</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0" y="1397589"/>
            <a:ext cx="10902043" cy="4382724"/>
          </a:xfrm>
        </p:spPr>
        <p:txBody>
          <a:bodyPr>
            <a:noAutofit/>
          </a:bodyPr>
          <a:lstStyle/>
          <a:p>
            <a:pPr marL="0" indent="0">
              <a:buNone/>
            </a:pPr>
            <a:r>
              <a:rPr lang="en-US" dirty="0"/>
              <a:t>The rules of composition apply to all 2D visual artworks, including generative ones. Generative works can begin with an existing image, and that image is somewhat fixed and has already had some composition rules applied to it. </a:t>
            </a:r>
          </a:p>
          <a:p>
            <a:pPr marL="0" indent="0">
              <a:buNone/>
            </a:pPr>
            <a:endParaRPr lang="en-US" dirty="0"/>
          </a:p>
          <a:p>
            <a:pPr marL="0" indent="0">
              <a:buNone/>
            </a:pPr>
            <a:r>
              <a:rPr lang="en-US" dirty="0"/>
              <a:t>There are composition forms that we can apply to more abstract artworks, the ones we simply make up in our heads. These are arrangements of visual elements that we can apply to our generative works, although not through an algorithmic process.</a:t>
            </a:r>
            <a:endParaRPr lang="en-CA" dirty="0"/>
          </a:p>
          <a:p>
            <a:pPr marL="0" indent="0">
              <a:buNone/>
            </a:pPr>
            <a:endParaRPr lang="en-US" dirty="0"/>
          </a:p>
        </p:txBody>
      </p:sp>
    </p:spTree>
    <p:extLst>
      <p:ext uri="{BB962C8B-B14F-4D97-AF65-F5344CB8AC3E}">
        <p14:creationId xmlns:p14="http://schemas.microsoft.com/office/powerpoint/2010/main" val="15581739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US" dirty="0"/>
              <a:t>Cruciform Composition</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12270" y="1990500"/>
            <a:ext cx="6634844" cy="4758282"/>
          </a:xfrm>
        </p:spPr>
        <p:txBody>
          <a:bodyPr>
            <a:noAutofit/>
          </a:bodyPr>
          <a:lstStyle/>
          <a:p>
            <a:pPr marL="0" indent="0">
              <a:buNone/>
            </a:pPr>
            <a:r>
              <a:rPr lang="en-CA" dirty="0"/>
              <a:t>This is an arrangement that uses intersecting lines and shapes that are organized loosely into a cross shape. It’s not about religion. We use it to create a sense of </a:t>
            </a:r>
            <a:r>
              <a:rPr lang="en-CA" i="1" dirty="0"/>
              <a:t>stability</a:t>
            </a:r>
            <a:r>
              <a:rPr lang="en-CA" dirty="0"/>
              <a:t> and </a:t>
            </a:r>
            <a:r>
              <a:rPr lang="en-CA" i="1" dirty="0"/>
              <a:t>balance</a:t>
            </a:r>
            <a:r>
              <a:rPr lang="en-CA" dirty="0"/>
              <a:t>. There is a power in the geometry of the cross, and that is used to support the theme and evoke specific emotions. </a:t>
            </a:r>
          </a:p>
        </p:txBody>
      </p:sp>
      <p:pic>
        <p:nvPicPr>
          <p:cNvPr id="13" name="Picture 12">
            <a:extLst>
              <a:ext uri="{FF2B5EF4-FFF2-40B4-BE49-F238E27FC236}">
                <a16:creationId xmlns:a16="http://schemas.microsoft.com/office/drawing/2014/main" id="{A3E2051B-2951-56F8-1A2B-0A2C79F1E0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99357" y="228599"/>
            <a:ext cx="4383787" cy="4758281"/>
          </a:xfrm>
          <a:prstGeom prst="rect">
            <a:avLst/>
          </a:prstGeom>
          <a:noFill/>
          <a:ln>
            <a:noFill/>
          </a:ln>
        </p:spPr>
      </p:pic>
    </p:spTree>
    <p:extLst>
      <p:ext uri="{BB962C8B-B14F-4D97-AF65-F5344CB8AC3E}">
        <p14:creationId xmlns:p14="http://schemas.microsoft.com/office/powerpoint/2010/main" val="5216635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CA" dirty="0"/>
              <a:t>Asymmetrical, or Unbalanced Composition</a:t>
            </a:r>
            <a:endParaRPr lang="en-CA" b="1" dirty="0"/>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12270" y="1990500"/>
            <a:ext cx="6025244" cy="4758282"/>
          </a:xfrm>
        </p:spPr>
        <p:txBody>
          <a:bodyPr>
            <a:noAutofit/>
          </a:bodyPr>
          <a:lstStyle/>
          <a:p>
            <a:pPr marL="0" indent="0">
              <a:buNone/>
            </a:pPr>
            <a:r>
              <a:rPr lang="en-US" dirty="0"/>
              <a:t>Variously referred to as </a:t>
            </a:r>
            <a:r>
              <a:rPr lang="en-US" i="1" dirty="0"/>
              <a:t>asymmetrical</a:t>
            </a:r>
            <a:r>
              <a:rPr lang="en-US" dirty="0"/>
              <a:t>, or </a:t>
            </a:r>
            <a:r>
              <a:rPr lang="en-US" i="1" dirty="0"/>
              <a:t>unbalanced</a:t>
            </a:r>
            <a:r>
              <a:rPr lang="en-US" dirty="0"/>
              <a:t>, this arrangement creates visual interest and conveys tension. It is characterized by a departure from the usual symmetrical balance seen in many artworks, opting instead for an arrangement of elements that defies expectations. It often gives a sense of movement and instability. </a:t>
            </a:r>
            <a:endParaRPr lang="en-CA" dirty="0"/>
          </a:p>
        </p:txBody>
      </p:sp>
      <p:pic>
        <p:nvPicPr>
          <p:cNvPr id="5" name="Picture 4">
            <a:extLst>
              <a:ext uri="{FF2B5EF4-FFF2-40B4-BE49-F238E27FC236}">
                <a16:creationId xmlns:a16="http://schemas.microsoft.com/office/drawing/2014/main" id="{D0B6A357-C90F-BFF3-4442-CF0C0363B304}"/>
              </a:ext>
            </a:extLst>
          </p:cNvPr>
          <p:cNvPicPr>
            <a:picLocks noChangeAspect="1"/>
          </p:cNvPicPr>
          <p:nvPr/>
        </p:nvPicPr>
        <p:blipFill>
          <a:blip r:embed="rId2"/>
          <a:stretch>
            <a:fillRect/>
          </a:stretch>
        </p:blipFill>
        <p:spPr>
          <a:xfrm>
            <a:off x="7690757" y="1690688"/>
            <a:ext cx="3913531" cy="4847442"/>
          </a:xfrm>
          <a:prstGeom prst="rect">
            <a:avLst/>
          </a:prstGeom>
        </p:spPr>
      </p:pic>
    </p:spTree>
    <p:extLst>
      <p:ext uri="{BB962C8B-B14F-4D97-AF65-F5344CB8AC3E}">
        <p14:creationId xmlns:p14="http://schemas.microsoft.com/office/powerpoint/2010/main" val="13829548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CA" dirty="0"/>
              <a:t>Asymmetrical, or Unbalanced Composition</a:t>
            </a:r>
            <a:endParaRPr lang="en-CA" b="1" dirty="0"/>
          </a:p>
        </p:txBody>
      </p:sp>
      <p:pic>
        <p:nvPicPr>
          <p:cNvPr id="6" name="Picture 5">
            <a:extLst>
              <a:ext uri="{FF2B5EF4-FFF2-40B4-BE49-F238E27FC236}">
                <a16:creationId xmlns:a16="http://schemas.microsoft.com/office/drawing/2014/main" id="{0D20A6F9-3474-9C4A-4A2F-50D7160A815D}"/>
              </a:ext>
            </a:extLst>
          </p:cNvPr>
          <p:cNvPicPr>
            <a:picLocks noChangeAspect="1"/>
          </p:cNvPicPr>
          <p:nvPr/>
        </p:nvPicPr>
        <p:blipFill>
          <a:blip r:embed="rId2"/>
          <a:stretch>
            <a:fillRect/>
          </a:stretch>
        </p:blipFill>
        <p:spPr>
          <a:xfrm>
            <a:off x="2813048" y="1992919"/>
            <a:ext cx="6984094" cy="4499956"/>
          </a:xfrm>
          <a:prstGeom prst="rect">
            <a:avLst/>
          </a:prstGeom>
        </p:spPr>
      </p:pic>
    </p:spTree>
    <p:extLst>
      <p:ext uri="{BB962C8B-B14F-4D97-AF65-F5344CB8AC3E}">
        <p14:creationId xmlns:p14="http://schemas.microsoft.com/office/powerpoint/2010/main" val="22674490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CA" b="1" dirty="0"/>
              <a:t>Horizontal Composition: High and Low</a:t>
            </a:r>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12270" y="1990500"/>
            <a:ext cx="6025244" cy="4758282"/>
          </a:xfrm>
        </p:spPr>
        <p:txBody>
          <a:bodyPr>
            <a:noAutofit/>
          </a:bodyPr>
          <a:lstStyle/>
          <a:p>
            <a:pPr marL="0" indent="0">
              <a:buNone/>
            </a:pPr>
            <a:r>
              <a:rPr lang="en-US" dirty="0"/>
              <a:t>A horizontal composition creates a sense of calm and balance. These often use horizontal shapes that span the width of the canvas, and this leads to a feeling or stability. The term </a:t>
            </a:r>
            <a:r>
              <a:rPr lang="en-US" i="1" dirty="0"/>
              <a:t>high</a:t>
            </a:r>
            <a:r>
              <a:rPr lang="en-US" dirty="0"/>
              <a:t> refers to the placement of the horizontal elements near the top of the artwork, and low places them at the bottom. The high/low location of these horizontal elements have an impact on the viewer’s emotional response to the artwork. </a:t>
            </a:r>
            <a:endParaRPr lang="en-CA" dirty="0"/>
          </a:p>
        </p:txBody>
      </p:sp>
      <p:pic>
        <p:nvPicPr>
          <p:cNvPr id="4" name="Picture 3" descr="A colorful background with different colors&#10;&#10;AI-generated content may be incorrect.">
            <a:extLst>
              <a:ext uri="{FF2B5EF4-FFF2-40B4-BE49-F238E27FC236}">
                <a16:creationId xmlns:a16="http://schemas.microsoft.com/office/drawing/2014/main" id="{48E3D15E-4FE7-3C0A-5B90-68E377684F8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40037" y="1417864"/>
            <a:ext cx="5751963" cy="3203122"/>
          </a:xfrm>
          <a:prstGeom prst="rect">
            <a:avLst/>
          </a:prstGeom>
          <a:noFill/>
          <a:ln>
            <a:noFill/>
          </a:ln>
        </p:spPr>
      </p:pic>
    </p:spTree>
    <p:extLst>
      <p:ext uri="{BB962C8B-B14F-4D97-AF65-F5344CB8AC3E}">
        <p14:creationId xmlns:p14="http://schemas.microsoft.com/office/powerpoint/2010/main" val="32626930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12270" y="1990500"/>
            <a:ext cx="6025244" cy="4758282"/>
          </a:xfrm>
        </p:spPr>
        <p:txBody>
          <a:bodyPr>
            <a:noAutofit/>
          </a:bodyPr>
          <a:lstStyle/>
          <a:p>
            <a:pPr marL="0" indent="0">
              <a:buNone/>
            </a:pPr>
            <a:r>
              <a:rPr lang="en-CA" dirty="0"/>
              <a:t>Vertical composition implies concepts like stability and growth. This style employs vertical elements that draw the viewer’s eye upwards, often creating a sense of elevation or expansion. Vertical compositions can symbolize various themes, from the growth of living things like trees to the sense of being enclosed. There can be an implied religious message because of the viewer’s gaze being drawn upwards. </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p:txBody>
          <a:bodyPr/>
          <a:lstStyle/>
          <a:p>
            <a:endParaRPr lang="en-CA"/>
          </a:p>
        </p:txBody>
      </p:sp>
      <p:pic>
        <p:nvPicPr>
          <p:cNvPr id="7" name="Picture 6">
            <a:extLst>
              <a:ext uri="{FF2B5EF4-FFF2-40B4-BE49-F238E27FC236}">
                <a16:creationId xmlns:a16="http://schemas.microsoft.com/office/drawing/2014/main" id="{E473EB57-9004-2B75-A462-FC7C6299C51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24858" y="1990500"/>
            <a:ext cx="4728942" cy="3953100"/>
          </a:xfrm>
          <a:prstGeom prst="rect">
            <a:avLst/>
          </a:prstGeom>
          <a:noFill/>
          <a:ln>
            <a:noFill/>
          </a:ln>
        </p:spPr>
      </p:pic>
    </p:spTree>
    <p:extLst>
      <p:ext uri="{BB962C8B-B14F-4D97-AF65-F5344CB8AC3E}">
        <p14:creationId xmlns:p14="http://schemas.microsoft.com/office/powerpoint/2010/main" val="7771065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250371" y="365125"/>
            <a:ext cx="11103429" cy="1325563"/>
          </a:xfrm>
        </p:spPr>
        <p:txBody>
          <a:bodyPr/>
          <a:lstStyle/>
          <a:p>
            <a:r>
              <a:rPr lang="en-CA" b="1" dirty="0"/>
              <a:t>Overlapping Frames</a:t>
            </a:r>
          </a:p>
        </p:txBody>
      </p:sp>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0371" y="1417864"/>
            <a:ext cx="6025244" cy="4758282"/>
          </a:xfrm>
        </p:spPr>
        <p:txBody>
          <a:bodyPr>
            <a:noAutofit/>
          </a:bodyPr>
          <a:lstStyle/>
          <a:p>
            <a:pPr marL="0" indent="0">
              <a:buNone/>
            </a:pPr>
            <a:r>
              <a:rPr lang="en-CA" dirty="0"/>
              <a:t>This is sometimes called </a:t>
            </a:r>
            <a:r>
              <a:rPr lang="en-CA" i="1" dirty="0"/>
              <a:t>frame-in-frame</a:t>
            </a:r>
            <a:r>
              <a:rPr lang="en-CA" dirty="0"/>
              <a:t> composition. It is an approach in abstract art that creates depth through a layering of objects. It involves the careful placement of shapes that intersect or enclose each other, forming an overall pattern that goes beyond any single layer. It allows artists to explore depth and relationships between objects. It can provide an interesting and complex visual appearance</a:t>
            </a:r>
          </a:p>
        </p:txBody>
      </p:sp>
      <p:pic>
        <p:nvPicPr>
          <p:cNvPr id="5" name="Picture 4">
            <a:extLst>
              <a:ext uri="{FF2B5EF4-FFF2-40B4-BE49-F238E27FC236}">
                <a16:creationId xmlns:a16="http://schemas.microsoft.com/office/drawing/2014/main" id="{253EFD17-90AA-691D-263D-A6AE44FB88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94199" y="236560"/>
            <a:ext cx="4935203" cy="6256315"/>
          </a:xfrm>
          <a:prstGeom prst="rect">
            <a:avLst/>
          </a:prstGeom>
          <a:noFill/>
          <a:ln>
            <a:noFill/>
          </a:ln>
        </p:spPr>
      </p:pic>
    </p:spTree>
    <p:extLst>
      <p:ext uri="{BB962C8B-B14F-4D97-AF65-F5344CB8AC3E}">
        <p14:creationId xmlns:p14="http://schemas.microsoft.com/office/powerpoint/2010/main" val="11598459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12270" y="1990500"/>
            <a:ext cx="6025244" cy="4758282"/>
          </a:xfrm>
        </p:spPr>
        <p:txBody>
          <a:bodyPr>
            <a:noAutofit/>
          </a:bodyPr>
          <a:lstStyle/>
          <a:p>
            <a:r>
              <a:rPr lang="en-CA" dirty="0"/>
              <a:t>The curvilinear composition in abstract art uses more organic forms. Lacking the rigidity of straight lines, it gives a more natural appearing  interpretation of shapes that imply calm, peace, and nature. Curves also imply movement making them a useful conveying life and peaceful energy.</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p:txBody>
          <a:bodyPr/>
          <a:lstStyle/>
          <a:p>
            <a:r>
              <a:rPr lang="en-CA" dirty="0"/>
              <a:t>Curvilinear Composition</a:t>
            </a:r>
          </a:p>
        </p:txBody>
      </p:sp>
      <p:pic>
        <p:nvPicPr>
          <p:cNvPr id="5" name="Picture 4">
            <a:extLst>
              <a:ext uri="{FF2B5EF4-FFF2-40B4-BE49-F238E27FC236}">
                <a16:creationId xmlns:a16="http://schemas.microsoft.com/office/drawing/2014/main" id="{85A0364F-C0EF-E114-F659-2766A2D531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37514" y="1690688"/>
            <a:ext cx="5416495" cy="4344194"/>
          </a:xfrm>
          <a:prstGeom prst="rect">
            <a:avLst/>
          </a:prstGeom>
          <a:noFill/>
          <a:ln>
            <a:noFill/>
          </a:ln>
        </p:spPr>
      </p:pic>
    </p:spTree>
    <p:extLst>
      <p:ext uri="{BB962C8B-B14F-4D97-AF65-F5344CB8AC3E}">
        <p14:creationId xmlns:p14="http://schemas.microsoft.com/office/powerpoint/2010/main" val="2221082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12270" y="1049859"/>
            <a:ext cx="6025244" cy="4758282"/>
          </a:xfrm>
        </p:spPr>
        <p:txBody>
          <a:bodyPr>
            <a:noAutofit/>
          </a:bodyPr>
          <a:lstStyle/>
          <a:p>
            <a:pPr marL="0" indent="0">
              <a:buNone/>
            </a:pPr>
            <a:r>
              <a:rPr lang="en-CA" dirty="0"/>
              <a:t>The </a:t>
            </a:r>
            <a:r>
              <a:rPr lang="en-CA" i="1" dirty="0"/>
              <a:t>constellation</a:t>
            </a:r>
            <a:r>
              <a:rPr lang="en-CA" dirty="0"/>
              <a:t> or </a:t>
            </a:r>
            <a:r>
              <a:rPr lang="en-CA" i="1" dirty="0"/>
              <a:t>group mass</a:t>
            </a:r>
            <a:r>
              <a:rPr lang="en-CA" dirty="0"/>
              <a:t> composition in abstract art refers to an arrangement where the many elements are grouped together to create a cohesive whole. This either creates a focal point or distributes mass of objects across the canvas. If the individual elements are placed carefully the artist can explore space, connection, and relationships. </a:t>
            </a:r>
            <a:r>
              <a:rPr lang="en-US" dirty="0"/>
              <a:t>The group mass composition is often characterized by the scattered but connected parts, which can invite the viewer to explore the relationships between them.</a:t>
            </a:r>
            <a:endParaRPr lang="en-CA" dirty="0"/>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p:txBody>
          <a:bodyPr/>
          <a:lstStyle/>
          <a:p>
            <a:r>
              <a:rPr lang="en-CA" b="1" dirty="0"/>
              <a:t>Constellation or Group Mass Composition</a:t>
            </a:r>
            <a:br>
              <a:rPr lang="en-CA" b="1" dirty="0"/>
            </a:br>
            <a:endParaRPr lang="en-CA" dirty="0"/>
          </a:p>
        </p:txBody>
      </p:sp>
      <p:pic>
        <p:nvPicPr>
          <p:cNvPr id="2" name="Picture 1">
            <a:extLst>
              <a:ext uri="{FF2B5EF4-FFF2-40B4-BE49-F238E27FC236}">
                <a16:creationId xmlns:a16="http://schemas.microsoft.com/office/drawing/2014/main" id="{CB7B3AE0-5FFB-8460-E255-AA080E15957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77560" y="1386863"/>
            <a:ext cx="5150412" cy="5106012"/>
          </a:xfrm>
          <a:prstGeom prst="rect">
            <a:avLst/>
          </a:prstGeom>
          <a:noFill/>
          <a:ln>
            <a:noFill/>
          </a:ln>
        </p:spPr>
      </p:pic>
    </p:spTree>
    <p:extLst>
      <p:ext uri="{BB962C8B-B14F-4D97-AF65-F5344CB8AC3E}">
        <p14:creationId xmlns:p14="http://schemas.microsoft.com/office/powerpoint/2010/main" val="22192624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6025244" cy="4758282"/>
          </a:xfrm>
        </p:spPr>
        <p:txBody>
          <a:bodyPr>
            <a:noAutofit/>
          </a:bodyPr>
          <a:lstStyle/>
          <a:p>
            <a:pPr marL="0" indent="0">
              <a:buNone/>
            </a:pPr>
            <a:r>
              <a:rPr lang="en-CA" dirty="0"/>
              <a:t>Diagonal composition in abstract art is a powerful tool for creating a sense of dynamism and movement. By using diagonal lines and forms, artists can convey action, tension, and directional flow within their works. This compositional style is particularly effective in suggesting instability and change, contrasting with the stability often associated with horizontal and vertical lines.</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p:txBody>
          <a:bodyPr/>
          <a:lstStyle/>
          <a:p>
            <a:r>
              <a:rPr lang="en-CA" b="1" dirty="0"/>
              <a:t>Diagonal Composition</a:t>
            </a:r>
            <a:br>
              <a:rPr lang="en-CA" b="1" dirty="0"/>
            </a:br>
            <a:endParaRPr lang="en-CA" dirty="0"/>
          </a:p>
        </p:txBody>
      </p:sp>
      <p:pic>
        <p:nvPicPr>
          <p:cNvPr id="7" name="Picture 6">
            <a:extLst>
              <a:ext uri="{FF2B5EF4-FFF2-40B4-BE49-F238E27FC236}">
                <a16:creationId xmlns:a16="http://schemas.microsoft.com/office/drawing/2014/main" id="{DC54C301-3E43-AB06-7CF6-0B49F32BCC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08847" y="203245"/>
            <a:ext cx="5070884" cy="5070884"/>
          </a:xfrm>
          <a:prstGeom prst="rect">
            <a:avLst/>
          </a:prstGeom>
          <a:noFill/>
          <a:ln>
            <a:noFill/>
          </a:ln>
        </p:spPr>
      </p:pic>
    </p:spTree>
    <p:extLst>
      <p:ext uri="{BB962C8B-B14F-4D97-AF65-F5344CB8AC3E}">
        <p14:creationId xmlns:p14="http://schemas.microsoft.com/office/powerpoint/2010/main" val="31897996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12269" y="1049859"/>
            <a:ext cx="10515599" cy="4758282"/>
          </a:xfrm>
        </p:spPr>
        <p:txBody>
          <a:bodyPr>
            <a:noAutofit/>
          </a:bodyPr>
          <a:lstStyle/>
          <a:p>
            <a:pPr marL="0" indent="0">
              <a:buNone/>
            </a:pPr>
            <a:r>
              <a:rPr lang="en-CA" sz="3200" dirty="0"/>
              <a:t>The </a:t>
            </a:r>
            <a:r>
              <a:rPr lang="en-CA" sz="3200" i="1" dirty="0"/>
              <a:t>Golden Section</a:t>
            </a:r>
            <a:r>
              <a:rPr lang="en-CA" sz="3200" dirty="0"/>
              <a:t> or </a:t>
            </a:r>
            <a:r>
              <a:rPr lang="en-CA" sz="3200" i="1" dirty="0"/>
              <a:t>Golden Rati</a:t>
            </a:r>
            <a:r>
              <a:rPr lang="en-CA" sz="3200" dirty="0"/>
              <a:t>o is a mathematical relationship that has been used in art for centuries to create aesthetically pleasing compositions. Mathematically it is, approximately 1:1.618, and is found in nature frequently. It is most commonly connected with the </a:t>
            </a:r>
            <a:r>
              <a:rPr lang="en-CA" sz="3200" i="1" dirty="0"/>
              <a:t>Fibonacci</a:t>
            </a:r>
            <a:r>
              <a:rPr lang="en-CA" sz="3200" dirty="0"/>
              <a:t> sequence, in which each number of the sum of the previous two. Starting with the sequence 1,2, then next value is 1+1=2, then 2+1=3, then 3+2=5, then 8, 13, 21, and so on.</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p:txBody>
          <a:bodyPr>
            <a:normAutofit fontScale="90000"/>
          </a:bodyPr>
          <a:lstStyle/>
          <a:p>
            <a:r>
              <a:rPr lang="en-CA" b="1" dirty="0"/>
              <a:t>Golden Section or Golden Ratio</a:t>
            </a:r>
            <a:br>
              <a:rPr lang="en-CA" b="1" dirty="0"/>
            </a:br>
            <a:br>
              <a:rPr lang="en-CA" b="1" dirty="0"/>
            </a:br>
            <a:endParaRPr lang="en-CA" dirty="0"/>
          </a:p>
        </p:txBody>
      </p:sp>
    </p:spTree>
    <p:extLst>
      <p:ext uri="{BB962C8B-B14F-4D97-AF65-F5344CB8AC3E}">
        <p14:creationId xmlns:p14="http://schemas.microsoft.com/office/powerpoint/2010/main" val="153911995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12364314" cy="4758282"/>
          </a:xfrm>
        </p:spPr>
        <p:txBody>
          <a:bodyPr>
            <a:noAutofit/>
          </a:bodyPr>
          <a:lstStyle/>
          <a:p>
            <a:r>
              <a:rPr lang="en-CA" dirty="0"/>
              <a:t>Artists believe it gives a sense of harmony in visual designs. In abstract art, the it can be applied as an algorithm for the placement of elements within a composition, thus creating a natural sense of equilibrium and focus.</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p:txBody>
          <a:bodyPr/>
          <a:lstStyle/>
          <a:p>
            <a:r>
              <a:rPr lang="en-CA" b="1" dirty="0"/>
              <a:t>Diagonal Composition</a:t>
            </a:r>
            <a:br>
              <a:rPr lang="en-CA" b="1" dirty="0"/>
            </a:br>
            <a:endParaRPr lang="en-CA" dirty="0"/>
          </a:p>
        </p:txBody>
      </p:sp>
      <p:pic>
        <p:nvPicPr>
          <p:cNvPr id="2" name="Picture 1">
            <a:extLst>
              <a:ext uri="{FF2B5EF4-FFF2-40B4-BE49-F238E27FC236}">
                <a16:creationId xmlns:a16="http://schemas.microsoft.com/office/drawing/2014/main" id="{8665069B-A7E4-9565-5B42-8B1C7CAE099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688024"/>
            <a:ext cx="6096000" cy="4064000"/>
          </a:xfrm>
          <a:prstGeom prst="rect">
            <a:avLst/>
          </a:prstGeom>
          <a:noFill/>
          <a:ln>
            <a:noFill/>
          </a:ln>
        </p:spPr>
      </p:pic>
    </p:spTree>
    <p:extLst>
      <p:ext uri="{BB962C8B-B14F-4D97-AF65-F5344CB8AC3E}">
        <p14:creationId xmlns:p14="http://schemas.microsoft.com/office/powerpoint/2010/main" val="8562585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6025244" cy="4758282"/>
          </a:xfrm>
        </p:spPr>
        <p:txBody>
          <a:bodyPr>
            <a:noAutofit/>
          </a:bodyPr>
          <a:lstStyle/>
          <a:p>
            <a:pPr marL="0" indent="0">
              <a:buNone/>
            </a:pPr>
            <a:r>
              <a:rPr lang="en-CA" dirty="0"/>
              <a:t>Centered compositions place the focus and center of mass in the center of the canvas, as opposed to the usual offset or rule of thirds.  This can give a sense of balance in an abstract artwork within the artwork. It can create a </a:t>
            </a:r>
            <a:r>
              <a:rPr lang="en-US" dirty="0"/>
              <a:t>feeling</a:t>
            </a:r>
            <a:r>
              <a:rPr lang="en-CA" dirty="0"/>
              <a:t> of equilibrium and stability. A centered composition draws the viewer’s eye to the middle of the painting, where the connection to the surrounding shapes and colors forms a pattern to be explored.</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p:txBody>
          <a:bodyPr/>
          <a:lstStyle/>
          <a:p>
            <a:r>
              <a:rPr lang="en-CA" b="1" dirty="0"/>
              <a:t>Centred Composition</a:t>
            </a:r>
            <a:br>
              <a:rPr lang="en-CA" b="1" dirty="0"/>
            </a:br>
            <a:endParaRPr lang="en-CA" dirty="0"/>
          </a:p>
        </p:txBody>
      </p:sp>
      <p:pic>
        <p:nvPicPr>
          <p:cNvPr id="2" name="Picture 1">
            <a:extLst>
              <a:ext uri="{FF2B5EF4-FFF2-40B4-BE49-F238E27FC236}">
                <a16:creationId xmlns:a16="http://schemas.microsoft.com/office/drawing/2014/main" id="{A586C7BF-9278-6F34-BD76-9C32E15F49A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68938" y="317568"/>
            <a:ext cx="4965390" cy="3960518"/>
          </a:xfrm>
          <a:prstGeom prst="rect">
            <a:avLst/>
          </a:prstGeom>
          <a:noFill/>
          <a:ln>
            <a:noFill/>
          </a:ln>
        </p:spPr>
      </p:pic>
    </p:spTree>
    <p:extLst>
      <p:ext uri="{BB962C8B-B14F-4D97-AF65-F5344CB8AC3E}">
        <p14:creationId xmlns:p14="http://schemas.microsoft.com/office/powerpoint/2010/main" val="14081839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164555" y="1444104"/>
            <a:ext cx="7266215" cy="4758282"/>
          </a:xfrm>
        </p:spPr>
        <p:txBody>
          <a:bodyPr>
            <a:noAutofit/>
          </a:bodyPr>
          <a:lstStyle/>
          <a:p>
            <a:pPr marL="0" indent="0">
              <a:buNone/>
            </a:pPr>
            <a:r>
              <a:rPr lang="en-CA" dirty="0"/>
              <a:t>Radiant or radiating compositions in abstract art use lines and forms that emanate from a central point, creating a sense of energy and focus. This compositional style often suggests movement and expansion, drawing the viewer’s eye towards the center and then outward along the radiating elements. It can be used to convey a range of themes, from the idea of a dynamic universe to the concept of cyclicality and motion.</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p:txBody>
          <a:bodyPr/>
          <a:lstStyle/>
          <a:p>
            <a:r>
              <a:rPr lang="en-CA" b="1" dirty="0"/>
              <a:t>Diagonal Composition</a:t>
            </a:r>
            <a:br>
              <a:rPr lang="en-CA" b="1" dirty="0"/>
            </a:br>
            <a:endParaRPr lang="en-CA" dirty="0"/>
          </a:p>
        </p:txBody>
      </p:sp>
      <p:pic>
        <p:nvPicPr>
          <p:cNvPr id="4" name="Picture 3" descr="A colorful background with lines&#10;&#10;AI-generated content may be incorrect.">
            <a:extLst>
              <a:ext uri="{FF2B5EF4-FFF2-40B4-BE49-F238E27FC236}">
                <a16:creationId xmlns:a16="http://schemas.microsoft.com/office/drawing/2014/main" id="{E4F9FB83-5C33-6019-D2AD-865A6B7CFAB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30770" y="1444104"/>
            <a:ext cx="4379767" cy="3284424"/>
          </a:xfrm>
          <a:prstGeom prst="rect">
            <a:avLst/>
          </a:prstGeom>
          <a:noFill/>
          <a:ln>
            <a:noFill/>
          </a:ln>
        </p:spPr>
      </p:pic>
    </p:spTree>
    <p:extLst>
      <p:ext uri="{BB962C8B-B14F-4D97-AF65-F5344CB8AC3E}">
        <p14:creationId xmlns:p14="http://schemas.microsoft.com/office/powerpoint/2010/main" val="3846403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6025244" cy="4758282"/>
          </a:xfrm>
        </p:spPr>
        <p:txBody>
          <a:bodyPr>
            <a:noAutofit/>
          </a:bodyPr>
          <a:lstStyle/>
          <a:p>
            <a:pPr marL="0" indent="0">
              <a:buNone/>
            </a:pPr>
            <a:r>
              <a:rPr lang="en-CA" dirty="0"/>
              <a:t>Balanced composition in abstract art refers to the harmonious arrangement of forms, colors, and textures that creates visual equilibrium. This balance can be achieved through symmetry, repetition, or the strategic distribution of visual weight across the canvas. It plays a crucial role in engaging the viewer and guiding their eye through the artwork, often resulting in a composition that feels stable and aesthetically pleasing.</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a:xfrm>
            <a:off x="838200" y="365125"/>
            <a:ext cx="10515600" cy="1333046"/>
          </a:xfrm>
        </p:spPr>
        <p:txBody>
          <a:bodyPr/>
          <a:lstStyle/>
          <a:p>
            <a:r>
              <a:rPr lang="en-CA" dirty="0"/>
              <a:t>Balanced Composition</a:t>
            </a:r>
            <a:br>
              <a:rPr lang="en-CA" b="1" dirty="0"/>
            </a:br>
            <a:endParaRPr lang="en-CA" dirty="0"/>
          </a:p>
        </p:txBody>
      </p:sp>
      <p:pic>
        <p:nvPicPr>
          <p:cNvPr id="4" name="Picture 3">
            <a:extLst>
              <a:ext uri="{FF2B5EF4-FFF2-40B4-BE49-F238E27FC236}">
                <a16:creationId xmlns:a16="http://schemas.microsoft.com/office/drawing/2014/main" id="{9B4EE23B-2B7E-7E1C-9972-171468D084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92223" y="128973"/>
            <a:ext cx="5142105" cy="3871527"/>
          </a:xfrm>
          <a:prstGeom prst="rect">
            <a:avLst/>
          </a:prstGeom>
          <a:noFill/>
          <a:ln>
            <a:noFill/>
          </a:ln>
        </p:spPr>
      </p:pic>
    </p:spTree>
    <p:extLst>
      <p:ext uri="{BB962C8B-B14F-4D97-AF65-F5344CB8AC3E}">
        <p14:creationId xmlns:p14="http://schemas.microsoft.com/office/powerpoint/2010/main" val="8256272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6025244" cy="4758282"/>
          </a:xfrm>
        </p:spPr>
        <p:txBody>
          <a:bodyPr>
            <a:noAutofit/>
          </a:bodyPr>
          <a:lstStyle/>
          <a:p>
            <a:pPr marL="0" indent="0">
              <a:buNone/>
            </a:pPr>
            <a:r>
              <a:rPr lang="en-CA" dirty="0"/>
              <a:t>The 3-spot or triangular composition in abstract art is a design principle that relies on the placement of three key elements in a triangular arrangement. This compositional style offers both stability and dynamism, guiding the viewer’s eye through the artwork and creating a sense of coherence and balance.</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a:xfrm>
            <a:off x="838200" y="365125"/>
            <a:ext cx="10515600" cy="1333046"/>
          </a:xfrm>
        </p:spPr>
        <p:txBody>
          <a:bodyPr>
            <a:normAutofit fontScale="90000"/>
          </a:bodyPr>
          <a:lstStyle/>
          <a:p>
            <a:r>
              <a:rPr lang="en-CA" b="1" dirty="0"/>
              <a:t>3-Spot or Triangular Composition</a:t>
            </a:r>
            <a:br>
              <a:rPr lang="en-CA" b="1" dirty="0"/>
            </a:br>
            <a:br>
              <a:rPr lang="en-CA" b="1" dirty="0"/>
            </a:br>
            <a:endParaRPr lang="en-CA" dirty="0"/>
          </a:p>
        </p:txBody>
      </p:sp>
      <p:pic>
        <p:nvPicPr>
          <p:cNvPr id="4" name="Picture 3">
            <a:extLst>
              <a:ext uri="{FF2B5EF4-FFF2-40B4-BE49-F238E27FC236}">
                <a16:creationId xmlns:a16="http://schemas.microsoft.com/office/drawing/2014/main" id="{9B4EE23B-2B7E-7E1C-9972-171468D084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92223" y="1973693"/>
            <a:ext cx="5142105" cy="3871527"/>
          </a:xfrm>
          <a:prstGeom prst="rect">
            <a:avLst/>
          </a:prstGeom>
          <a:noFill/>
          <a:ln>
            <a:noFill/>
          </a:ln>
        </p:spPr>
      </p:pic>
    </p:spTree>
    <p:extLst>
      <p:ext uri="{BB962C8B-B14F-4D97-AF65-F5344CB8AC3E}">
        <p14:creationId xmlns:p14="http://schemas.microsoft.com/office/powerpoint/2010/main" val="40202890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6025244" cy="4758282"/>
          </a:xfrm>
        </p:spPr>
        <p:txBody>
          <a:bodyPr>
            <a:noAutofit/>
          </a:bodyPr>
          <a:lstStyle/>
          <a:p>
            <a:pPr marL="0" indent="0">
              <a:buNone/>
            </a:pPr>
            <a:r>
              <a:rPr lang="en-CA" dirty="0"/>
              <a:t>Tunnel composition in abstract art is a technique that creates an illusion of depth and perspective, guiding the viewer’s eye through a tunnel-like passage within the canvas. This approach often uses central, receding forms surrounded by framing elements, creating a sense of three-dimensionality and leading the viewer into an imagined space beyond the physical boundaries of the artwork.</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a:xfrm>
            <a:off x="838200" y="365125"/>
            <a:ext cx="10515600" cy="1333046"/>
          </a:xfrm>
        </p:spPr>
        <p:txBody>
          <a:bodyPr/>
          <a:lstStyle/>
          <a:p>
            <a:r>
              <a:rPr lang="en-CA" dirty="0"/>
              <a:t>Tunnel Composition</a:t>
            </a:r>
            <a:br>
              <a:rPr lang="en-CA" b="1" dirty="0"/>
            </a:br>
            <a:endParaRPr lang="en-CA" dirty="0"/>
          </a:p>
        </p:txBody>
      </p:sp>
      <p:pic>
        <p:nvPicPr>
          <p:cNvPr id="2" name="Picture 1">
            <a:extLst>
              <a:ext uri="{FF2B5EF4-FFF2-40B4-BE49-F238E27FC236}">
                <a16:creationId xmlns:a16="http://schemas.microsoft.com/office/drawing/2014/main" id="{4A14E955-7A88-FC7E-7F2B-30A62015F34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63445" y="105478"/>
            <a:ext cx="5328556" cy="3996922"/>
          </a:xfrm>
          <a:prstGeom prst="rect">
            <a:avLst/>
          </a:prstGeom>
          <a:noFill/>
          <a:ln>
            <a:noFill/>
          </a:ln>
        </p:spPr>
      </p:pic>
    </p:spTree>
    <p:extLst>
      <p:ext uri="{BB962C8B-B14F-4D97-AF65-F5344CB8AC3E}">
        <p14:creationId xmlns:p14="http://schemas.microsoft.com/office/powerpoint/2010/main" val="13562541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6025244" cy="4758282"/>
          </a:xfrm>
        </p:spPr>
        <p:txBody>
          <a:bodyPr>
            <a:noAutofit/>
          </a:bodyPr>
          <a:lstStyle/>
          <a:p>
            <a:pPr marL="0" indent="0">
              <a:buNone/>
            </a:pPr>
            <a:r>
              <a:rPr lang="en-CA" dirty="0"/>
              <a:t>The L or rectangular composition in abstract art is a technique that uses L-shaped or rectangular arrangements to guide the viewer’s eye through the canvas. This compositional style can create a sense of structure, depth, and spatial harmony, allowing for a dynamic interplay between form and space.</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a:xfrm>
            <a:off x="838200" y="365125"/>
            <a:ext cx="10515600" cy="1333046"/>
          </a:xfrm>
        </p:spPr>
        <p:txBody>
          <a:bodyPr>
            <a:normAutofit fontScale="90000"/>
          </a:bodyPr>
          <a:lstStyle/>
          <a:p>
            <a:r>
              <a:rPr lang="en-CA" b="1" dirty="0"/>
              <a:t>3-Spot or Triangular Composition</a:t>
            </a:r>
            <a:br>
              <a:rPr lang="en-CA" b="1" dirty="0"/>
            </a:br>
            <a:br>
              <a:rPr lang="en-CA" b="1" dirty="0"/>
            </a:br>
            <a:endParaRPr lang="en-CA" dirty="0"/>
          </a:p>
        </p:txBody>
      </p:sp>
      <p:pic>
        <p:nvPicPr>
          <p:cNvPr id="2" name="Picture 1" descr="Piet Mondrian, Composition in red, yellow, blue and black Art Print by Vintage Wall Art | Society6">
            <a:extLst>
              <a:ext uri="{FF2B5EF4-FFF2-40B4-BE49-F238E27FC236}">
                <a16:creationId xmlns:a16="http://schemas.microsoft.com/office/drawing/2014/main" id="{628CEEA6-F351-E909-B56D-52FF7033D34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33719" y="1362461"/>
            <a:ext cx="4758281" cy="4758281"/>
          </a:xfrm>
          <a:prstGeom prst="rect">
            <a:avLst/>
          </a:prstGeom>
          <a:noFill/>
          <a:ln>
            <a:noFill/>
          </a:ln>
        </p:spPr>
      </p:pic>
    </p:spTree>
    <p:extLst>
      <p:ext uri="{BB962C8B-B14F-4D97-AF65-F5344CB8AC3E}">
        <p14:creationId xmlns:p14="http://schemas.microsoft.com/office/powerpoint/2010/main" val="23074392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6025244" cy="4758282"/>
          </a:xfrm>
        </p:spPr>
        <p:txBody>
          <a:bodyPr>
            <a:noAutofit/>
          </a:bodyPr>
          <a:lstStyle/>
          <a:p>
            <a:pPr marL="0" indent="0">
              <a:buNone/>
            </a:pPr>
            <a:r>
              <a:rPr lang="en-CA" dirty="0"/>
              <a:t>Pattern composition in abstract art is characterized by the repetition and rhythm of patterns, creating a rich visual experience through systematic yet dynamic arrangements. This compositional style often involves the meticulous application of motifs, exploring themes of order, chaos, and the interplay between them. </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a:xfrm>
            <a:off x="838200" y="365125"/>
            <a:ext cx="10515600" cy="1333046"/>
          </a:xfrm>
        </p:spPr>
        <p:txBody>
          <a:bodyPr/>
          <a:lstStyle/>
          <a:p>
            <a:r>
              <a:rPr lang="en-CA" dirty="0"/>
              <a:t>Pattern Composition</a:t>
            </a:r>
            <a:br>
              <a:rPr lang="en-CA" b="1" dirty="0"/>
            </a:br>
            <a:endParaRPr lang="en-CA" dirty="0"/>
          </a:p>
        </p:txBody>
      </p:sp>
      <p:pic>
        <p:nvPicPr>
          <p:cNvPr id="4" name="Picture 3" descr="A blue and white background&#10;&#10;AI-generated content may be incorrect.">
            <a:extLst>
              <a:ext uri="{FF2B5EF4-FFF2-40B4-BE49-F238E27FC236}">
                <a16:creationId xmlns:a16="http://schemas.microsoft.com/office/drawing/2014/main" id="{0AFEDC2E-B725-0084-C2A8-2EBE84C0EC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43497" y="166143"/>
            <a:ext cx="4936234" cy="3001600"/>
          </a:xfrm>
          <a:prstGeom prst="rect">
            <a:avLst/>
          </a:prstGeom>
          <a:noFill/>
          <a:ln>
            <a:noFill/>
          </a:ln>
        </p:spPr>
      </p:pic>
    </p:spTree>
    <p:extLst>
      <p:ext uri="{BB962C8B-B14F-4D97-AF65-F5344CB8AC3E}">
        <p14:creationId xmlns:p14="http://schemas.microsoft.com/office/powerpoint/2010/main" val="2175034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6025244" cy="4758282"/>
          </a:xfrm>
        </p:spPr>
        <p:txBody>
          <a:bodyPr>
            <a:noAutofit/>
          </a:bodyPr>
          <a:lstStyle/>
          <a:p>
            <a:pPr marL="0" indent="0">
              <a:buNone/>
            </a:pPr>
            <a:r>
              <a:rPr lang="en-CA" dirty="0"/>
              <a:t>Patterns in abstract compositions can vary in complexity and style, ranging from geometric forms to more organic shapes, and are used to create depth, movement, and texture within the artwork.</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a:xfrm>
            <a:off x="838200" y="365125"/>
            <a:ext cx="10515600" cy="1333046"/>
          </a:xfrm>
        </p:spPr>
        <p:txBody>
          <a:bodyPr/>
          <a:lstStyle/>
          <a:p>
            <a:r>
              <a:rPr lang="en-CA" dirty="0"/>
              <a:t>Pattern Composition</a:t>
            </a:r>
            <a:br>
              <a:rPr lang="en-CA" b="1" dirty="0"/>
            </a:br>
            <a:endParaRPr lang="en-CA" dirty="0"/>
          </a:p>
        </p:txBody>
      </p:sp>
      <p:pic>
        <p:nvPicPr>
          <p:cNvPr id="27652" name="Picture 4">
            <a:extLst>
              <a:ext uri="{FF2B5EF4-FFF2-40B4-BE49-F238E27FC236}">
                <a16:creationId xmlns:a16="http://schemas.microsoft.com/office/drawing/2014/main" id="{285C6FB4-B7A3-FBCA-CFCF-972760EEF5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8510" y="174397"/>
            <a:ext cx="5175818" cy="3450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1553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6025244" cy="4758282"/>
          </a:xfrm>
        </p:spPr>
        <p:txBody>
          <a:bodyPr>
            <a:noAutofit/>
          </a:bodyPr>
          <a:lstStyle/>
          <a:p>
            <a:pPr marL="0" indent="0">
              <a:buNone/>
            </a:pPr>
            <a:r>
              <a:rPr lang="en-CA" dirty="0"/>
              <a:t>O or circular composition in abstract art focuses on the use of circular forms, which can symbolize various concepts such as wholeness, continuity, and infinity. They often create dynamic visual experiences by drawing the viewer’s eye around the canvas in continuous motion. These compositions can evoke the rhythmical and cyclical patterns found in nature and the universe, making them powerful tools for abstract expression.</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a:xfrm>
            <a:off x="257672" y="174397"/>
            <a:ext cx="10515600" cy="1333046"/>
          </a:xfrm>
        </p:spPr>
        <p:txBody>
          <a:bodyPr/>
          <a:lstStyle/>
          <a:p>
            <a:r>
              <a:rPr lang="en-CA" dirty="0"/>
              <a:t>O or Circular Composition</a:t>
            </a:r>
            <a:br>
              <a:rPr lang="en-CA" b="1" dirty="0"/>
            </a:br>
            <a:endParaRPr lang="en-CA" dirty="0"/>
          </a:p>
        </p:txBody>
      </p:sp>
      <p:pic>
        <p:nvPicPr>
          <p:cNvPr id="2" name="Picture 1" descr="A colorful rings in a cage&#10;&#10;AI-generated content may be incorrect.">
            <a:extLst>
              <a:ext uri="{FF2B5EF4-FFF2-40B4-BE49-F238E27FC236}">
                <a16:creationId xmlns:a16="http://schemas.microsoft.com/office/drawing/2014/main" id="{991F0914-1842-C074-8149-92685F9E878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80457" y="2180340"/>
            <a:ext cx="5253871" cy="3940403"/>
          </a:xfrm>
          <a:prstGeom prst="rect">
            <a:avLst/>
          </a:prstGeom>
          <a:noFill/>
          <a:ln>
            <a:noFill/>
          </a:ln>
        </p:spPr>
      </p:pic>
    </p:spTree>
    <p:extLst>
      <p:ext uri="{BB962C8B-B14F-4D97-AF65-F5344CB8AC3E}">
        <p14:creationId xmlns:p14="http://schemas.microsoft.com/office/powerpoint/2010/main" val="11017682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B6D8AE0-3D72-F1B9-EE69-3680C4933F02}"/>
              </a:ext>
            </a:extLst>
          </p:cNvPr>
          <p:cNvSpPr>
            <a:spLocks noGrp="1"/>
          </p:cNvSpPr>
          <p:nvPr>
            <p:ph idx="1"/>
          </p:nvPr>
        </p:nvSpPr>
        <p:spPr>
          <a:xfrm>
            <a:off x="257672" y="1362461"/>
            <a:ext cx="6025244" cy="4758282"/>
          </a:xfrm>
        </p:spPr>
        <p:txBody>
          <a:bodyPr>
            <a:noAutofit/>
          </a:bodyPr>
          <a:lstStyle/>
          <a:p>
            <a:pPr marL="0" indent="0">
              <a:buNone/>
            </a:pPr>
            <a:r>
              <a:rPr lang="en-CA" dirty="0"/>
              <a:t>The S or compound curve composition uses flowing smooth curves, helping create a dynamic visual experience. These compositions can suggest natural forms and movements. The overlap and interrelationships of curves can suggest depth, adding to the visual complexity of the artwork.</a:t>
            </a:r>
          </a:p>
        </p:txBody>
      </p:sp>
      <p:sp>
        <p:nvSpPr>
          <p:cNvPr id="6" name="Title 5">
            <a:extLst>
              <a:ext uri="{FF2B5EF4-FFF2-40B4-BE49-F238E27FC236}">
                <a16:creationId xmlns:a16="http://schemas.microsoft.com/office/drawing/2014/main" id="{3212A964-B1ED-04A7-60C1-A36986400A2B}"/>
              </a:ext>
            </a:extLst>
          </p:cNvPr>
          <p:cNvSpPr>
            <a:spLocks noGrp="1"/>
          </p:cNvSpPr>
          <p:nvPr>
            <p:ph type="title"/>
          </p:nvPr>
        </p:nvSpPr>
        <p:spPr>
          <a:xfrm>
            <a:off x="838200" y="365125"/>
            <a:ext cx="10515600" cy="1333046"/>
          </a:xfrm>
        </p:spPr>
        <p:txBody>
          <a:bodyPr>
            <a:normAutofit fontScale="90000"/>
          </a:bodyPr>
          <a:lstStyle/>
          <a:p>
            <a:r>
              <a:rPr lang="en-CA" b="1" dirty="0"/>
              <a:t>S or Compound Curve Composition</a:t>
            </a:r>
            <a:br>
              <a:rPr lang="en-CA" b="1" dirty="0"/>
            </a:br>
            <a:br>
              <a:rPr lang="en-CA" b="1" dirty="0"/>
            </a:br>
            <a:endParaRPr lang="en-CA" dirty="0"/>
          </a:p>
        </p:txBody>
      </p:sp>
      <p:pic>
        <p:nvPicPr>
          <p:cNvPr id="2" name="Picture 1" descr="A yellow and blue background with red and blue lines&#10;&#10;AI-generated content may be incorrect.">
            <a:extLst>
              <a:ext uri="{FF2B5EF4-FFF2-40B4-BE49-F238E27FC236}">
                <a16:creationId xmlns:a16="http://schemas.microsoft.com/office/drawing/2014/main" id="{893AAA36-584A-CE67-49B1-12E3A91C04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91075" y="1031648"/>
            <a:ext cx="5243253" cy="4191681"/>
          </a:xfrm>
          <a:prstGeom prst="rect">
            <a:avLst/>
          </a:prstGeom>
          <a:noFill/>
          <a:ln>
            <a:noFill/>
          </a:ln>
        </p:spPr>
      </p:pic>
    </p:spTree>
    <p:extLst>
      <p:ext uri="{BB962C8B-B14F-4D97-AF65-F5344CB8AC3E}">
        <p14:creationId xmlns:p14="http://schemas.microsoft.com/office/powerpoint/2010/main" val="5904317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2677</TotalTime>
  <Words>4728</Words>
  <Application>Microsoft Office PowerPoint</Application>
  <PresentationFormat>Widescreen</PresentationFormat>
  <Paragraphs>231</Paragraphs>
  <Slides>83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83</vt:i4>
      </vt:variant>
    </vt:vector>
  </HeadingPairs>
  <TitlesOfParts>
    <vt:vector size="87" baseType="lpstr">
      <vt:lpstr>Aptos</vt:lpstr>
      <vt:lpstr>Aptos Display</vt:lpstr>
      <vt:lpstr>Arial</vt:lpstr>
      <vt:lpstr>Office Theme</vt:lpstr>
      <vt:lpstr>Space</vt:lpstr>
      <vt:lpstr>What is Space?</vt:lpstr>
      <vt:lpstr>What is Space?</vt:lpstr>
      <vt:lpstr>Empty Canvas</vt:lpstr>
      <vt:lpstr>Design</vt:lpstr>
      <vt:lpstr>Design</vt:lpstr>
      <vt:lpstr>Design</vt:lpstr>
      <vt:lpstr>Design</vt:lpstr>
      <vt:lpstr>Initial</vt:lpstr>
      <vt:lpstr>Rule of Thirds</vt:lpstr>
      <vt:lpstr>Rule of Thirds</vt:lpstr>
      <vt:lpstr>Initial</vt:lpstr>
      <vt:lpstr>Initial</vt:lpstr>
      <vt:lpstr>Initial</vt:lpstr>
      <vt:lpstr>Initial</vt:lpstr>
      <vt:lpstr>Objects</vt:lpstr>
      <vt:lpstr>Roughing in</vt:lpstr>
      <vt:lpstr>Roughing in</vt:lpstr>
      <vt:lpstr>Christina’s World by Andrew Wyeth</vt:lpstr>
      <vt:lpstr>Positive and Negative Space</vt:lpstr>
      <vt:lpstr>Creation of Adam</vt:lpstr>
      <vt:lpstr>Positive and Negative Space</vt:lpstr>
      <vt:lpstr>Three Dimensional Space</vt:lpstr>
      <vt:lpstr>Three Dimensional Space</vt:lpstr>
      <vt:lpstr>Three Dimensional Space</vt:lpstr>
      <vt:lpstr>Three Dimensional Space</vt:lpstr>
      <vt:lpstr>Three Dimensional Space</vt:lpstr>
      <vt:lpstr>Deep and Shallow Space</vt:lpstr>
      <vt:lpstr>Delivery of the Keys by Pietro Perugino</vt:lpstr>
      <vt:lpstr>Deep and Shallow Space</vt:lpstr>
      <vt:lpstr>Deep and Shallow Space</vt:lpstr>
      <vt:lpstr>Digital Image Space</vt:lpstr>
      <vt:lpstr>Digital Image Space</vt:lpstr>
      <vt:lpstr>Digital Image Space</vt:lpstr>
      <vt:lpstr>Digital Image Space</vt:lpstr>
      <vt:lpstr>Digital Image Space is Inaccurate</vt:lpstr>
      <vt:lpstr>Motion Blur</vt:lpstr>
      <vt:lpstr>Motion Blur</vt:lpstr>
      <vt:lpstr>Motion Blur</vt:lpstr>
      <vt:lpstr>Motion Blur</vt:lpstr>
      <vt:lpstr>Digital Images are Distorted for Convenience</vt:lpstr>
      <vt:lpstr>Digital Images are Distorted for Convenience</vt:lpstr>
      <vt:lpstr>Digital Image Space Is Malleable</vt:lpstr>
      <vt:lpstr>Digital Image Space Is Malleable</vt:lpstr>
      <vt:lpstr>Digital Image Space Is Relative</vt:lpstr>
      <vt:lpstr>Digital Image Space Can Be Imaginary</vt:lpstr>
      <vt:lpstr>The Tesseract</vt:lpstr>
      <vt:lpstr>The Tesseract</vt:lpstr>
      <vt:lpstr>The Tesseract</vt:lpstr>
      <vt:lpstr>The Tesseract</vt:lpstr>
      <vt:lpstr>The Tesseract</vt:lpstr>
      <vt:lpstr>Digital Image Space is Outside of Time</vt:lpstr>
      <vt:lpstr>Visual Response</vt:lpstr>
      <vt:lpstr>Visual Response</vt:lpstr>
      <vt:lpstr>Optical illusions</vt:lpstr>
      <vt:lpstr>Spatial Frequencies</vt:lpstr>
      <vt:lpstr>Spatial Frequencies</vt:lpstr>
      <vt:lpstr>Visual Response</vt:lpstr>
      <vt:lpstr>Visual Response</vt:lpstr>
      <vt:lpstr>Visual Response</vt:lpstr>
      <vt:lpstr>Blur</vt:lpstr>
      <vt:lpstr>Space in Abstract Composition</vt:lpstr>
      <vt:lpstr>Cruciform Composition</vt:lpstr>
      <vt:lpstr>Asymmetrical, or Unbalanced Composition</vt:lpstr>
      <vt:lpstr>Asymmetrical, or Unbalanced Composition</vt:lpstr>
      <vt:lpstr>Horizontal Composition: High and Low</vt:lpstr>
      <vt:lpstr>PowerPoint Presentation</vt:lpstr>
      <vt:lpstr>Overlapping Frames</vt:lpstr>
      <vt:lpstr>Curvilinear Composition</vt:lpstr>
      <vt:lpstr>Constellation or Group Mass Composition </vt:lpstr>
      <vt:lpstr>Diagonal Composition </vt:lpstr>
      <vt:lpstr>Golden Section or Golden Ratio  </vt:lpstr>
      <vt:lpstr>Diagonal Composition </vt:lpstr>
      <vt:lpstr>Centred Composition </vt:lpstr>
      <vt:lpstr>Diagonal Composition </vt:lpstr>
      <vt:lpstr>Balanced Composition </vt:lpstr>
      <vt:lpstr>3-Spot or Triangular Composition  </vt:lpstr>
      <vt:lpstr>Tunnel Composition </vt:lpstr>
      <vt:lpstr>3-Spot or Triangular Composition  </vt:lpstr>
      <vt:lpstr>Pattern Composition </vt:lpstr>
      <vt:lpstr>Pattern Composition </vt:lpstr>
      <vt:lpstr>O or Circular Composition </vt:lpstr>
      <vt:lpstr>S or Compound Curve Composition  </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Parker</dc:creator>
  <cp:lastModifiedBy>James Parker</cp:lastModifiedBy>
  <cp:revision>20</cp:revision>
  <dcterms:created xsi:type="dcterms:W3CDTF">2025-10-28T17:17:48Z</dcterms:created>
  <dcterms:modified xsi:type="dcterms:W3CDTF">2026-03-07T23:45:21Z</dcterms:modified>
</cp:coreProperties>
</file>