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2" r:id="rId7"/>
    <p:sldId id="264" r:id="rId8"/>
    <p:sldId id="265" r:id="rId9"/>
    <p:sldId id="361" r:id="rId10"/>
    <p:sldId id="362" r:id="rId11"/>
    <p:sldId id="266" r:id="rId12"/>
    <p:sldId id="268" r:id="rId13"/>
    <p:sldId id="363" r:id="rId14"/>
    <p:sldId id="365" r:id="rId15"/>
    <p:sldId id="366" r:id="rId16"/>
    <p:sldId id="364" r:id="rId17"/>
    <p:sldId id="269" r:id="rId18"/>
    <p:sldId id="273" r:id="rId19"/>
    <p:sldId id="343" r:id="rId20"/>
    <p:sldId id="344" r:id="rId21"/>
    <p:sldId id="367" r:id="rId22"/>
    <p:sldId id="368" r:id="rId23"/>
    <p:sldId id="369" r:id="rId24"/>
    <p:sldId id="357" r:id="rId25"/>
    <p:sldId id="358" r:id="rId26"/>
    <p:sldId id="3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108"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D554-3E82-555A-9487-A047B52A5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EC40238-3241-2C8B-A938-C1C851C3E2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7285AC0-EE16-6356-0512-A1CDF2EBF088}"/>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5" name="Footer Placeholder 4">
            <a:extLst>
              <a:ext uri="{FF2B5EF4-FFF2-40B4-BE49-F238E27FC236}">
                <a16:creationId xmlns:a16="http://schemas.microsoft.com/office/drawing/2014/main" id="{32256623-D076-CE76-88A4-A40D6B2C5C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9E06CFF-0D82-2920-15BC-AC345590245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40476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F94D-2947-E581-B29F-CDA5CFEA3A1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1C3846-D4C7-EC5F-3EBA-C1E410A05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EB2EF6-A67D-53BA-5AF9-4207C7B4CB70}"/>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5" name="Footer Placeholder 4">
            <a:extLst>
              <a:ext uri="{FF2B5EF4-FFF2-40B4-BE49-F238E27FC236}">
                <a16:creationId xmlns:a16="http://schemas.microsoft.com/office/drawing/2014/main" id="{0A249534-BBC7-E5A9-F7F9-076725D9D0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F3B6EB3-B833-D98B-CEFD-13EC4757E7A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07019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18C8-B3B0-98D6-5D37-45CDA99D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02AA0E8-E71A-B436-367C-D98E6ED92E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77F01-2B58-F71B-55FA-FBA979EED225}"/>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5" name="Footer Placeholder 4">
            <a:extLst>
              <a:ext uri="{FF2B5EF4-FFF2-40B4-BE49-F238E27FC236}">
                <a16:creationId xmlns:a16="http://schemas.microsoft.com/office/drawing/2014/main" id="{12DE0555-C454-E39B-6401-7FD6A7D01B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39FE28B-9F4F-F99B-FBE0-54B62A466ED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8515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574-2955-067E-EAF9-E1BC3E6FDC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F8F6DA3-DA2D-DEB4-8291-9B37756EBD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AF3EA3-92BC-CC5D-393F-D1E4EC8FA9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DD8C3EF-0315-AF24-3B7C-AF59F67D7571}"/>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6" name="Footer Placeholder 5">
            <a:extLst>
              <a:ext uri="{FF2B5EF4-FFF2-40B4-BE49-F238E27FC236}">
                <a16:creationId xmlns:a16="http://schemas.microsoft.com/office/drawing/2014/main" id="{AD76346D-C49C-515B-ED0D-6A7CA47E9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0325B1-9477-4AB4-F8B5-E1927A45866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741788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0AA5-6266-9737-1973-C540B078862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3E562C-CEC5-476F-CBE5-355EE40D0A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948EB9-2EBA-0510-AA02-D5990F0A44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C8F890C-DDB7-B055-F8CB-6F921F490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F67D3-7610-F5D3-AE1A-5F0EE1A66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8B84DA5-1E84-35D3-0B04-0282F3D4A852}"/>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8" name="Footer Placeholder 7">
            <a:extLst>
              <a:ext uri="{FF2B5EF4-FFF2-40B4-BE49-F238E27FC236}">
                <a16:creationId xmlns:a16="http://schemas.microsoft.com/office/drawing/2014/main" id="{6E2CDCB1-4787-B791-14E8-88E090DD101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D053642-E4A2-0C36-7352-636BD976A24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697499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4F51-6DCD-8FC5-BAED-0FDB468CC37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A3CBAB7-3ED2-073A-5175-3184981143F7}"/>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4" name="Footer Placeholder 3">
            <a:extLst>
              <a:ext uri="{FF2B5EF4-FFF2-40B4-BE49-F238E27FC236}">
                <a16:creationId xmlns:a16="http://schemas.microsoft.com/office/drawing/2014/main" id="{38FD91C1-88DB-2DF1-AD8E-73CC541661F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A0516F6-CC17-F5A5-341A-228D6B6A7F3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7464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5839F7-5299-130C-C16E-C6545DFB0226}"/>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3" name="Footer Placeholder 2">
            <a:extLst>
              <a:ext uri="{FF2B5EF4-FFF2-40B4-BE49-F238E27FC236}">
                <a16:creationId xmlns:a16="http://schemas.microsoft.com/office/drawing/2014/main" id="{AE640869-447C-40BF-7E67-942A96A0C87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8C46645-254F-ACF9-DB7D-0B6524C56243}"/>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945842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0BC0-CBFA-661D-01C2-664FCA875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8F3B85C-FC6A-0FFC-523C-6E04D68B97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A5B1FDC-F529-53D0-E129-3C230A396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5E1CC6-ADBF-B114-D0FC-C1149FE4A81A}"/>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6" name="Footer Placeholder 5">
            <a:extLst>
              <a:ext uri="{FF2B5EF4-FFF2-40B4-BE49-F238E27FC236}">
                <a16:creationId xmlns:a16="http://schemas.microsoft.com/office/drawing/2014/main" id="{484DEE1C-A192-4955-08B4-B80384D2BDC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46DF2D7-6B3E-E7B4-95AC-C293E12D68C9}"/>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87217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DEE4-2CB9-E247-6C89-7CF83C2050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3BFC1AE-405D-4FBF-2546-D253823DE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D098609-31EE-EC3B-544D-F91579E5A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E8280-91AC-C690-4519-FB73F8D4B0A5}"/>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6" name="Footer Placeholder 5">
            <a:extLst>
              <a:ext uri="{FF2B5EF4-FFF2-40B4-BE49-F238E27FC236}">
                <a16:creationId xmlns:a16="http://schemas.microsoft.com/office/drawing/2014/main" id="{41B7D333-D7FD-EAFB-93B6-66A1E5B0671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5213E36-BB5A-A357-1AE2-79AF235EFEA7}"/>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87061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EC0C-BB20-65F3-935A-6F32188113B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65C506D-D6EE-0995-E52E-BD203053CD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D38A5F8-E308-8702-1954-2C758E7901D4}"/>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5" name="Footer Placeholder 4">
            <a:extLst>
              <a:ext uri="{FF2B5EF4-FFF2-40B4-BE49-F238E27FC236}">
                <a16:creationId xmlns:a16="http://schemas.microsoft.com/office/drawing/2014/main" id="{53D04D3D-C61F-6508-3BC2-29820B0E90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6DD2646-50F2-0EFE-5728-196049A730D6}"/>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3854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8AC41-7279-FAE5-0851-22E94F9631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95124CD-E0A8-A5AD-F2B7-032F9A279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025654-F116-8F50-840F-5AB0A65576BD}"/>
              </a:ext>
            </a:extLst>
          </p:cNvPr>
          <p:cNvSpPr>
            <a:spLocks noGrp="1"/>
          </p:cNvSpPr>
          <p:nvPr>
            <p:ph type="dt" sz="half" idx="10"/>
          </p:nvPr>
        </p:nvSpPr>
        <p:spPr/>
        <p:txBody>
          <a:bodyPr/>
          <a:lstStyle/>
          <a:p>
            <a:fld id="{9338B7B3-0480-458C-A287-19AFBD35FA39}" type="datetimeFigureOut">
              <a:rPr lang="en-CA" smtClean="0"/>
              <a:t>2025-12-03</a:t>
            </a:fld>
            <a:endParaRPr lang="en-CA"/>
          </a:p>
        </p:txBody>
      </p:sp>
      <p:sp>
        <p:nvSpPr>
          <p:cNvPr id="5" name="Footer Placeholder 4">
            <a:extLst>
              <a:ext uri="{FF2B5EF4-FFF2-40B4-BE49-F238E27FC236}">
                <a16:creationId xmlns:a16="http://schemas.microsoft.com/office/drawing/2014/main" id="{3D04A9D5-ED41-5AE0-C0E8-A1BCDA0C16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31AC784-A56A-6613-EDFB-EE5F0FD8E87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09340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52599-C7A5-5BF3-A518-C644DFFD5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71FE048-93D2-4F33-7789-BD2A55EC89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1CC84B-794A-3A80-7E4F-BB75ED96F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38B7B3-0480-458C-A287-19AFBD35FA39}" type="datetimeFigureOut">
              <a:rPr lang="en-CA" smtClean="0"/>
              <a:t>2025-12-03</a:t>
            </a:fld>
            <a:endParaRPr lang="en-CA"/>
          </a:p>
        </p:txBody>
      </p:sp>
      <p:sp>
        <p:nvSpPr>
          <p:cNvPr id="5" name="Footer Placeholder 4">
            <a:extLst>
              <a:ext uri="{FF2B5EF4-FFF2-40B4-BE49-F238E27FC236}">
                <a16:creationId xmlns:a16="http://schemas.microsoft.com/office/drawing/2014/main" id="{418EDE8F-9737-24BA-A472-0B988461A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B0462121-8499-E1D0-5EE6-2D22A0058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20BFB8-ECC0-49DA-8E21-E97AE6A02810}" type="slidenum">
              <a:rPr lang="en-CA" smtClean="0"/>
              <a:t>‹#›</a:t>
            </a:fld>
            <a:endParaRPr lang="en-CA"/>
          </a:p>
        </p:txBody>
      </p:sp>
    </p:spTree>
    <p:extLst>
      <p:ext uri="{BB962C8B-B14F-4D97-AF65-F5344CB8AC3E}">
        <p14:creationId xmlns:p14="http://schemas.microsoft.com/office/powerpoint/2010/main" val="127183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2866-E746-3194-627A-803F41C82BB5}"/>
              </a:ext>
            </a:extLst>
          </p:cNvPr>
          <p:cNvSpPr>
            <a:spLocks noGrp="1"/>
          </p:cNvSpPr>
          <p:nvPr>
            <p:ph type="ctrTitle"/>
          </p:nvPr>
        </p:nvSpPr>
        <p:spPr/>
        <p:txBody>
          <a:bodyPr/>
          <a:lstStyle/>
          <a:p>
            <a:r>
              <a:rPr lang="en-CA" dirty="0"/>
              <a:t>Texture</a:t>
            </a:r>
          </a:p>
        </p:txBody>
      </p:sp>
      <p:sp>
        <p:nvSpPr>
          <p:cNvPr id="3" name="Subtitle 2">
            <a:extLst>
              <a:ext uri="{FF2B5EF4-FFF2-40B4-BE49-F238E27FC236}">
                <a16:creationId xmlns:a16="http://schemas.microsoft.com/office/drawing/2014/main" id="{4E8639E4-9B7F-B6E6-E825-01789605A390}"/>
              </a:ext>
            </a:extLst>
          </p:cNvPr>
          <p:cNvSpPr>
            <a:spLocks noGrp="1"/>
          </p:cNvSpPr>
          <p:nvPr>
            <p:ph type="subTitle" idx="1"/>
          </p:nvPr>
        </p:nvSpPr>
        <p:spPr/>
        <p:txBody>
          <a:bodyPr/>
          <a:lstStyle/>
          <a:p>
            <a:r>
              <a:rPr lang="en-CA" dirty="0"/>
              <a:t>Art 251</a:t>
            </a:r>
          </a:p>
        </p:txBody>
      </p:sp>
    </p:spTree>
    <p:extLst>
      <p:ext uri="{BB962C8B-B14F-4D97-AF65-F5344CB8AC3E}">
        <p14:creationId xmlns:p14="http://schemas.microsoft.com/office/powerpoint/2010/main" val="17636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What is Texture?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fontScale="92500" lnSpcReduction="10000"/>
          </a:bodyPr>
          <a:lstStyle/>
          <a:p>
            <a:pPr marL="0" indent="0">
              <a:buNone/>
            </a:pPr>
            <a:r>
              <a:rPr lang="en-US" dirty="0"/>
              <a:t>Although there is no agreement on a formal definition of texture, a major characteristic is the </a:t>
            </a:r>
            <a:r>
              <a:rPr lang="en-US" i="1" dirty="0"/>
              <a:t>repetition of a pattern or patterns over a region</a:t>
            </a:r>
            <a:r>
              <a:rPr lang="en-US" dirty="0"/>
              <a:t>. </a:t>
            </a:r>
          </a:p>
          <a:p>
            <a:pPr marL="0" indent="0">
              <a:buNone/>
            </a:pPr>
            <a:endParaRPr lang="en-US" dirty="0"/>
          </a:p>
          <a:p>
            <a:pPr marL="0" indent="0">
              <a:buNone/>
            </a:pPr>
            <a:r>
              <a:rPr lang="en-US" dirty="0"/>
              <a:t>The pattern may be repeated exactly, or as a </a:t>
            </a:r>
            <a:r>
              <a:rPr lang="en-US" i="1" dirty="0"/>
              <a:t>set of small variations</a:t>
            </a:r>
            <a:r>
              <a:rPr lang="en-US" dirty="0"/>
              <a:t> on the theme, possibly a function of position. </a:t>
            </a:r>
          </a:p>
          <a:p>
            <a:pPr marL="0" indent="0">
              <a:buNone/>
            </a:pPr>
            <a:r>
              <a:rPr lang="en-US" dirty="0"/>
              <a:t>There is also a random aspect to texture that must not be ignored - the size, shape, color, and orientation of the elements of the pattern (sometimes called </a:t>
            </a:r>
            <a:r>
              <a:rPr lang="en-US" i="1" dirty="0" err="1"/>
              <a:t>textons</a:t>
            </a:r>
            <a:r>
              <a:rPr lang="en-US" dirty="0"/>
              <a:t>) can vary over the region. </a:t>
            </a:r>
          </a:p>
          <a:p>
            <a:pPr marL="0" indent="0">
              <a:buNone/>
            </a:pPr>
            <a:r>
              <a:rPr lang="en-US" dirty="0"/>
              <a:t>Sometimes the difference between two textures is contained in the degree of variation alone, or in the statistical distribution found relating the </a:t>
            </a:r>
            <a:r>
              <a:rPr lang="en-US" dirty="0" err="1"/>
              <a:t>textons</a:t>
            </a:r>
            <a:r>
              <a:rPr lang="en-US" dirty="0"/>
              <a:t>.</a:t>
            </a:r>
            <a:endParaRPr lang="en-CA" dirty="0"/>
          </a:p>
        </p:txBody>
      </p:sp>
    </p:spTree>
    <p:extLst>
      <p:ext uri="{BB962C8B-B14F-4D97-AF65-F5344CB8AC3E}">
        <p14:creationId xmlns:p14="http://schemas.microsoft.com/office/powerpoint/2010/main" val="363990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Texture</a:t>
            </a:r>
          </a:p>
        </p:txBody>
      </p:sp>
      <p:pic>
        <p:nvPicPr>
          <p:cNvPr id="7" name="Picture 6" descr="A black surface with cracks&#10;&#10;AI-generated content may be incorrect.">
            <a:extLst>
              <a:ext uri="{FF2B5EF4-FFF2-40B4-BE49-F238E27FC236}">
                <a16:creationId xmlns:a16="http://schemas.microsoft.com/office/drawing/2014/main" id="{AB295E28-3283-4555-1A4F-A9B938B68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360" y="1685925"/>
            <a:ext cx="2619375" cy="1743075"/>
          </a:xfrm>
          <a:prstGeom prst="rect">
            <a:avLst/>
          </a:prstGeom>
        </p:spPr>
      </p:pic>
      <p:pic>
        <p:nvPicPr>
          <p:cNvPr id="9" name="Picture 8" descr="A close-up of a white crumpled paper&#10;&#10;AI-generated content may be incorrect.">
            <a:extLst>
              <a:ext uri="{FF2B5EF4-FFF2-40B4-BE49-F238E27FC236}">
                <a16:creationId xmlns:a16="http://schemas.microsoft.com/office/drawing/2014/main" id="{295431F4-9B50-4639-4E3A-840980B6B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9173" y="3429000"/>
            <a:ext cx="2576720" cy="1743075"/>
          </a:xfrm>
          <a:prstGeom prst="rect">
            <a:avLst/>
          </a:prstGeom>
        </p:spPr>
      </p:pic>
      <p:pic>
        <p:nvPicPr>
          <p:cNvPr id="11" name="Picture 10" descr="A close up of a fabric&#10;&#10;AI-generated content may be incorrect.">
            <a:extLst>
              <a:ext uri="{FF2B5EF4-FFF2-40B4-BE49-F238E27FC236}">
                <a16:creationId xmlns:a16="http://schemas.microsoft.com/office/drawing/2014/main" id="{911ADC41-928B-C5C5-73A0-5BA092F0B9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5893" y="5172075"/>
            <a:ext cx="2619375" cy="1743075"/>
          </a:xfrm>
          <a:prstGeom prst="rect">
            <a:avLst/>
          </a:prstGeom>
        </p:spPr>
      </p:pic>
      <p:pic>
        <p:nvPicPr>
          <p:cNvPr id="13" name="Picture 12" descr="A grey concrete surface with cracks&#10;&#10;AI-generated content may be incorrect.">
            <a:extLst>
              <a:ext uri="{FF2B5EF4-FFF2-40B4-BE49-F238E27FC236}">
                <a16:creationId xmlns:a16="http://schemas.microsoft.com/office/drawing/2014/main" id="{8D70545B-8292-A049-124E-62A21A8118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7331" y="1685924"/>
            <a:ext cx="2619375" cy="1743075"/>
          </a:xfrm>
          <a:prstGeom prst="rect">
            <a:avLst/>
          </a:prstGeom>
        </p:spPr>
      </p:pic>
      <p:pic>
        <p:nvPicPr>
          <p:cNvPr id="15" name="Picture 14" descr="A close up of a wood floor&#10;&#10;AI-generated content may be incorrect.">
            <a:extLst>
              <a:ext uri="{FF2B5EF4-FFF2-40B4-BE49-F238E27FC236}">
                <a16:creationId xmlns:a16="http://schemas.microsoft.com/office/drawing/2014/main" id="{F6069D67-A64B-4CF6-5228-B1437588F7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75268" y="3486149"/>
            <a:ext cx="2809875" cy="1628775"/>
          </a:xfrm>
          <a:prstGeom prst="rect">
            <a:avLst/>
          </a:prstGeom>
        </p:spPr>
      </p:pic>
      <p:pic>
        <p:nvPicPr>
          <p:cNvPr id="17" name="Picture 16" descr="A close up of a wood&#10;&#10;AI-generated content may be incorrect.">
            <a:extLst>
              <a:ext uri="{FF2B5EF4-FFF2-40B4-BE49-F238E27FC236}">
                <a16:creationId xmlns:a16="http://schemas.microsoft.com/office/drawing/2014/main" id="{FC73376A-AED6-F455-76C0-2A2FD1224B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451" y="5105400"/>
            <a:ext cx="2600325" cy="1752600"/>
          </a:xfrm>
          <a:prstGeom prst="rect">
            <a:avLst/>
          </a:prstGeom>
        </p:spPr>
      </p:pic>
    </p:spTree>
    <p:extLst>
      <p:ext uri="{BB962C8B-B14F-4D97-AF65-F5344CB8AC3E}">
        <p14:creationId xmlns:p14="http://schemas.microsoft.com/office/powerpoint/2010/main" val="380524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Texture and Shading</a:t>
            </a:r>
          </a:p>
        </p:txBody>
      </p:sp>
      <p:sp>
        <p:nvSpPr>
          <p:cNvPr id="3" name="Content Placeholder 2">
            <a:extLst>
              <a:ext uri="{FF2B5EF4-FFF2-40B4-BE49-F238E27FC236}">
                <a16:creationId xmlns:a16="http://schemas.microsoft.com/office/drawing/2014/main" id="{A5CA004F-73E0-63D1-8F4C-91480FE08AAF}"/>
              </a:ext>
            </a:extLst>
          </p:cNvPr>
          <p:cNvSpPr>
            <a:spLocks noGrp="1"/>
          </p:cNvSpPr>
          <p:nvPr>
            <p:ph idx="1"/>
          </p:nvPr>
        </p:nvSpPr>
        <p:spPr>
          <a:xfrm>
            <a:off x="838200" y="1825625"/>
            <a:ext cx="10515600" cy="4351338"/>
          </a:xfrm>
        </p:spPr>
        <p:txBody>
          <a:bodyPr>
            <a:normAutofit/>
          </a:bodyPr>
          <a:lstStyle/>
          <a:p>
            <a:pPr marL="0" indent="0">
              <a:buNone/>
            </a:pPr>
            <a:r>
              <a:rPr lang="en-US" dirty="0"/>
              <a:t>Shading and texture are used by the human visual system as ways to determine shape of three dimensional objects, so their use in accurately rendering objects like trees is critical. </a:t>
            </a:r>
          </a:p>
          <a:p>
            <a:pPr marL="0" indent="0">
              <a:buNone/>
            </a:pPr>
            <a:r>
              <a:rPr lang="en-US" i="1" dirty="0"/>
              <a:t>Shading</a:t>
            </a:r>
            <a:r>
              <a:rPr lang="en-US" dirty="0"/>
              <a:t> is the use of color or intensity variations across an area being drawn to illustrate shape. In particular it is used to simulate the effect of illumination on the object. </a:t>
            </a:r>
          </a:p>
          <a:p>
            <a:pPr marL="0" indent="0">
              <a:buNone/>
            </a:pPr>
            <a:r>
              <a:rPr lang="en-US" i="1" dirty="0"/>
              <a:t>Texture</a:t>
            </a:r>
            <a:r>
              <a:rPr lang="en-US" dirty="0"/>
              <a:t> amounts to the surface detail of a real object. Wood, cloth, metal, and stone have tactile (touch) and visual texture, and they help humans identify objects and their shapes and orientations.</a:t>
            </a:r>
            <a:endParaRPr lang="en-CA" dirty="0"/>
          </a:p>
        </p:txBody>
      </p:sp>
    </p:spTree>
    <p:extLst>
      <p:ext uri="{BB962C8B-B14F-4D97-AF65-F5344CB8AC3E}">
        <p14:creationId xmlns:p14="http://schemas.microsoft.com/office/powerpoint/2010/main" val="14368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5894962" y="479493"/>
            <a:ext cx="5458838" cy="1325563"/>
          </a:xfrm>
        </p:spPr>
        <p:txBody>
          <a:bodyPr>
            <a:normAutofit/>
          </a:bodyPr>
          <a:lstStyle/>
          <a:p>
            <a:r>
              <a:rPr lang="en-CA" dirty="0"/>
              <a:t>Applying Textures</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2926080" y="1984443"/>
            <a:ext cx="8427720" cy="4192520"/>
          </a:xfrm>
        </p:spPr>
        <p:txBody>
          <a:bodyPr>
            <a:normAutofit/>
          </a:bodyPr>
          <a:lstStyle/>
          <a:p>
            <a:pPr marL="0" indent="0">
              <a:buNone/>
            </a:pPr>
            <a:r>
              <a:rPr lang="en-US" dirty="0"/>
              <a:t>A digital texture is usually an image, a photograph or drawing of a texture pattern.</a:t>
            </a:r>
            <a:br>
              <a:rPr lang="en-US" dirty="0"/>
            </a:br>
            <a:br>
              <a:rPr lang="en-US" dirty="0"/>
            </a:br>
            <a:r>
              <a:rPr lang="en-US" dirty="0"/>
              <a:t>The texture is placed within a specified area, which is usually a polygon, by copying the image pixel-by-pixel into that area. </a:t>
            </a:r>
          </a:p>
          <a:p>
            <a:pPr marL="0" indent="0">
              <a:buNone/>
            </a:pPr>
            <a:r>
              <a:rPr lang="en-US" dirty="0"/>
              <a:t>This is referred to as </a:t>
            </a:r>
            <a:r>
              <a:rPr lang="en-US" i="1" dirty="0"/>
              <a:t>texture mapping</a:t>
            </a:r>
            <a:r>
              <a:rPr lang="en-US" dirty="0"/>
              <a:t>. </a:t>
            </a:r>
          </a:p>
        </p:txBody>
      </p:sp>
    </p:spTree>
    <p:extLst>
      <p:ext uri="{BB962C8B-B14F-4D97-AF65-F5344CB8AC3E}">
        <p14:creationId xmlns:p14="http://schemas.microsoft.com/office/powerpoint/2010/main" val="2470415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3951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a:solidFill>
                  <a:srgbClr val="FFFFFF"/>
                </a:solidFill>
                <a:latin typeface="+mj-lt"/>
                <a:ea typeface="+mj-ea"/>
                <a:cs typeface="+mj-cs"/>
              </a:rPr>
              <a:t>Texture Mapping</a:t>
            </a:r>
          </a:p>
        </p:txBody>
      </p:sp>
      <p:pic>
        <p:nvPicPr>
          <p:cNvPr id="6" name="Picture 5" descr="A collage of a building&#10;&#10;AI-generated content may be incorrect.">
            <a:extLst>
              <a:ext uri="{FF2B5EF4-FFF2-40B4-BE49-F238E27FC236}">
                <a16:creationId xmlns:a16="http://schemas.microsoft.com/office/drawing/2014/main" id="{1B9B2D4A-51BC-6EB3-326E-27B8CF9C3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443566" y="946632"/>
            <a:ext cx="8748434" cy="4964736"/>
          </a:xfrm>
          <a:prstGeom prst="rect">
            <a:avLst/>
          </a:prstGeom>
          <a:noFill/>
        </p:spPr>
      </p:pic>
    </p:spTree>
    <p:extLst>
      <p:ext uri="{BB962C8B-B14F-4D97-AF65-F5344CB8AC3E}">
        <p14:creationId xmlns:p14="http://schemas.microsoft.com/office/powerpoint/2010/main" val="1172546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45064" y="525982"/>
            <a:ext cx="4282983" cy="1200361"/>
          </a:xfrm>
        </p:spPr>
        <p:txBody>
          <a:bodyPr anchor="b">
            <a:normAutofit/>
          </a:bodyPr>
          <a:lstStyle/>
          <a:p>
            <a:r>
              <a:rPr lang="en-CA" sz="3600" dirty="0"/>
              <a:t>Texture mapping</a:t>
            </a:r>
          </a:p>
        </p:txBody>
      </p:sp>
      <p:sp>
        <p:nvSpPr>
          <p:cNvPr id="16" name="Rectangle 1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36055E-3A0E-294B-BBF3-DEB7CD664827}"/>
              </a:ext>
            </a:extLst>
          </p:cNvPr>
          <p:cNvSpPr>
            <a:spLocks noGrp="1"/>
          </p:cNvSpPr>
          <p:nvPr>
            <p:ph idx="1"/>
          </p:nvPr>
        </p:nvSpPr>
        <p:spPr>
          <a:xfrm>
            <a:off x="645065" y="2031101"/>
            <a:ext cx="5051725" cy="3511943"/>
          </a:xfrm>
        </p:spPr>
        <p:txBody>
          <a:bodyPr anchor="ctr">
            <a:normAutofit fontScale="85000" lnSpcReduction="20000"/>
          </a:bodyPr>
          <a:lstStyle/>
          <a:p>
            <a:pPr marL="0" indent="0">
              <a:buNone/>
            </a:pPr>
            <a:r>
              <a:rPr lang="en-US" dirty="0"/>
              <a:t>A first step is be to copy the background textures, like the stucco, onto the areas where they belong. </a:t>
            </a:r>
          </a:p>
          <a:p>
            <a:pPr marL="0" indent="0">
              <a:buNone/>
            </a:pPr>
            <a:r>
              <a:rPr lang="en-US" dirty="0"/>
              <a:t>In this case we’ll do that using color for simplicity, but that’s not usual practice. </a:t>
            </a:r>
          </a:p>
          <a:p>
            <a:pPr marL="0" indent="0">
              <a:buNone/>
            </a:pPr>
            <a:r>
              <a:rPr lang="en-US" dirty="0"/>
              <a:t>Here, the white pixels in the house image will be replaced by pixels from the stucco image and the grey pixels from the lower portion of the image will be replaced by pixels from a concrete texture image. </a:t>
            </a:r>
            <a:endParaRPr lang="en-CA" sz="1800" dirty="0"/>
          </a:p>
        </p:txBody>
      </p:sp>
      <p:sp>
        <p:nvSpPr>
          <p:cNvPr id="18" name="Rectangle 1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606E09E0-B442-03AD-8FA4-2E328BA9D977}"/>
              </a:ext>
            </a:extLst>
          </p:cNvPr>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CA"/>
          </a:p>
        </p:txBody>
      </p:sp>
      <p:pic>
        <p:nvPicPr>
          <p:cNvPr id="6" name="Picture 5">
            <a:extLst>
              <a:ext uri="{FF2B5EF4-FFF2-40B4-BE49-F238E27FC236}">
                <a16:creationId xmlns:a16="http://schemas.microsoft.com/office/drawing/2014/main" id="{6A3B3675-AB9E-7EC3-C22D-AE72987DA96A}"/>
              </a:ext>
            </a:extLst>
          </p:cNvPr>
          <p:cNvPicPr>
            <a:picLocks noChangeAspect="1"/>
          </p:cNvPicPr>
          <p:nvPr/>
        </p:nvPicPr>
        <p:blipFill>
          <a:blip r:embed="rId2"/>
          <a:stretch>
            <a:fillRect/>
          </a:stretch>
        </p:blipFill>
        <p:spPr>
          <a:xfrm>
            <a:off x="6095999" y="493325"/>
            <a:ext cx="5566779" cy="5776846"/>
          </a:xfrm>
          <a:prstGeom prst="rect">
            <a:avLst/>
          </a:prstGeom>
        </p:spPr>
      </p:pic>
    </p:spTree>
    <p:extLst>
      <p:ext uri="{BB962C8B-B14F-4D97-AF65-F5344CB8AC3E}">
        <p14:creationId xmlns:p14="http://schemas.microsoft.com/office/powerpoint/2010/main" val="292971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03501" y="5413682"/>
            <a:ext cx="3419856" cy="1600200"/>
          </a:xfrm>
        </p:spPr>
        <p:txBody>
          <a:bodyPr anchor="ctr">
            <a:normAutofit/>
          </a:bodyPr>
          <a:lstStyle/>
          <a:p>
            <a:r>
              <a:rPr lang="en-CA" sz="4800" dirty="0"/>
              <a:t>Mapping</a:t>
            </a:r>
          </a:p>
        </p:txBody>
      </p:sp>
      <p:sp>
        <p:nvSpPr>
          <p:cNvPr id="19"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995666" y="3895344"/>
            <a:ext cx="6903721" cy="2734056"/>
          </a:xfrm>
        </p:spPr>
        <p:txBody>
          <a:bodyPr anchor="ctr">
            <a:normAutofit/>
          </a:bodyPr>
          <a:lstStyle/>
          <a:p>
            <a:pPr marL="0" indent="0">
              <a:buNone/>
            </a:pPr>
            <a:r>
              <a:rPr lang="en-US" dirty="0"/>
              <a:t>The texture images must fit into the rectangle provided. </a:t>
            </a:r>
          </a:p>
          <a:p>
            <a:pPr marL="0" indent="0">
              <a:buNone/>
            </a:pPr>
            <a:r>
              <a:rPr lang="en-US" dirty="0"/>
              <a:t>If the texture is larger than the rectangle, then only part of it will be copied; if the texture is smaller than the rectangle then it will be repeated so as to fill it. </a:t>
            </a:r>
            <a:endParaRPr lang="en-CA" sz="2000" dirty="0"/>
          </a:p>
        </p:txBody>
      </p:sp>
      <p:pic>
        <p:nvPicPr>
          <p:cNvPr id="12" name="Picture 11" descr="A close up of a wood&#10;&#10;AI-generated content may be incorrect.">
            <a:extLst>
              <a:ext uri="{FF2B5EF4-FFF2-40B4-BE49-F238E27FC236}">
                <a16:creationId xmlns:a16="http://schemas.microsoft.com/office/drawing/2014/main" id="{018F4D84-351C-BA71-6946-41CC69830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7449" y="631764"/>
            <a:ext cx="3897027" cy="2631816"/>
          </a:xfrm>
          <a:prstGeom prst="rect">
            <a:avLst/>
          </a:prstGeom>
        </p:spPr>
      </p:pic>
    </p:spTree>
    <p:extLst>
      <p:ext uri="{BB962C8B-B14F-4D97-AF65-F5344CB8AC3E}">
        <p14:creationId xmlns:p14="http://schemas.microsoft.com/office/powerpoint/2010/main" val="2180922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03501" y="5413682"/>
            <a:ext cx="3419856" cy="1600200"/>
          </a:xfrm>
        </p:spPr>
        <p:txBody>
          <a:bodyPr anchor="ctr">
            <a:normAutofit/>
          </a:bodyPr>
          <a:lstStyle/>
          <a:p>
            <a:r>
              <a:rPr lang="en-CA" sz="4800" dirty="0"/>
              <a:t>Mapping</a:t>
            </a:r>
          </a:p>
        </p:txBody>
      </p:sp>
      <p:sp>
        <p:nvSpPr>
          <p:cNvPr id="19"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995666" y="3895344"/>
            <a:ext cx="6903721" cy="2734056"/>
          </a:xfrm>
        </p:spPr>
        <p:txBody>
          <a:bodyPr anchor="ctr">
            <a:normAutofit/>
          </a:bodyPr>
          <a:lstStyle/>
          <a:p>
            <a:pPr marL="0" indent="0">
              <a:buNone/>
            </a:pPr>
            <a:r>
              <a:rPr lang="en-US" dirty="0"/>
              <a:t>If the texture is larger than the rectangle, then only part of it will be copied</a:t>
            </a:r>
            <a:endParaRPr lang="en-CA" sz="2000" dirty="0"/>
          </a:p>
        </p:txBody>
      </p:sp>
      <p:pic>
        <p:nvPicPr>
          <p:cNvPr id="12" name="Picture 11" descr="A close up of a wood&#10;&#10;AI-generated content may be incorrect.">
            <a:extLst>
              <a:ext uri="{FF2B5EF4-FFF2-40B4-BE49-F238E27FC236}">
                <a16:creationId xmlns:a16="http://schemas.microsoft.com/office/drawing/2014/main" id="{018F4D84-351C-BA71-6946-41CC69830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15" y="247716"/>
            <a:ext cx="3897027" cy="2631816"/>
          </a:xfrm>
          <a:prstGeom prst="rect">
            <a:avLst/>
          </a:prstGeom>
        </p:spPr>
      </p:pic>
      <p:pic>
        <p:nvPicPr>
          <p:cNvPr id="5" name="Picture 4">
            <a:extLst>
              <a:ext uri="{FF2B5EF4-FFF2-40B4-BE49-F238E27FC236}">
                <a16:creationId xmlns:a16="http://schemas.microsoft.com/office/drawing/2014/main" id="{D000C8A0-A343-C9D0-F768-C20A285ED0BD}"/>
              </a:ext>
            </a:extLst>
          </p:cNvPr>
          <p:cNvPicPr>
            <a:picLocks noChangeAspect="1"/>
          </p:cNvPicPr>
          <p:nvPr/>
        </p:nvPicPr>
        <p:blipFill>
          <a:blip r:embed="rId3"/>
          <a:stretch>
            <a:fillRect/>
          </a:stretch>
        </p:blipFill>
        <p:spPr>
          <a:xfrm>
            <a:off x="5440560" y="495704"/>
            <a:ext cx="2489500" cy="1659668"/>
          </a:xfrm>
          <a:prstGeom prst="rect">
            <a:avLst/>
          </a:prstGeom>
        </p:spPr>
      </p:pic>
    </p:spTree>
    <p:extLst>
      <p:ext uri="{BB962C8B-B14F-4D97-AF65-F5344CB8AC3E}">
        <p14:creationId xmlns:p14="http://schemas.microsoft.com/office/powerpoint/2010/main" val="232116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03501" y="5413682"/>
            <a:ext cx="3419856" cy="1600200"/>
          </a:xfrm>
        </p:spPr>
        <p:txBody>
          <a:bodyPr anchor="ctr">
            <a:normAutofit/>
          </a:bodyPr>
          <a:lstStyle/>
          <a:p>
            <a:r>
              <a:rPr lang="en-CA" sz="4800" dirty="0"/>
              <a:t>Mapping</a:t>
            </a:r>
          </a:p>
        </p:txBody>
      </p:sp>
      <p:sp>
        <p:nvSpPr>
          <p:cNvPr id="19"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995666" y="3895344"/>
            <a:ext cx="6903721" cy="2734056"/>
          </a:xfrm>
        </p:spPr>
        <p:txBody>
          <a:bodyPr anchor="ctr">
            <a:normAutofit/>
          </a:bodyPr>
          <a:lstStyle/>
          <a:p>
            <a:pPr marL="0" indent="0">
              <a:buNone/>
            </a:pPr>
            <a:r>
              <a:rPr lang="en-US" dirty="0"/>
              <a:t>If the texture is smaller than the rectangle then it will be repeated so as to fill it.</a:t>
            </a:r>
            <a:endParaRPr lang="en-CA" sz="2000" dirty="0"/>
          </a:p>
        </p:txBody>
      </p:sp>
      <p:pic>
        <p:nvPicPr>
          <p:cNvPr id="12" name="Picture 11" descr="A close up of a wood&#10;&#10;AI-generated content may be incorrect.">
            <a:extLst>
              <a:ext uri="{FF2B5EF4-FFF2-40B4-BE49-F238E27FC236}">
                <a16:creationId xmlns:a16="http://schemas.microsoft.com/office/drawing/2014/main" id="{018F4D84-351C-BA71-6946-41CC69830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915" y="247716"/>
            <a:ext cx="3897027" cy="2631816"/>
          </a:xfrm>
          <a:prstGeom prst="rect">
            <a:avLst/>
          </a:prstGeom>
        </p:spPr>
      </p:pic>
      <p:pic>
        <p:nvPicPr>
          <p:cNvPr id="6" name="Picture 5">
            <a:extLst>
              <a:ext uri="{FF2B5EF4-FFF2-40B4-BE49-F238E27FC236}">
                <a16:creationId xmlns:a16="http://schemas.microsoft.com/office/drawing/2014/main" id="{0FD05AA3-F61F-93B6-9153-5648F45AD38D}"/>
              </a:ext>
            </a:extLst>
          </p:cNvPr>
          <p:cNvPicPr>
            <a:picLocks noChangeAspect="1"/>
          </p:cNvPicPr>
          <p:nvPr/>
        </p:nvPicPr>
        <p:blipFill>
          <a:blip r:embed="rId3"/>
          <a:stretch>
            <a:fillRect/>
          </a:stretch>
        </p:blipFill>
        <p:spPr>
          <a:xfrm>
            <a:off x="5282835" y="543259"/>
            <a:ext cx="6016536" cy="2244005"/>
          </a:xfrm>
          <a:prstGeom prst="rect">
            <a:avLst/>
          </a:prstGeom>
        </p:spPr>
      </p:pic>
    </p:spTree>
    <p:extLst>
      <p:ext uri="{BB962C8B-B14F-4D97-AF65-F5344CB8AC3E}">
        <p14:creationId xmlns:p14="http://schemas.microsoft.com/office/powerpoint/2010/main" val="293053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 up of a wood&#10;&#10;AI-generated content may be incorrect.">
            <a:extLst>
              <a:ext uri="{FF2B5EF4-FFF2-40B4-BE49-F238E27FC236}">
                <a16:creationId xmlns:a16="http://schemas.microsoft.com/office/drawing/2014/main" id="{9D9DA586-7EDF-CB0D-E214-CBD8606E1AF4}"/>
              </a:ext>
            </a:extLst>
          </p:cNvPr>
          <p:cNvPicPr>
            <a:picLocks noChangeAspect="1"/>
          </p:cNvPicPr>
          <p:nvPr/>
        </p:nvPicPr>
        <p:blipFill>
          <a:blip r:embed="rId2">
            <a:extLst>
              <a:ext uri="{28A0092B-C50C-407E-A947-70E740481C1C}">
                <a14:useLocalDpi xmlns:a14="http://schemas.microsoft.com/office/drawing/2010/main" val="0"/>
              </a:ext>
            </a:extLst>
          </a:blip>
          <a:srcRect l="4826"/>
          <a:stretch>
            <a:fillRect/>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7531610" y="365125"/>
            <a:ext cx="3822189" cy="1899912"/>
          </a:xfrm>
        </p:spPr>
        <p:txBody>
          <a:bodyPr>
            <a:normAutofit/>
          </a:bodyPr>
          <a:lstStyle/>
          <a:p>
            <a:r>
              <a:rPr lang="en-CA" sz="4000"/>
              <a:t>Aspect Ratio</a:t>
            </a:r>
          </a:p>
        </p:txBody>
      </p:sp>
      <p:sp>
        <p:nvSpPr>
          <p:cNvPr id="3" name="Content Placeholder 2">
            <a:extLst>
              <a:ext uri="{FF2B5EF4-FFF2-40B4-BE49-F238E27FC236}">
                <a16:creationId xmlns:a16="http://schemas.microsoft.com/office/drawing/2014/main" id="{92B5C167-CE1C-7F77-0313-904EE3D394AA}"/>
              </a:ext>
            </a:extLst>
          </p:cNvPr>
          <p:cNvSpPr>
            <a:spLocks noGrp="1"/>
          </p:cNvSpPr>
          <p:nvPr>
            <p:ph idx="1"/>
          </p:nvPr>
        </p:nvSpPr>
        <p:spPr>
          <a:xfrm>
            <a:off x="6662058" y="1763486"/>
            <a:ext cx="4691742" cy="4729389"/>
          </a:xfrm>
        </p:spPr>
        <p:txBody>
          <a:bodyPr>
            <a:noAutofit/>
          </a:bodyPr>
          <a:lstStyle/>
          <a:p>
            <a:pPr marL="0" indent="0">
              <a:buNone/>
            </a:pPr>
            <a:r>
              <a:rPr lang="en-US" dirty="0"/>
              <a:t>The aspect ratio of an image is its width divided by height.</a:t>
            </a:r>
            <a:br>
              <a:rPr lang="en-US" dirty="0"/>
            </a:br>
            <a:br>
              <a:rPr lang="en-US" dirty="0"/>
            </a:br>
            <a:r>
              <a:rPr lang="en-US" dirty="0"/>
              <a:t>This image is 884x587.</a:t>
            </a:r>
          </a:p>
          <a:p>
            <a:pPr marL="0" indent="0">
              <a:buNone/>
            </a:pPr>
            <a:endParaRPr lang="en-US" dirty="0"/>
          </a:p>
          <a:p>
            <a:pPr marL="0" indent="0">
              <a:buNone/>
            </a:pPr>
            <a:r>
              <a:rPr lang="en-US" dirty="0"/>
              <a:t>Aspect ratio is 1.5:1, or 3:2. Or simply 1.5</a:t>
            </a:r>
          </a:p>
          <a:p>
            <a:pPr marL="0" indent="0">
              <a:buNone/>
            </a:pPr>
            <a:endParaRPr lang="en-US" dirty="0"/>
          </a:p>
          <a:p>
            <a:pPr marL="0" indent="0">
              <a:buNone/>
            </a:pPr>
            <a:r>
              <a:rPr lang="en-US" dirty="0"/>
              <a:t>Scaling the image should keep the aspect ratio the same.</a:t>
            </a:r>
          </a:p>
          <a:p>
            <a:pPr marL="0" indent="0">
              <a:buNone/>
            </a:pPr>
            <a:endParaRPr lang="en-US" dirty="0"/>
          </a:p>
          <a:p>
            <a:pPr marL="0" indent="0">
              <a:buNone/>
            </a:pPr>
            <a:endParaRPr lang="en-CA" dirty="0"/>
          </a:p>
          <a:p>
            <a:pPr marL="0" indent="0">
              <a:buNone/>
            </a:pPr>
            <a:r>
              <a:rPr lang="en-US" dirty="0"/>
              <a:t>. </a:t>
            </a:r>
            <a:endParaRPr lang="en-CA" dirty="0"/>
          </a:p>
        </p:txBody>
      </p:sp>
    </p:spTree>
    <p:extLst>
      <p:ext uri="{BB962C8B-B14F-4D97-AF65-F5344CB8AC3E}">
        <p14:creationId xmlns:p14="http://schemas.microsoft.com/office/powerpoint/2010/main" val="4203537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Aspect ratio</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5724832" cy="4351338"/>
          </a:xfrm>
        </p:spPr>
        <p:txBody>
          <a:bodyPr>
            <a:normAutofit/>
          </a:bodyPr>
          <a:lstStyle/>
          <a:p>
            <a:pPr marL="0" indent="0">
              <a:buNone/>
            </a:pPr>
            <a:r>
              <a:rPr lang="en-CA" sz="4000" dirty="0"/>
              <a:t>Distortions result from bad scaling</a:t>
            </a:r>
          </a:p>
        </p:txBody>
      </p:sp>
      <p:pic>
        <p:nvPicPr>
          <p:cNvPr id="5" name="Picture 4">
            <a:extLst>
              <a:ext uri="{FF2B5EF4-FFF2-40B4-BE49-F238E27FC236}">
                <a16:creationId xmlns:a16="http://schemas.microsoft.com/office/drawing/2014/main" id="{986A860D-1B44-4FD3-856E-A1180F90C3B6}"/>
              </a:ext>
            </a:extLst>
          </p:cNvPr>
          <p:cNvPicPr>
            <a:picLocks noChangeAspect="1"/>
          </p:cNvPicPr>
          <p:nvPr/>
        </p:nvPicPr>
        <p:blipFill>
          <a:blip r:embed="rId2"/>
          <a:stretch>
            <a:fillRect/>
          </a:stretch>
        </p:blipFill>
        <p:spPr>
          <a:xfrm>
            <a:off x="7986378" y="432593"/>
            <a:ext cx="3367422" cy="1325563"/>
          </a:xfrm>
          <a:prstGeom prst="rect">
            <a:avLst/>
          </a:prstGeom>
        </p:spPr>
      </p:pic>
      <p:pic>
        <p:nvPicPr>
          <p:cNvPr id="8" name="Picture 7">
            <a:extLst>
              <a:ext uri="{FF2B5EF4-FFF2-40B4-BE49-F238E27FC236}">
                <a16:creationId xmlns:a16="http://schemas.microsoft.com/office/drawing/2014/main" id="{C75853A8-E4A2-4C9C-802C-997640D197D5}"/>
              </a:ext>
            </a:extLst>
          </p:cNvPr>
          <p:cNvPicPr>
            <a:picLocks noChangeAspect="1"/>
          </p:cNvPicPr>
          <p:nvPr/>
        </p:nvPicPr>
        <p:blipFill>
          <a:blip r:embed="rId3"/>
          <a:stretch>
            <a:fillRect/>
          </a:stretch>
        </p:blipFill>
        <p:spPr>
          <a:xfrm>
            <a:off x="8901121" y="2452053"/>
            <a:ext cx="1537935" cy="3098482"/>
          </a:xfrm>
          <a:prstGeom prst="rect">
            <a:avLst/>
          </a:prstGeom>
        </p:spPr>
      </p:pic>
    </p:spTree>
    <p:extLst>
      <p:ext uri="{BB962C8B-B14F-4D97-AF65-F5344CB8AC3E}">
        <p14:creationId xmlns:p14="http://schemas.microsoft.com/office/powerpoint/2010/main" val="3316904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0DF6B93-F3AC-40E0-8651-89582E5E8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8027539-FDC1-4BD7-ABD3-2C9688465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153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746EFA5-E6C7-4867-8011-E729148E8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6742953" cy="5486400"/>
          </a:xfrm>
          <a:prstGeom prst="rect">
            <a:avLst/>
          </a:pr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335799" y="1158949"/>
            <a:ext cx="5461225" cy="1118087"/>
          </a:xfrm>
        </p:spPr>
        <p:txBody>
          <a:bodyPr anchor="b">
            <a:normAutofit/>
          </a:bodyPr>
          <a:lstStyle/>
          <a:p>
            <a:pPr algn="ctr"/>
            <a:r>
              <a:rPr lang="en-CA" sz="3200" dirty="0">
                <a:solidFill>
                  <a:schemeClr val="tx1">
                    <a:lumMod val="65000"/>
                    <a:lumOff val="35000"/>
                  </a:schemeClr>
                </a:solidFill>
              </a:rPr>
              <a:t>Aspect Ratio – Larger X</a:t>
            </a:r>
          </a:p>
        </p:txBody>
      </p:sp>
      <p:sp>
        <p:nvSpPr>
          <p:cNvPr id="3" name="Content Placeholder 2">
            <a:extLst>
              <a:ext uri="{FF2B5EF4-FFF2-40B4-BE49-F238E27FC236}">
                <a16:creationId xmlns:a16="http://schemas.microsoft.com/office/drawing/2014/main" id="{92B5C167-CE1C-7F77-0313-904EE3D394AA}"/>
              </a:ext>
            </a:extLst>
          </p:cNvPr>
          <p:cNvSpPr>
            <a:spLocks noGrp="1"/>
          </p:cNvSpPr>
          <p:nvPr>
            <p:ph idx="1"/>
          </p:nvPr>
        </p:nvSpPr>
        <p:spPr>
          <a:xfrm>
            <a:off x="1335799" y="2563907"/>
            <a:ext cx="5461225" cy="2976191"/>
          </a:xfrm>
        </p:spPr>
        <p:txBody>
          <a:bodyPr anchor="t">
            <a:normAutofit fontScale="92500" lnSpcReduction="10000"/>
          </a:bodyPr>
          <a:lstStyle/>
          <a:p>
            <a:pPr marL="0" indent="0">
              <a:buNone/>
            </a:pPr>
            <a:br>
              <a:rPr lang="en-US" sz="1400" dirty="0">
                <a:solidFill>
                  <a:schemeClr val="tx1">
                    <a:lumMod val="65000"/>
                    <a:lumOff val="35000"/>
                  </a:schemeClr>
                </a:solidFill>
              </a:rPr>
            </a:br>
            <a:br>
              <a:rPr lang="en-US" sz="2400" dirty="0">
                <a:solidFill>
                  <a:schemeClr val="tx1">
                    <a:lumMod val="65000"/>
                    <a:lumOff val="35000"/>
                  </a:schemeClr>
                </a:solidFill>
              </a:rPr>
            </a:br>
            <a:r>
              <a:rPr lang="en-US" sz="2400" dirty="0">
                <a:solidFill>
                  <a:schemeClr val="tx1">
                    <a:lumMod val="65000"/>
                    <a:lumOff val="35000"/>
                  </a:schemeClr>
                </a:solidFill>
              </a:rPr>
              <a:t>If we want the  884x587 image to be 1200 pixels wide, how many pixels high should it be?</a:t>
            </a:r>
          </a:p>
          <a:p>
            <a:pPr marL="0" indent="0">
              <a:buNone/>
            </a:pPr>
            <a:r>
              <a:rPr lang="en-US" sz="2400" dirty="0">
                <a:solidFill>
                  <a:schemeClr val="tx1">
                    <a:lumMod val="65000"/>
                    <a:lumOff val="35000"/>
                  </a:schemeClr>
                </a:solidFill>
              </a:rPr>
              <a:t>1.5 = 1200/h   =&gt;    h = 1200/1.5 =800</a:t>
            </a:r>
          </a:p>
          <a:p>
            <a:pPr marL="0" indent="0">
              <a:buNone/>
            </a:pPr>
            <a:r>
              <a:rPr lang="en-US" sz="2400" dirty="0">
                <a:solidFill>
                  <a:schemeClr val="tx1">
                    <a:lumMod val="65000"/>
                    <a:lumOff val="35000"/>
                  </a:schemeClr>
                </a:solidFill>
              </a:rPr>
              <a:t>So making it 1000 x </a:t>
            </a:r>
            <a:r>
              <a:rPr lang="en-US" sz="2400" dirty="0">
                <a:solidFill>
                  <a:srgbClr val="FF0000"/>
                </a:solidFill>
              </a:rPr>
              <a:t>800</a:t>
            </a:r>
            <a:r>
              <a:rPr lang="en-US" sz="2400" dirty="0">
                <a:solidFill>
                  <a:schemeClr val="tx1">
                    <a:lumMod val="65000"/>
                    <a:lumOff val="35000"/>
                  </a:schemeClr>
                </a:solidFill>
              </a:rPr>
              <a:t> pixels would make it look right</a:t>
            </a:r>
          </a:p>
          <a:p>
            <a:pPr marL="0" indent="0">
              <a:buNone/>
            </a:pPr>
            <a:endParaRPr lang="en-CA" sz="1400" dirty="0">
              <a:solidFill>
                <a:schemeClr val="tx1">
                  <a:lumMod val="65000"/>
                  <a:lumOff val="35000"/>
                </a:schemeClr>
              </a:solidFill>
            </a:endParaRPr>
          </a:p>
          <a:p>
            <a:pPr marL="0" indent="0">
              <a:buNone/>
            </a:pPr>
            <a:r>
              <a:rPr lang="en-US" sz="1400" dirty="0">
                <a:solidFill>
                  <a:schemeClr val="tx1">
                    <a:lumMod val="65000"/>
                    <a:lumOff val="35000"/>
                  </a:schemeClr>
                </a:solidFill>
              </a:rPr>
              <a:t>. </a:t>
            </a:r>
            <a:endParaRPr lang="en-CA" sz="1400" dirty="0">
              <a:solidFill>
                <a:schemeClr val="tx1">
                  <a:lumMod val="65000"/>
                  <a:lumOff val="35000"/>
                </a:schemeClr>
              </a:solidFill>
            </a:endParaRPr>
          </a:p>
        </p:txBody>
      </p:sp>
      <p:pic>
        <p:nvPicPr>
          <p:cNvPr id="5" name="Picture 4" descr="A close-up of a wood surface&#10;&#10;AI-generated content may be incorrect.">
            <a:extLst>
              <a:ext uri="{FF2B5EF4-FFF2-40B4-BE49-F238E27FC236}">
                <a16:creationId xmlns:a16="http://schemas.microsoft.com/office/drawing/2014/main" id="{EC7CED0C-153A-32A8-E6A8-F46E72E6EDD9}"/>
              </a:ext>
            </a:extLst>
          </p:cNvPr>
          <p:cNvPicPr>
            <a:picLocks noChangeAspect="1"/>
          </p:cNvPicPr>
          <p:nvPr/>
        </p:nvPicPr>
        <p:blipFill>
          <a:blip r:embed="rId2"/>
          <a:srcRect l="21763" r="2800" b="-4"/>
          <a:stretch>
            <a:fillRect/>
          </a:stretch>
        </p:blipFill>
        <p:spPr>
          <a:xfrm>
            <a:off x="8765300" y="507258"/>
            <a:ext cx="2726267" cy="2421467"/>
          </a:xfrm>
          <a:prstGeom prst="rect">
            <a:avLst/>
          </a:prstGeom>
        </p:spPr>
      </p:pic>
      <p:pic>
        <p:nvPicPr>
          <p:cNvPr id="8" name="Picture 7">
            <a:extLst>
              <a:ext uri="{FF2B5EF4-FFF2-40B4-BE49-F238E27FC236}">
                <a16:creationId xmlns:a16="http://schemas.microsoft.com/office/drawing/2014/main" id="{D4388A2F-F65F-B435-E6CF-D5D2FF765031}"/>
              </a:ext>
            </a:extLst>
          </p:cNvPr>
          <p:cNvPicPr>
            <a:picLocks noChangeAspect="1"/>
          </p:cNvPicPr>
          <p:nvPr/>
        </p:nvPicPr>
        <p:blipFill>
          <a:blip r:embed="rId3"/>
          <a:stretch>
            <a:fillRect/>
          </a:stretch>
        </p:blipFill>
        <p:spPr>
          <a:xfrm>
            <a:off x="7982172" y="3351615"/>
            <a:ext cx="4209828" cy="2820585"/>
          </a:xfrm>
          <a:prstGeom prst="rect">
            <a:avLst/>
          </a:prstGeom>
        </p:spPr>
      </p:pic>
    </p:spTree>
    <p:extLst>
      <p:ext uri="{BB962C8B-B14F-4D97-AF65-F5344CB8AC3E}">
        <p14:creationId xmlns:p14="http://schemas.microsoft.com/office/powerpoint/2010/main" val="254627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0DF6B93-F3AC-40E0-8651-89582E5E8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8027539-FDC1-4BD7-ABD3-2C9688465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153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746EFA5-E6C7-4867-8011-E729148E8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6742953" cy="5486400"/>
          </a:xfrm>
          <a:prstGeom prst="rect">
            <a:avLst/>
          </a:pr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335799" y="1158949"/>
            <a:ext cx="5461225" cy="1118087"/>
          </a:xfrm>
        </p:spPr>
        <p:txBody>
          <a:bodyPr anchor="b">
            <a:normAutofit/>
          </a:bodyPr>
          <a:lstStyle/>
          <a:p>
            <a:pPr algn="ctr"/>
            <a:r>
              <a:rPr lang="en-CA" sz="3200" dirty="0">
                <a:solidFill>
                  <a:schemeClr val="tx1">
                    <a:lumMod val="65000"/>
                    <a:lumOff val="35000"/>
                  </a:schemeClr>
                </a:solidFill>
              </a:rPr>
              <a:t>Aspect Ratio – Smaller X</a:t>
            </a:r>
          </a:p>
        </p:txBody>
      </p:sp>
      <p:sp>
        <p:nvSpPr>
          <p:cNvPr id="3" name="Content Placeholder 2">
            <a:extLst>
              <a:ext uri="{FF2B5EF4-FFF2-40B4-BE49-F238E27FC236}">
                <a16:creationId xmlns:a16="http://schemas.microsoft.com/office/drawing/2014/main" id="{92B5C167-CE1C-7F77-0313-904EE3D394AA}"/>
              </a:ext>
            </a:extLst>
          </p:cNvPr>
          <p:cNvSpPr>
            <a:spLocks noGrp="1"/>
          </p:cNvSpPr>
          <p:nvPr>
            <p:ph idx="1"/>
          </p:nvPr>
        </p:nvSpPr>
        <p:spPr>
          <a:xfrm>
            <a:off x="1335799" y="2563907"/>
            <a:ext cx="5461225" cy="2976191"/>
          </a:xfrm>
        </p:spPr>
        <p:txBody>
          <a:bodyPr anchor="t">
            <a:normAutofit fontScale="92500" lnSpcReduction="10000"/>
          </a:bodyPr>
          <a:lstStyle/>
          <a:p>
            <a:pPr marL="0" indent="0">
              <a:buNone/>
            </a:pPr>
            <a:br>
              <a:rPr lang="en-US" sz="1400" dirty="0">
                <a:solidFill>
                  <a:schemeClr val="tx1">
                    <a:lumMod val="65000"/>
                    <a:lumOff val="35000"/>
                  </a:schemeClr>
                </a:solidFill>
              </a:rPr>
            </a:br>
            <a:br>
              <a:rPr lang="en-US" sz="2400" dirty="0">
                <a:solidFill>
                  <a:schemeClr val="tx1">
                    <a:lumMod val="65000"/>
                    <a:lumOff val="35000"/>
                  </a:schemeClr>
                </a:solidFill>
              </a:rPr>
            </a:br>
            <a:r>
              <a:rPr lang="en-US" sz="2400" dirty="0">
                <a:solidFill>
                  <a:schemeClr val="tx1">
                    <a:lumMod val="65000"/>
                    <a:lumOff val="35000"/>
                  </a:schemeClr>
                </a:solidFill>
              </a:rPr>
              <a:t>If we want the  884x587 image to be 400 pixels wide, how many pixels high should it be?</a:t>
            </a:r>
          </a:p>
          <a:p>
            <a:pPr marL="0" indent="0">
              <a:buNone/>
            </a:pPr>
            <a:r>
              <a:rPr lang="en-US" sz="2400" dirty="0">
                <a:solidFill>
                  <a:schemeClr val="tx1">
                    <a:lumMod val="65000"/>
                    <a:lumOff val="35000"/>
                  </a:schemeClr>
                </a:solidFill>
              </a:rPr>
              <a:t>1.5 = 400/h   =&gt;    h = 1200/1.5 = 267</a:t>
            </a:r>
          </a:p>
          <a:p>
            <a:pPr marL="0" indent="0">
              <a:buNone/>
            </a:pPr>
            <a:r>
              <a:rPr lang="en-US" sz="2400" dirty="0">
                <a:solidFill>
                  <a:schemeClr val="tx1">
                    <a:lumMod val="65000"/>
                    <a:lumOff val="35000"/>
                  </a:schemeClr>
                </a:solidFill>
              </a:rPr>
              <a:t>So making it 400 x </a:t>
            </a:r>
            <a:r>
              <a:rPr lang="en-US" sz="2400" dirty="0">
                <a:solidFill>
                  <a:srgbClr val="FF0000"/>
                </a:solidFill>
              </a:rPr>
              <a:t>267</a:t>
            </a:r>
            <a:r>
              <a:rPr lang="en-US" sz="2400" dirty="0">
                <a:solidFill>
                  <a:schemeClr val="tx1">
                    <a:lumMod val="65000"/>
                    <a:lumOff val="35000"/>
                  </a:schemeClr>
                </a:solidFill>
              </a:rPr>
              <a:t>pixels would make it look right</a:t>
            </a:r>
          </a:p>
          <a:p>
            <a:pPr marL="0" indent="0">
              <a:buNone/>
            </a:pPr>
            <a:endParaRPr lang="en-CA" sz="1400" dirty="0">
              <a:solidFill>
                <a:schemeClr val="tx1">
                  <a:lumMod val="65000"/>
                  <a:lumOff val="35000"/>
                </a:schemeClr>
              </a:solidFill>
            </a:endParaRPr>
          </a:p>
          <a:p>
            <a:pPr marL="0" indent="0">
              <a:buNone/>
            </a:pPr>
            <a:r>
              <a:rPr lang="en-US" sz="1400" dirty="0">
                <a:solidFill>
                  <a:schemeClr val="tx1">
                    <a:lumMod val="65000"/>
                    <a:lumOff val="35000"/>
                  </a:schemeClr>
                </a:solidFill>
              </a:rPr>
              <a:t>. </a:t>
            </a:r>
            <a:endParaRPr lang="en-CA" sz="1400" dirty="0">
              <a:solidFill>
                <a:schemeClr val="tx1">
                  <a:lumMod val="65000"/>
                  <a:lumOff val="35000"/>
                </a:schemeClr>
              </a:solidFill>
            </a:endParaRPr>
          </a:p>
        </p:txBody>
      </p:sp>
      <p:pic>
        <p:nvPicPr>
          <p:cNvPr id="5" name="Picture 4" descr="A close-up of a wood surface&#10;&#10;AI-generated content may be incorrect.">
            <a:extLst>
              <a:ext uri="{FF2B5EF4-FFF2-40B4-BE49-F238E27FC236}">
                <a16:creationId xmlns:a16="http://schemas.microsoft.com/office/drawing/2014/main" id="{EC7CED0C-153A-32A8-E6A8-F46E72E6EDD9}"/>
              </a:ext>
            </a:extLst>
          </p:cNvPr>
          <p:cNvPicPr>
            <a:picLocks noChangeAspect="1"/>
          </p:cNvPicPr>
          <p:nvPr/>
        </p:nvPicPr>
        <p:blipFill>
          <a:blip r:embed="rId2"/>
          <a:srcRect l="21763" r="2800" b="-4"/>
          <a:stretch>
            <a:fillRect/>
          </a:stretch>
        </p:blipFill>
        <p:spPr>
          <a:xfrm>
            <a:off x="8765300" y="507258"/>
            <a:ext cx="2726267" cy="2421467"/>
          </a:xfrm>
          <a:prstGeom prst="rect">
            <a:avLst/>
          </a:prstGeom>
        </p:spPr>
      </p:pic>
      <p:pic>
        <p:nvPicPr>
          <p:cNvPr id="8" name="Picture 7">
            <a:extLst>
              <a:ext uri="{FF2B5EF4-FFF2-40B4-BE49-F238E27FC236}">
                <a16:creationId xmlns:a16="http://schemas.microsoft.com/office/drawing/2014/main" id="{D4388A2F-F65F-B435-E6CF-D5D2FF765031}"/>
              </a:ext>
            </a:extLst>
          </p:cNvPr>
          <p:cNvPicPr>
            <a:picLocks noChangeAspect="1"/>
          </p:cNvPicPr>
          <p:nvPr/>
        </p:nvPicPr>
        <p:blipFill>
          <a:blip r:embed="rId3"/>
          <a:stretch>
            <a:fillRect/>
          </a:stretch>
        </p:blipFill>
        <p:spPr>
          <a:xfrm>
            <a:off x="9051528" y="3909822"/>
            <a:ext cx="2204244" cy="1476844"/>
          </a:xfrm>
          <a:prstGeom prst="rect">
            <a:avLst/>
          </a:prstGeom>
        </p:spPr>
      </p:pic>
    </p:spTree>
    <p:extLst>
      <p:ext uri="{BB962C8B-B14F-4D97-AF65-F5344CB8AC3E}">
        <p14:creationId xmlns:p14="http://schemas.microsoft.com/office/powerpoint/2010/main" val="4227534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0DF6B93-F3AC-40E0-8651-89582E5E8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8027539-FDC1-4BD7-ABD3-2C9688465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153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746EFA5-E6C7-4867-8011-E729148E8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6742953" cy="5486400"/>
          </a:xfrm>
          <a:prstGeom prst="rect">
            <a:avLst/>
          </a:pr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335799" y="1158949"/>
            <a:ext cx="5461225" cy="1118087"/>
          </a:xfrm>
        </p:spPr>
        <p:txBody>
          <a:bodyPr anchor="b">
            <a:normAutofit/>
          </a:bodyPr>
          <a:lstStyle/>
          <a:p>
            <a:pPr algn="ctr"/>
            <a:r>
              <a:rPr lang="en-CA" sz="3200" dirty="0">
                <a:solidFill>
                  <a:schemeClr val="tx1">
                    <a:lumMod val="65000"/>
                    <a:lumOff val="35000"/>
                  </a:schemeClr>
                </a:solidFill>
              </a:rPr>
              <a:t>Aspect Ratio – Larger Y</a:t>
            </a:r>
          </a:p>
        </p:txBody>
      </p:sp>
      <p:sp>
        <p:nvSpPr>
          <p:cNvPr id="3" name="Content Placeholder 2">
            <a:extLst>
              <a:ext uri="{FF2B5EF4-FFF2-40B4-BE49-F238E27FC236}">
                <a16:creationId xmlns:a16="http://schemas.microsoft.com/office/drawing/2014/main" id="{92B5C167-CE1C-7F77-0313-904EE3D394AA}"/>
              </a:ext>
            </a:extLst>
          </p:cNvPr>
          <p:cNvSpPr>
            <a:spLocks noGrp="1"/>
          </p:cNvSpPr>
          <p:nvPr>
            <p:ph idx="1"/>
          </p:nvPr>
        </p:nvSpPr>
        <p:spPr>
          <a:xfrm>
            <a:off x="1335799" y="2563907"/>
            <a:ext cx="5461225" cy="2976191"/>
          </a:xfrm>
        </p:spPr>
        <p:txBody>
          <a:bodyPr anchor="t">
            <a:normAutofit fontScale="92500" lnSpcReduction="10000"/>
          </a:bodyPr>
          <a:lstStyle/>
          <a:p>
            <a:pPr marL="0" indent="0">
              <a:buNone/>
            </a:pPr>
            <a:br>
              <a:rPr lang="en-US" sz="1400" dirty="0">
                <a:solidFill>
                  <a:schemeClr val="tx1">
                    <a:lumMod val="65000"/>
                    <a:lumOff val="35000"/>
                  </a:schemeClr>
                </a:solidFill>
              </a:rPr>
            </a:br>
            <a:br>
              <a:rPr lang="en-US" sz="2400" dirty="0">
                <a:solidFill>
                  <a:schemeClr val="tx1">
                    <a:lumMod val="65000"/>
                    <a:lumOff val="35000"/>
                  </a:schemeClr>
                </a:solidFill>
              </a:rPr>
            </a:br>
            <a:r>
              <a:rPr lang="en-US" sz="2400" dirty="0">
                <a:solidFill>
                  <a:schemeClr val="tx1">
                    <a:lumMod val="65000"/>
                    <a:lumOff val="35000"/>
                  </a:schemeClr>
                </a:solidFill>
              </a:rPr>
              <a:t>If we want the  884x587 image to be 1000 pixels high (y), how many pixels wide (x) should it be?</a:t>
            </a:r>
          </a:p>
          <a:p>
            <a:pPr marL="0" indent="0">
              <a:buNone/>
            </a:pPr>
            <a:r>
              <a:rPr lang="en-US" sz="2400" dirty="0">
                <a:solidFill>
                  <a:schemeClr val="tx1">
                    <a:lumMod val="65000"/>
                    <a:lumOff val="35000"/>
                  </a:schemeClr>
                </a:solidFill>
              </a:rPr>
              <a:t>1.5 = w/1000   =&gt;    w = 1000*1.5 = 1500</a:t>
            </a:r>
          </a:p>
          <a:p>
            <a:pPr marL="0" indent="0">
              <a:buNone/>
            </a:pPr>
            <a:r>
              <a:rPr lang="en-US" sz="2400" dirty="0">
                <a:solidFill>
                  <a:schemeClr val="tx1">
                    <a:lumMod val="65000"/>
                    <a:lumOff val="35000"/>
                  </a:schemeClr>
                </a:solidFill>
              </a:rPr>
              <a:t>So making it </a:t>
            </a:r>
            <a:r>
              <a:rPr lang="en-US" sz="2400" dirty="0">
                <a:solidFill>
                  <a:srgbClr val="FF0000"/>
                </a:solidFill>
              </a:rPr>
              <a:t>1500</a:t>
            </a:r>
            <a:r>
              <a:rPr lang="en-US" sz="2400" dirty="0">
                <a:solidFill>
                  <a:schemeClr val="tx1">
                    <a:lumMod val="65000"/>
                    <a:lumOff val="35000"/>
                  </a:schemeClr>
                </a:solidFill>
              </a:rPr>
              <a:t> x </a:t>
            </a:r>
            <a:r>
              <a:rPr lang="en-US" sz="2400" dirty="0"/>
              <a:t>1000</a:t>
            </a:r>
            <a:r>
              <a:rPr lang="en-US" sz="2400" dirty="0">
                <a:solidFill>
                  <a:schemeClr val="tx1">
                    <a:lumMod val="65000"/>
                    <a:lumOff val="35000"/>
                  </a:schemeClr>
                </a:solidFill>
              </a:rPr>
              <a:t> pixels would make it look right</a:t>
            </a:r>
          </a:p>
          <a:p>
            <a:pPr marL="0" indent="0">
              <a:buNone/>
            </a:pPr>
            <a:endParaRPr lang="en-CA" sz="1400" dirty="0">
              <a:solidFill>
                <a:schemeClr val="tx1">
                  <a:lumMod val="65000"/>
                  <a:lumOff val="35000"/>
                </a:schemeClr>
              </a:solidFill>
            </a:endParaRPr>
          </a:p>
          <a:p>
            <a:pPr marL="0" indent="0">
              <a:buNone/>
            </a:pPr>
            <a:r>
              <a:rPr lang="en-US" sz="1400" dirty="0">
                <a:solidFill>
                  <a:schemeClr val="tx1">
                    <a:lumMod val="65000"/>
                    <a:lumOff val="35000"/>
                  </a:schemeClr>
                </a:solidFill>
              </a:rPr>
              <a:t>. </a:t>
            </a:r>
            <a:endParaRPr lang="en-CA" sz="1400" dirty="0">
              <a:solidFill>
                <a:schemeClr val="tx1">
                  <a:lumMod val="65000"/>
                  <a:lumOff val="35000"/>
                </a:schemeClr>
              </a:solidFill>
            </a:endParaRPr>
          </a:p>
        </p:txBody>
      </p:sp>
      <p:pic>
        <p:nvPicPr>
          <p:cNvPr id="5" name="Picture 4" descr="A close-up of a wood surface&#10;&#10;AI-generated content may be incorrect.">
            <a:extLst>
              <a:ext uri="{FF2B5EF4-FFF2-40B4-BE49-F238E27FC236}">
                <a16:creationId xmlns:a16="http://schemas.microsoft.com/office/drawing/2014/main" id="{EC7CED0C-153A-32A8-E6A8-F46E72E6EDD9}"/>
              </a:ext>
            </a:extLst>
          </p:cNvPr>
          <p:cNvPicPr>
            <a:picLocks noChangeAspect="1"/>
          </p:cNvPicPr>
          <p:nvPr/>
        </p:nvPicPr>
        <p:blipFill>
          <a:blip r:embed="rId2"/>
          <a:srcRect l="21763" r="2800" b="-4"/>
          <a:stretch>
            <a:fillRect/>
          </a:stretch>
        </p:blipFill>
        <p:spPr>
          <a:xfrm>
            <a:off x="8765300" y="507258"/>
            <a:ext cx="2726267" cy="2421467"/>
          </a:xfrm>
          <a:prstGeom prst="rect">
            <a:avLst/>
          </a:prstGeom>
        </p:spPr>
      </p:pic>
      <p:pic>
        <p:nvPicPr>
          <p:cNvPr id="8" name="Picture 7">
            <a:extLst>
              <a:ext uri="{FF2B5EF4-FFF2-40B4-BE49-F238E27FC236}">
                <a16:creationId xmlns:a16="http://schemas.microsoft.com/office/drawing/2014/main" id="{D4388A2F-F65F-B435-E6CF-D5D2FF765031}"/>
              </a:ext>
            </a:extLst>
          </p:cNvPr>
          <p:cNvPicPr>
            <a:picLocks noChangeAspect="1"/>
          </p:cNvPicPr>
          <p:nvPr/>
        </p:nvPicPr>
        <p:blipFill>
          <a:blip r:embed="rId3"/>
          <a:stretch>
            <a:fillRect/>
          </a:stretch>
        </p:blipFill>
        <p:spPr>
          <a:xfrm>
            <a:off x="7982172" y="3351615"/>
            <a:ext cx="4209828" cy="2820585"/>
          </a:xfrm>
          <a:prstGeom prst="rect">
            <a:avLst/>
          </a:prstGeom>
        </p:spPr>
      </p:pic>
    </p:spTree>
    <p:extLst>
      <p:ext uri="{BB962C8B-B14F-4D97-AF65-F5344CB8AC3E}">
        <p14:creationId xmlns:p14="http://schemas.microsoft.com/office/powerpoint/2010/main" val="1398482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0DF6B93-F3AC-40E0-8651-89582E5E8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8027539-FDC1-4BD7-ABD3-2C9688465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153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746EFA5-E6C7-4867-8011-E729148E8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6742953" cy="5486400"/>
          </a:xfrm>
          <a:prstGeom prst="rect">
            <a:avLst/>
          </a:pr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335799" y="1158949"/>
            <a:ext cx="5461225" cy="1118087"/>
          </a:xfrm>
        </p:spPr>
        <p:txBody>
          <a:bodyPr anchor="b">
            <a:normAutofit/>
          </a:bodyPr>
          <a:lstStyle/>
          <a:p>
            <a:pPr algn="ctr"/>
            <a:r>
              <a:rPr lang="en-CA" sz="3200" dirty="0">
                <a:solidFill>
                  <a:schemeClr val="tx1">
                    <a:lumMod val="65000"/>
                    <a:lumOff val="35000"/>
                  </a:schemeClr>
                </a:solidFill>
              </a:rPr>
              <a:t>Aspect Ratio – Smaller Y</a:t>
            </a:r>
          </a:p>
        </p:txBody>
      </p:sp>
      <p:sp>
        <p:nvSpPr>
          <p:cNvPr id="3" name="Content Placeholder 2">
            <a:extLst>
              <a:ext uri="{FF2B5EF4-FFF2-40B4-BE49-F238E27FC236}">
                <a16:creationId xmlns:a16="http://schemas.microsoft.com/office/drawing/2014/main" id="{92B5C167-CE1C-7F77-0313-904EE3D394AA}"/>
              </a:ext>
            </a:extLst>
          </p:cNvPr>
          <p:cNvSpPr>
            <a:spLocks noGrp="1"/>
          </p:cNvSpPr>
          <p:nvPr>
            <p:ph idx="1"/>
          </p:nvPr>
        </p:nvSpPr>
        <p:spPr>
          <a:xfrm>
            <a:off x="1335799" y="2563907"/>
            <a:ext cx="5461225" cy="2976191"/>
          </a:xfrm>
        </p:spPr>
        <p:txBody>
          <a:bodyPr anchor="t">
            <a:normAutofit fontScale="92500" lnSpcReduction="10000"/>
          </a:bodyPr>
          <a:lstStyle/>
          <a:p>
            <a:pPr marL="0" indent="0">
              <a:buNone/>
            </a:pPr>
            <a:br>
              <a:rPr lang="en-US" sz="1400" dirty="0">
                <a:solidFill>
                  <a:schemeClr val="tx1">
                    <a:lumMod val="65000"/>
                    <a:lumOff val="35000"/>
                  </a:schemeClr>
                </a:solidFill>
              </a:rPr>
            </a:br>
            <a:br>
              <a:rPr lang="en-US" sz="2400" dirty="0">
                <a:solidFill>
                  <a:schemeClr val="tx1">
                    <a:lumMod val="65000"/>
                    <a:lumOff val="35000"/>
                  </a:schemeClr>
                </a:solidFill>
              </a:rPr>
            </a:br>
            <a:r>
              <a:rPr lang="en-US" sz="2400" dirty="0">
                <a:solidFill>
                  <a:schemeClr val="tx1">
                    <a:lumMod val="65000"/>
                    <a:lumOff val="35000"/>
                  </a:schemeClr>
                </a:solidFill>
              </a:rPr>
              <a:t>If we want the  884x587 image to be 200 pixels high, how many pixels wide should it be?</a:t>
            </a:r>
          </a:p>
          <a:p>
            <a:pPr marL="0" indent="0">
              <a:buNone/>
            </a:pPr>
            <a:r>
              <a:rPr lang="en-US" sz="2400" dirty="0">
                <a:solidFill>
                  <a:schemeClr val="tx1">
                    <a:lumMod val="65000"/>
                    <a:lumOff val="35000"/>
                  </a:schemeClr>
                </a:solidFill>
              </a:rPr>
              <a:t>1.5 = w/200   =&gt;    w = 1.5 * 200  = 300</a:t>
            </a:r>
          </a:p>
          <a:p>
            <a:pPr marL="0" indent="0">
              <a:buNone/>
            </a:pPr>
            <a:r>
              <a:rPr lang="en-US" sz="2400" dirty="0">
                <a:solidFill>
                  <a:schemeClr val="tx1">
                    <a:lumMod val="65000"/>
                    <a:lumOff val="35000"/>
                  </a:schemeClr>
                </a:solidFill>
              </a:rPr>
              <a:t>So making it </a:t>
            </a:r>
            <a:r>
              <a:rPr lang="en-US" sz="2400" dirty="0">
                <a:solidFill>
                  <a:srgbClr val="FF0000"/>
                </a:solidFill>
              </a:rPr>
              <a:t>300</a:t>
            </a:r>
            <a:r>
              <a:rPr lang="en-US" sz="2400" dirty="0">
                <a:solidFill>
                  <a:schemeClr val="tx1">
                    <a:lumMod val="65000"/>
                    <a:lumOff val="35000"/>
                  </a:schemeClr>
                </a:solidFill>
              </a:rPr>
              <a:t> x </a:t>
            </a:r>
            <a:r>
              <a:rPr lang="en-US" sz="2400" dirty="0"/>
              <a:t>200</a:t>
            </a:r>
            <a:r>
              <a:rPr lang="en-US" sz="2400" dirty="0">
                <a:solidFill>
                  <a:schemeClr val="tx1">
                    <a:lumMod val="65000"/>
                    <a:lumOff val="35000"/>
                  </a:schemeClr>
                </a:solidFill>
              </a:rPr>
              <a:t> pixels would make it look right</a:t>
            </a:r>
          </a:p>
          <a:p>
            <a:pPr marL="0" indent="0">
              <a:buNone/>
            </a:pPr>
            <a:endParaRPr lang="en-CA" sz="1400" dirty="0">
              <a:solidFill>
                <a:schemeClr val="tx1">
                  <a:lumMod val="65000"/>
                  <a:lumOff val="35000"/>
                </a:schemeClr>
              </a:solidFill>
            </a:endParaRPr>
          </a:p>
          <a:p>
            <a:pPr marL="0" indent="0">
              <a:buNone/>
            </a:pPr>
            <a:r>
              <a:rPr lang="en-US" sz="1400" dirty="0">
                <a:solidFill>
                  <a:schemeClr val="tx1">
                    <a:lumMod val="65000"/>
                    <a:lumOff val="35000"/>
                  </a:schemeClr>
                </a:solidFill>
              </a:rPr>
              <a:t>. </a:t>
            </a:r>
            <a:endParaRPr lang="en-CA" sz="1400" dirty="0">
              <a:solidFill>
                <a:schemeClr val="tx1">
                  <a:lumMod val="65000"/>
                  <a:lumOff val="35000"/>
                </a:schemeClr>
              </a:solidFill>
            </a:endParaRPr>
          </a:p>
        </p:txBody>
      </p:sp>
      <p:pic>
        <p:nvPicPr>
          <p:cNvPr id="5" name="Picture 4" descr="A close-up of a wood surface&#10;&#10;AI-generated content may be incorrect.">
            <a:extLst>
              <a:ext uri="{FF2B5EF4-FFF2-40B4-BE49-F238E27FC236}">
                <a16:creationId xmlns:a16="http://schemas.microsoft.com/office/drawing/2014/main" id="{EC7CED0C-153A-32A8-E6A8-F46E72E6EDD9}"/>
              </a:ext>
            </a:extLst>
          </p:cNvPr>
          <p:cNvPicPr>
            <a:picLocks noChangeAspect="1"/>
          </p:cNvPicPr>
          <p:nvPr/>
        </p:nvPicPr>
        <p:blipFill>
          <a:blip r:embed="rId2"/>
          <a:srcRect l="21763" r="2800" b="-4"/>
          <a:stretch>
            <a:fillRect/>
          </a:stretch>
        </p:blipFill>
        <p:spPr>
          <a:xfrm>
            <a:off x="8765300" y="507258"/>
            <a:ext cx="2726267" cy="2421467"/>
          </a:xfrm>
          <a:prstGeom prst="rect">
            <a:avLst/>
          </a:prstGeom>
        </p:spPr>
      </p:pic>
      <p:pic>
        <p:nvPicPr>
          <p:cNvPr id="8" name="Picture 7">
            <a:extLst>
              <a:ext uri="{FF2B5EF4-FFF2-40B4-BE49-F238E27FC236}">
                <a16:creationId xmlns:a16="http://schemas.microsoft.com/office/drawing/2014/main" id="{D4388A2F-F65F-B435-E6CF-D5D2FF765031}"/>
              </a:ext>
            </a:extLst>
          </p:cNvPr>
          <p:cNvPicPr>
            <a:picLocks noChangeAspect="1"/>
          </p:cNvPicPr>
          <p:nvPr/>
        </p:nvPicPr>
        <p:blipFill>
          <a:blip r:embed="rId3"/>
          <a:stretch>
            <a:fillRect/>
          </a:stretch>
        </p:blipFill>
        <p:spPr>
          <a:xfrm>
            <a:off x="7982172" y="3351615"/>
            <a:ext cx="4209828" cy="2820585"/>
          </a:xfrm>
          <a:prstGeom prst="rect">
            <a:avLst/>
          </a:prstGeom>
        </p:spPr>
      </p:pic>
    </p:spTree>
    <p:extLst>
      <p:ext uri="{BB962C8B-B14F-4D97-AF65-F5344CB8AC3E}">
        <p14:creationId xmlns:p14="http://schemas.microsoft.com/office/powerpoint/2010/main" val="376031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93087" y="893301"/>
            <a:ext cx="4627942" cy="4495128"/>
          </a:xfrm>
        </p:spPr>
        <p:txBody>
          <a:bodyPr vert="horz" lIns="91440" tIns="45720" rIns="91440" bIns="45720" rtlCol="0" anchor="b">
            <a:normAutofit/>
          </a:bodyPr>
          <a:lstStyle/>
          <a:p>
            <a:pPr algn="ctr"/>
            <a:r>
              <a:rPr lang="en-US" kern="1200" dirty="0">
                <a:solidFill>
                  <a:schemeClr val="tx2"/>
                </a:solidFill>
                <a:latin typeface="+mj-lt"/>
                <a:ea typeface="+mj-ea"/>
                <a:cs typeface="+mj-cs"/>
              </a:rPr>
              <a:t>Sometimes we have to consider foreshortening, or the third dimension</a:t>
            </a:r>
            <a:br>
              <a:rPr lang="en-US" sz="1000" kern="1200" dirty="0">
                <a:solidFill>
                  <a:schemeClr val="tx2"/>
                </a:solidFill>
                <a:latin typeface="+mj-lt"/>
                <a:ea typeface="+mj-ea"/>
                <a:cs typeface="+mj-cs"/>
              </a:rPr>
            </a:br>
            <a:endParaRPr lang="en-US" sz="1000" kern="1200" dirty="0">
              <a:solidFill>
                <a:schemeClr val="tx2"/>
              </a:solidFill>
              <a:latin typeface="+mj-lt"/>
              <a:ea typeface="+mj-ea"/>
              <a:cs typeface="+mj-cs"/>
            </a:endParaRPr>
          </a:p>
        </p:txBody>
      </p:sp>
      <p:grpSp>
        <p:nvGrpSpPr>
          <p:cNvPr id="22" name="Group 21">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23" name="Freeform: Shape 22">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6" name="Freeform: Shape 25">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9" name="Freeform: Shape 28">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32153A08-0104-EBA5-5157-DA636FA3D7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1181" y="893301"/>
            <a:ext cx="7390207" cy="5456066"/>
          </a:xfrm>
          <a:prstGeom prst="rect">
            <a:avLst/>
          </a:prstGeom>
          <a:noFill/>
          <a:ln>
            <a:noFill/>
          </a:ln>
        </p:spPr>
      </p:pic>
    </p:spTree>
    <p:extLst>
      <p:ext uri="{BB962C8B-B14F-4D97-AF65-F5344CB8AC3E}">
        <p14:creationId xmlns:p14="http://schemas.microsoft.com/office/powerpoint/2010/main" val="2818316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8532AE1-3E02-470C-B898-A0C62F2E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401DF7-4687-415B-A91D-DB43BEEBD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64612"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EFC09D2-72D2-4174-A2DF-1017D0FEB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912" y="685800"/>
            <a:ext cx="6048935" cy="5486400"/>
          </a:xfrm>
          <a:prstGeom prst="rect">
            <a:avLst/>
          </a:pr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3D5C06EB-E6AA-D42B-42E7-0871841C9390}"/>
              </a:ext>
            </a:extLst>
          </p:cNvPr>
          <p:cNvSpPr>
            <a:spLocks noGrp="1"/>
          </p:cNvSpPr>
          <p:nvPr>
            <p:ph type="title"/>
          </p:nvPr>
        </p:nvSpPr>
        <p:spPr>
          <a:xfrm>
            <a:off x="1368612" y="1095152"/>
            <a:ext cx="4773616" cy="1065313"/>
          </a:xfrm>
        </p:spPr>
        <p:txBody>
          <a:bodyPr anchor="b">
            <a:normAutofit/>
          </a:bodyPr>
          <a:lstStyle/>
          <a:p>
            <a:pPr algn="ctr"/>
            <a:r>
              <a:rPr lang="en-CA" sz="3200" dirty="0">
                <a:solidFill>
                  <a:schemeClr val="tx1">
                    <a:lumMod val="65000"/>
                    <a:lumOff val="35000"/>
                  </a:schemeClr>
                </a:solidFill>
              </a:rPr>
              <a:t>Bad 3D</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1368613" y="2447337"/>
            <a:ext cx="4773616" cy="3171970"/>
          </a:xfrm>
        </p:spPr>
        <p:txBody>
          <a:bodyPr anchor="t">
            <a:normAutofit/>
          </a:bodyPr>
          <a:lstStyle/>
          <a:p>
            <a:pPr marL="0" indent="0">
              <a:buNone/>
            </a:pPr>
            <a:br>
              <a:rPr lang="en-CA" sz="2000">
                <a:solidFill>
                  <a:schemeClr val="tx1">
                    <a:lumMod val="65000"/>
                    <a:lumOff val="35000"/>
                  </a:schemeClr>
                </a:solidFill>
              </a:rPr>
            </a:br>
            <a:br>
              <a:rPr lang="en-CA" sz="2000">
                <a:solidFill>
                  <a:schemeClr val="tx1">
                    <a:lumMod val="65000"/>
                    <a:lumOff val="35000"/>
                  </a:schemeClr>
                </a:solidFill>
              </a:rPr>
            </a:br>
            <a:endParaRPr lang="en-CA" sz="2000">
              <a:solidFill>
                <a:schemeClr val="tx1">
                  <a:lumMod val="65000"/>
                  <a:lumOff val="35000"/>
                </a:schemeClr>
              </a:solidFill>
            </a:endParaRPr>
          </a:p>
        </p:txBody>
      </p:sp>
      <p:pic>
        <p:nvPicPr>
          <p:cNvPr id="4" name="Picture 3">
            <a:extLst>
              <a:ext uri="{FF2B5EF4-FFF2-40B4-BE49-F238E27FC236}">
                <a16:creationId xmlns:a16="http://schemas.microsoft.com/office/drawing/2014/main" id="{7689D50B-F137-C484-B8EE-AA05F76E4E1F}"/>
              </a:ext>
            </a:extLst>
          </p:cNvPr>
          <p:cNvPicPr>
            <a:picLocks noChangeAspect="1"/>
          </p:cNvPicPr>
          <p:nvPr/>
        </p:nvPicPr>
        <p:blipFill>
          <a:blip r:embed="rId2"/>
          <a:stretch>
            <a:fillRect/>
          </a:stretch>
        </p:blipFill>
        <p:spPr>
          <a:xfrm>
            <a:off x="8611085" y="685799"/>
            <a:ext cx="2434442" cy="5486400"/>
          </a:xfrm>
          <a:prstGeom prst="rect">
            <a:avLst/>
          </a:prstGeom>
        </p:spPr>
      </p:pic>
    </p:spTree>
    <p:extLst>
      <p:ext uri="{BB962C8B-B14F-4D97-AF65-F5344CB8AC3E}">
        <p14:creationId xmlns:p14="http://schemas.microsoft.com/office/powerpoint/2010/main" val="782689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4088130" cy="4351338"/>
          </a:xfrm>
        </p:spPr>
        <p:txBody>
          <a:bodyPr>
            <a:normAutofit/>
          </a:bodyPr>
          <a:lstStyle/>
          <a:p>
            <a:pPr marL="0" indent="0">
              <a:buNone/>
            </a:pPr>
            <a:r>
              <a:rPr lang="en-US" dirty="0"/>
              <a:t>Natural textures are those that we encounter in daily life, and that lend reality to scenes and images.</a:t>
            </a:r>
            <a:endParaRPr lang="en-CA" dirty="0"/>
          </a:p>
        </p:txBody>
      </p:sp>
      <p:sp>
        <p:nvSpPr>
          <p:cNvPr id="8" name="Title 7">
            <a:extLst>
              <a:ext uri="{FF2B5EF4-FFF2-40B4-BE49-F238E27FC236}">
                <a16:creationId xmlns:a16="http://schemas.microsoft.com/office/drawing/2014/main" id="{3D5C06EB-E6AA-D42B-42E7-0871841C9390}"/>
              </a:ext>
            </a:extLst>
          </p:cNvPr>
          <p:cNvSpPr>
            <a:spLocks noGrp="1"/>
          </p:cNvSpPr>
          <p:nvPr>
            <p:ph type="title"/>
          </p:nvPr>
        </p:nvSpPr>
        <p:spPr/>
        <p:txBody>
          <a:bodyPr/>
          <a:lstStyle/>
          <a:p>
            <a:r>
              <a:rPr lang="en-CA" dirty="0"/>
              <a:t>Natural Textures</a:t>
            </a:r>
          </a:p>
        </p:txBody>
      </p:sp>
      <p:pic>
        <p:nvPicPr>
          <p:cNvPr id="6" name="Picture 5">
            <a:extLst>
              <a:ext uri="{FF2B5EF4-FFF2-40B4-BE49-F238E27FC236}">
                <a16:creationId xmlns:a16="http://schemas.microsoft.com/office/drawing/2014/main" id="{8ECA839D-BB1D-FD12-1FB3-2F166AE4BE8D}"/>
              </a:ext>
            </a:extLst>
          </p:cNvPr>
          <p:cNvPicPr>
            <a:picLocks noChangeAspect="1"/>
          </p:cNvPicPr>
          <p:nvPr/>
        </p:nvPicPr>
        <p:blipFill>
          <a:blip r:embed="rId2"/>
          <a:stretch>
            <a:fillRect/>
          </a:stretch>
        </p:blipFill>
        <p:spPr>
          <a:xfrm>
            <a:off x="5158999" y="428433"/>
            <a:ext cx="7033001" cy="3000567"/>
          </a:xfrm>
          <a:prstGeom prst="rect">
            <a:avLst/>
          </a:prstGeom>
        </p:spPr>
      </p:pic>
    </p:spTree>
    <p:extLst>
      <p:ext uri="{BB962C8B-B14F-4D97-AF65-F5344CB8AC3E}">
        <p14:creationId xmlns:p14="http://schemas.microsoft.com/office/powerpoint/2010/main" val="1612782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9E881A4-A468-403A-9941-F8FFD5C68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E3FEDA-CC2B-6D15-DEFF-FFFD934703F6}"/>
              </a:ext>
            </a:extLst>
          </p:cNvPr>
          <p:cNvPicPr>
            <a:picLocks noChangeAspect="1"/>
          </p:cNvPicPr>
          <p:nvPr/>
        </p:nvPicPr>
        <p:blipFill>
          <a:blip r:embed="rId2"/>
          <a:stretch>
            <a:fillRect/>
          </a:stretch>
        </p:blipFill>
        <p:spPr>
          <a:xfrm>
            <a:off x="1043266" y="871444"/>
            <a:ext cx="2675601" cy="5115114"/>
          </a:xfrm>
          <a:prstGeom prst="rect">
            <a:avLst/>
          </a:prstGeom>
        </p:spPr>
      </p:pic>
      <p:sp>
        <p:nvSpPr>
          <p:cNvPr id="15" name="Rectangle 14">
            <a:extLst>
              <a:ext uri="{FF2B5EF4-FFF2-40B4-BE49-F238E27FC236}">
                <a16:creationId xmlns:a16="http://schemas.microsoft.com/office/drawing/2014/main" id="{6F168544-607B-491A-8601-3087D0FCE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8703" y="1"/>
            <a:ext cx="7423298"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8" name="Title 7">
            <a:extLst>
              <a:ext uri="{FF2B5EF4-FFF2-40B4-BE49-F238E27FC236}">
                <a16:creationId xmlns:a16="http://schemas.microsoft.com/office/drawing/2014/main" id="{3D5C06EB-E6AA-D42B-42E7-0871841C9390}"/>
              </a:ext>
            </a:extLst>
          </p:cNvPr>
          <p:cNvSpPr>
            <a:spLocks noGrp="1"/>
          </p:cNvSpPr>
          <p:nvPr>
            <p:ph type="title"/>
          </p:nvPr>
        </p:nvSpPr>
        <p:spPr>
          <a:xfrm>
            <a:off x="5653287" y="871442"/>
            <a:ext cx="5667269" cy="1289024"/>
          </a:xfrm>
        </p:spPr>
        <p:txBody>
          <a:bodyPr anchor="b">
            <a:normAutofit/>
          </a:bodyPr>
          <a:lstStyle/>
          <a:p>
            <a:pPr algn="ctr"/>
            <a:r>
              <a:rPr lang="en-CA" sz="3200">
                <a:solidFill>
                  <a:srgbClr val="595959"/>
                </a:solidFill>
              </a:rPr>
              <a:t>Human Textures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653287" y="2447337"/>
            <a:ext cx="5667269" cy="3539220"/>
          </a:xfrm>
        </p:spPr>
        <p:txBody>
          <a:bodyPr anchor="t">
            <a:normAutofit/>
          </a:bodyPr>
          <a:lstStyle/>
          <a:p>
            <a:pPr marL="0" indent="0">
              <a:buNone/>
            </a:pPr>
            <a:r>
              <a:rPr lang="en-US" sz="4000" dirty="0">
                <a:solidFill>
                  <a:srgbClr val="595959"/>
                </a:solidFill>
              </a:rPr>
              <a:t>Also lend reality to human images.</a:t>
            </a:r>
          </a:p>
        </p:txBody>
      </p:sp>
    </p:spTree>
    <p:extLst>
      <p:ext uri="{BB962C8B-B14F-4D97-AF65-F5344CB8AC3E}">
        <p14:creationId xmlns:p14="http://schemas.microsoft.com/office/powerpoint/2010/main" val="4196331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9E881A4-A468-403A-9941-F8FFD5C68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F168544-607B-491A-8601-3087D0FCE1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8703" y="1"/>
            <a:ext cx="7423298"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258327" y="2008425"/>
            <a:ext cx="5667269" cy="3539220"/>
          </a:xfrm>
        </p:spPr>
        <p:txBody>
          <a:bodyPr anchor="t">
            <a:normAutofit fontScale="85000" lnSpcReduction="20000"/>
          </a:bodyPr>
          <a:lstStyle/>
          <a:p>
            <a:pPr marL="0" indent="0">
              <a:buNone/>
            </a:pPr>
            <a:r>
              <a:rPr lang="en-US" dirty="0"/>
              <a:t>Textures from nature tend to have a higher degree of randomness than other kinds, containing few consistent structural elements and few geometric shapes. </a:t>
            </a:r>
          </a:p>
          <a:p>
            <a:pPr marL="0" indent="0">
              <a:buNone/>
            </a:pPr>
            <a:r>
              <a:rPr lang="en-US" dirty="0"/>
              <a:t>Human based textures tend to have linear features and sharp boundaries, with repeating patterns. </a:t>
            </a:r>
          </a:p>
          <a:p>
            <a:pPr marL="0" indent="0">
              <a:buNone/>
            </a:pPr>
            <a:r>
              <a:rPr lang="en-US" dirty="0"/>
              <a:t>Human textures can also </a:t>
            </a:r>
            <a:r>
              <a:rPr lang="en-US" i="1" dirty="0"/>
              <a:t>contain</a:t>
            </a:r>
            <a:r>
              <a:rPr lang="en-US" dirty="0"/>
              <a:t> natural ones: a stone wall has a human texture pattern consisting of smaller stone (natural) textures.</a:t>
            </a:r>
            <a:endParaRPr lang="en-CA" dirty="0"/>
          </a:p>
        </p:txBody>
      </p:sp>
      <p:pic>
        <p:nvPicPr>
          <p:cNvPr id="10" name="Picture 9" descr="A close-up of a building&#10;&#10;AI-generated content may be incorrect.">
            <a:extLst>
              <a:ext uri="{FF2B5EF4-FFF2-40B4-BE49-F238E27FC236}">
                <a16:creationId xmlns:a16="http://schemas.microsoft.com/office/drawing/2014/main" id="{2EF61911-2DD6-3CE7-5341-4D61B846F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7530" y="265350"/>
            <a:ext cx="4116144" cy="2739107"/>
          </a:xfrm>
          <a:prstGeom prst="rect">
            <a:avLst/>
          </a:prstGeom>
        </p:spPr>
      </p:pic>
      <p:pic>
        <p:nvPicPr>
          <p:cNvPr id="12" name="Picture 11" descr="A close up of a rock&#10;&#10;AI-generated content may be incorrect.">
            <a:extLst>
              <a:ext uri="{FF2B5EF4-FFF2-40B4-BE49-F238E27FC236}">
                <a16:creationId xmlns:a16="http://schemas.microsoft.com/office/drawing/2014/main" id="{23EBA81E-E82D-B509-3681-C136588B8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406" y="3269806"/>
            <a:ext cx="4459670" cy="2967708"/>
          </a:xfrm>
          <a:prstGeom prst="rect">
            <a:avLst/>
          </a:prstGeom>
        </p:spPr>
      </p:pic>
    </p:spTree>
    <p:extLst>
      <p:ext uri="{BB962C8B-B14F-4D97-AF65-F5344CB8AC3E}">
        <p14:creationId xmlns:p14="http://schemas.microsoft.com/office/powerpoint/2010/main" val="436179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7077849" y="190765"/>
            <a:ext cx="4827001" cy="7058325"/>
          </a:xfrm>
        </p:spPr>
        <p:txBody>
          <a:bodyPr>
            <a:normAutofit/>
          </a:bodyPr>
          <a:lstStyle/>
          <a:p>
            <a:pPr marL="0" indent="0">
              <a:buNone/>
            </a:pPr>
            <a:r>
              <a:rPr lang="en-US" sz="3600" dirty="0"/>
              <a:t>When tiling, the left and right edges of the texture need to align with each other or the join where the two texture images meet will be visible. The same applies to the upper and lower edges.</a:t>
            </a:r>
            <a:br>
              <a:rPr lang="en-US" sz="3600" dirty="0"/>
            </a:br>
            <a:br>
              <a:rPr lang="en-US" sz="3600" dirty="0"/>
            </a:br>
            <a:r>
              <a:rPr lang="en-US" sz="3600" dirty="0"/>
              <a:t>Also called </a:t>
            </a:r>
            <a:r>
              <a:rPr lang="en-US" sz="3600" i="1" dirty="0"/>
              <a:t>seamless</a:t>
            </a:r>
            <a:r>
              <a:rPr lang="en-US" sz="3600" dirty="0"/>
              <a:t> textures.</a:t>
            </a:r>
            <a:endParaRPr lang="en-CA" sz="3600" dirty="0"/>
          </a:p>
        </p:txBody>
      </p:sp>
      <p:pic>
        <p:nvPicPr>
          <p:cNvPr id="8" name="Picture 7">
            <a:extLst>
              <a:ext uri="{FF2B5EF4-FFF2-40B4-BE49-F238E27FC236}">
                <a16:creationId xmlns:a16="http://schemas.microsoft.com/office/drawing/2014/main" id="{8E978E61-3304-F3DF-4982-344AE02F125D}"/>
              </a:ext>
            </a:extLst>
          </p:cNvPr>
          <p:cNvPicPr>
            <a:picLocks noChangeAspect="1"/>
          </p:cNvPicPr>
          <p:nvPr/>
        </p:nvPicPr>
        <p:blipFill>
          <a:blip r:embed="rId2"/>
          <a:stretch>
            <a:fillRect/>
          </a:stretch>
        </p:blipFill>
        <p:spPr>
          <a:xfrm>
            <a:off x="287150" y="190765"/>
            <a:ext cx="5209804" cy="5186944"/>
          </a:xfrm>
          <a:prstGeom prst="rect">
            <a:avLst/>
          </a:prstGeom>
        </p:spPr>
      </p:pic>
    </p:spTree>
    <p:extLst>
      <p:ext uri="{BB962C8B-B14F-4D97-AF65-F5344CB8AC3E}">
        <p14:creationId xmlns:p14="http://schemas.microsoft.com/office/powerpoint/2010/main" val="3600497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7077849" y="190765"/>
            <a:ext cx="4827001" cy="3466835"/>
          </a:xfrm>
        </p:spPr>
        <p:txBody>
          <a:bodyPr>
            <a:normAutofit/>
          </a:bodyPr>
          <a:lstStyle/>
          <a:p>
            <a:pPr marL="0" indent="0">
              <a:buNone/>
            </a:pPr>
            <a:r>
              <a:rPr lang="en-US" sz="4000" dirty="0"/>
              <a:t>Escher was good at this.</a:t>
            </a:r>
            <a:br>
              <a:rPr lang="en-US" sz="4000" dirty="0"/>
            </a:br>
            <a:br>
              <a:rPr lang="en-US" sz="4000" dirty="0"/>
            </a:br>
            <a:r>
              <a:rPr lang="en-US" sz="4000" dirty="0"/>
              <a:t>Filling a space or area with a shape is called </a:t>
            </a:r>
            <a:r>
              <a:rPr lang="en-US" sz="4000" b="1" i="1" dirty="0"/>
              <a:t>tessellation</a:t>
            </a:r>
            <a:r>
              <a:rPr lang="en-US" sz="4000" dirty="0"/>
              <a:t>.</a:t>
            </a:r>
            <a:endParaRPr lang="en-CA" sz="4000" dirty="0"/>
          </a:p>
        </p:txBody>
      </p:sp>
      <p:pic>
        <p:nvPicPr>
          <p:cNvPr id="4" name="Picture 3" descr="A puzzle with lizards carved into it&#10;&#10;AI-generated content may be incorrect.">
            <a:extLst>
              <a:ext uri="{FF2B5EF4-FFF2-40B4-BE49-F238E27FC236}">
                <a16:creationId xmlns:a16="http://schemas.microsoft.com/office/drawing/2014/main" id="{467E8A11-47FD-9616-41B1-C68997D64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150" y="223422"/>
            <a:ext cx="2457450" cy="1857375"/>
          </a:xfrm>
          <a:prstGeom prst="rect">
            <a:avLst/>
          </a:prstGeom>
        </p:spPr>
      </p:pic>
      <p:pic>
        <p:nvPicPr>
          <p:cNvPr id="9" name="Picture 8" descr="A pattern of white and grey animals&#10;&#10;AI-generated content may be incorrect.">
            <a:extLst>
              <a:ext uri="{FF2B5EF4-FFF2-40B4-BE49-F238E27FC236}">
                <a16:creationId xmlns:a16="http://schemas.microsoft.com/office/drawing/2014/main" id="{C3D0CD35-DDBE-47B4-B031-7D7A84ED8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65" y="32657"/>
            <a:ext cx="5996310" cy="5252622"/>
          </a:xfrm>
          <a:prstGeom prst="rect">
            <a:avLst/>
          </a:prstGeom>
        </p:spPr>
      </p:pic>
    </p:spTree>
    <p:extLst>
      <p:ext uri="{BB962C8B-B14F-4D97-AF65-F5344CB8AC3E}">
        <p14:creationId xmlns:p14="http://schemas.microsoft.com/office/powerpoint/2010/main" val="2611289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Reflection</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TextBox 5">
            <a:extLst>
              <a:ext uri="{FF2B5EF4-FFF2-40B4-BE49-F238E27FC236}">
                <a16:creationId xmlns:a16="http://schemas.microsoft.com/office/drawing/2014/main" id="{C14755B5-B61A-E26C-1E11-5BD832346B4E}"/>
              </a:ext>
            </a:extLst>
          </p:cNvPr>
          <p:cNvSpPr txBox="1"/>
          <p:nvPr/>
        </p:nvSpPr>
        <p:spPr>
          <a:xfrm>
            <a:off x="300990" y="1478754"/>
            <a:ext cx="7398258" cy="2308324"/>
          </a:xfrm>
          <a:prstGeom prst="rect">
            <a:avLst/>
          </a:prstGeom>
          <a:noFill/>
        </p:spPr>
        <p:txBody>
          <a:bodyPr wrap="square">
            <a:spAutoFit/>
          </a:bodyPr>
          <a:lstStyle/>
          <a:p>
            <a:r>
              <a:rPr lang="en-US" sz="3600" dirty="0">
                <a:effectLst/>
                <a:latin typeface="Calibri" panose="020F0502020204030204" pitchFamily="34" charset="0"/>
                <a:ea typeface="Calibri" panose="020F0502020204030204" pitchFamily="34" charset="0"/>
              </a:rPr>
              <a:t>The simplest way to create a texture that can be repeated (tiled) without an obvious seam is to </a:t>
            </a:r>
            <a:r>
              <a:rPr lang="en-US" sz="3600" i="1" dirty="0">
                <a:effectLst/>
                <a:latin typeface="Calibri" panose="020F0502020204030204" pitchFamily="34" charset="0"/>
                <a:ea typeface="Calibri" panose="020F0502020204030204" pitchFamily="34" charset="0"/>
              </a:rPr>
              <a:t>reflect</a:t>
            </a:r>
            <a:r>
              <a:rPr lang="en-US" sz="3600" dirty="0">
                <a:effectLst/>
                <a:latin typeface="Calibri" panose="020F0502020204030204" pitchFamily="34" charset="0"/>
                <a:ea typeface="Calibri" panose="020F0502020204030204" pitchFamily="34" charset="0"/>
              </a:rPr>
              <a:t> it across the right side and the bottom</a:t>
            </a:r>
            <a:endParaRPr lang="en-CA" sz="3600" dirty="0"/>
          </a:p>
        </p:txBody>
      </p:sp>
      <p:pic>
        <p:nvPicPr>
          <p:cNvPr id="8" name="Picture 7">
            <a:extLst>
              <a:ext uri="{FF2B5EF4-FFF2-40B4-BE49-F238E27FC236}">
                <a16:creationId xmlns:a16="http://schemas.microsoft.com/office/drawing/2014/main" id="{202C3CC3-0530-E776-3A29-ED16BF6B556C}"/>
              </a:ext>
            </a:extLst>
          </p:cNvPr>
          <p:cNvPicPr>
            <a:picLocks noChangeAspect="1"/>
          </p:cNvPicPr>
          <p:nvPr/>
        </p:nvPicPr>
        <p:blipFill>
          <a:blip r:embed="rId2"/>
          <a:stretch>
            <a:fillRect/>
          </a:stretch>
        </p:blipFill>
        <p:spPr>
          <a:xfrm>
            <a:off x="5325616" y="3166042"/>
            <a:ext cx="6775725" cy="3362773"/>
          </a:xfrm>
          <a:prstGeom prst="rect">
            <a:avLst/>
          </a:prstGeom>
        </p:spPr>
      </p:pic>
    </p:spTree>
    <p:extLst>
      <p:ext uri="{BB962C8B-B14F-4D97-AF65-F5344CB8AC3E}">
        <p14:creationId xmlns:p14="http://schemas.microsoft.com/office/powerpoint/2010/main" val="2391984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Reflection</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pic>
        <p:nvPicPr>
          <p:cNvPr id="4" name="Picture 3">
            <a:extLst>
              <a:ext uri="{FF2B5EF4-FFF2-40B4-BE49-F238E27FC236}">
                <a16:creationId xmlns:a16="http://schemas.microsoft.com/office/drawing/2014/main" id="{3324F590-B93B-5E72-14BA-98118D8F7A48}"/>
              </a:ext>
            </a:extLst>
          </p:cNvPr>
          <p:cNvPicPr>
            <a:picLocks noChangeAspect="1"/>
          </p:cNvPicPr>
          <p:nvPr/>
        </p:nvPicPr>
        <p:blipFill>
          <a:blip r:embed="rId2"/>
          <a:stretch>
            <a:fillRect/>
          </a:stretch>
        </p:blipFill>
        <p:spPr>
          <a:xfrm>
            <a:off x="1580169" y="1599813"/>
            <a:ext cx="7831039" cy="4103757"/>
          </a:xfrm>
          <a:prstGeom prst="rect">
            <a:avLst/>
          </a:prstGeom>
        </p:spPr>
      </p:pic>
    </p:spTree>
    <p:extLst>
      <p:ext uri="{BB962C8B-B14F-4D97-AF65-F5344CB8AC3E}">
        <p14:creationId xmlns:p14="http://schemas.microsoft.com/office/powerpoint/2010/main" val="3020430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GIMP</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pic>
        <p:nvPicPr>
          <p:cNvPr id="6" name="Picture 5">
            <a:extLst>
              <a:ext uri="{FF2B5EF4-FFF2-40B4-BE49-F238E27FC236}">
                <a16:creationId xmlns:a16="http://schemas.microsoft.com/office/drawing/2014/main" id="{599D2F4F-A000-F559-1648-779F54D0FE17}"/>
              </a:ext>
            </a:extLst>
          </p:cNvPr>
          <p:cNvPicPr>
            <a:picLocks noChangeAspect="1"/>
          </p:cNvPicPr>
          <p:nvPr/>
        </p:nvPicPr>
        <p:blipFill>
          <a:blip r:embed="rId2"/>
          <a:stretch>
            <a:fillRect/>
          </a:stretch>
        </p:blipFill>
        <p:spPr>
          <a:xfrm>
            <a:off x="79558" y="1682496"/>
            <a:ext cx="11113728" cy="5022312"/>
          </a:xfrm>
          <a:prstGeom prst="rect">
            <a:avLst/>
          </a:prstGeom>
        </p:spPr>
      </p:pic>
    </p:spTree>
    <p:extLst>
      <p:ext uri="{BB962C8B-B14F-4D97-AF65-F5344CB8AC3E}">
        <p14:creationId xmlns:p14="http://schemas.microsoft.com/office/powerpoint/2010/main" val="215419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2289</TotalTime>
  <Words>931</Words>
  <Application>Microsoft Office PowerPoint</Application>
  <PresentationFormat>Widescreen</PresentationFormat>
  <Paragraphs>82</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Calibri</vt:lpstr>
      <vt:lpstr>Office Theme</vt:lpstr>
      <vt:lpstr>Texture</vt:lpstr>
      <vt:lpstr>What is Texture?</vt:lpstr>
      <vt:lpstr>Texture</vt:lpstr>
      <vt:lpstr>Texture and Shading</vt:lpstr>
      <vt:lpstr>Applying Textures</vt:lpstr>
      <vt:lpstr>Texture Mapping</vt:lpstr>
      <vt:lpstr>Texture mapping</vt:lpstr>
      <vt:lpstr>Mapping</vt:lpstr>
      <vt:lpstr>Mapping</vt:lpstr>
      <vt:lpstr>Mapping</vt:lpstr>
      <vt:lpstr>Aspect Ratio</vt:lpstr>
      <vt:lpstr>Aspect ratio</vt:lpstr>
      <vt:lpstr>Aspect Ratio – Larger X</vt:lpstr>
      <vt:lpstr>Aspect Ratio – Smaller X</vt:lpstr>
      <vt:lpstr>Aspect Ratio – Larger Y</vt:lpstr>
      <vt:lpstr>Aspect Ratio – Smaller Y</vt:lpstr>
      <vt:lpstr>Sometimes we have to consider foreshortening, or the third dimension </vt:lpstr>
      <vt:lpstr>Bad 3D</vt:lpstr>
      <vt:lpstr>Natural Textures</vt:lpstr>
      <vt:lpstr>Human Textures</vt:lpstr>
      <vt:lpstr>PowerPoint Presentation</vt:lpstr>
      <vt:lpstr>PowerPoint Presentation</vt:lpstr>
      <vt:lpstr>PowerPoint Presentation</vt:lpstr>
      <vt:lpstr>Reflection</vt:lpstr>
      <vt:lpstr>Reflection</vt:lpstr>
      <vt:lpstr>GIMP</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Parker</dc:creator>
  <cp:lastModifiedBy>James Parker</cp:lastModifiedBy>
  <cp:revision>21</cp:revision>
  <dcterms:created xsi:type="dcterms:W3CDTF">2025-10-28T17:17:48Z</dcterms:created>
  <dcterms:modified xsi:type="dcterms:W3CDTF">2025-12-03T14:53:37Z</dcterms:modified>
</cp:coreProperties>
</file>