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8" r:id="rId13"/>
    <p:sldId id="269" r:id="rId14"/>
    <p:sldId id="273" r:id="rId15"/>
    <p:sldId id="343" r:id="rId16"/>
    <p:sldId id="344" r:id="rId17"/>
    <p:sldId id="345" r:id="rId18"/>
    <p:sldId id="280" r:id="rId19"/>
    <p:sldId id="281" r:id="rId20"/>
    <p:sldId id="346" r:id="rId21"/>
    <p:sldId id="347" r:id="rId22"/>
    <p:sldId id="348" r:id="rId23"/>
    <p:sldId id="349" r:id="rId24"/>
    <p:sldId id="282" r:id="rId25"/>
    <p:sldId id="350" r:id="rId26"/>
    <p:sldId id="283" r:id="rId27"/>
    <p:sldId id="328" r:id="rId28"/>
    <p:sldId id="351" r:id="rId29"/>
    <p:sldId id="284" r:id="rId30"/>
    <p:sldId id="286" r:id="rId31"/>
    <p:sldId id="288" r:id="rId32"/>
    <p:sldId id="289" r:id="rId33"/>
    <p:sldId id="290" r:id="rId34"/>
    <p:sldId id="292" r:id="rId35"/>
    <p:sldId id="329" r:id="rId36"/>
    <p:sldId id="331" r:id="rId37"/>
    <p:sldId id="330" r:id="rId38"/>
    <p:sldId id="332" r:id="rId39"/>
    <p:sldId id="333" r:id="rId40"/>
    <p:sldId id="334" r:id="rId41"/>
    <p:sldId id="335" r:id="rId42"/>
    <p:sldId id="352" r:id="rId43"/>
    <p:sldId id="295" r:id="rId44"/>
    <p:sldId id="296" r:id="rId45"/>
    <p:sldId id="336" r:id="rId46"/>
    <p:sldId id="337" r:id="rId47"/>
    <p:sldId id="353" r:id="rId48"/>
    <p:sldId id="354" r:id="rId49"/>
    <p:sldId id="298" r:id="rId50"/>
    <p:sldId id="299" r:id="rId51"/>
    <p:sldId id="355" r:id="rId52"/>
    <p:sldId id="356" r:id="rId53"/>
    <p:sldId id="357" r:id="rId54"/>
    <p:sldId id="358" r:id="rId55"/>
    <p:sldId id="360" r:id="rId56"/>
    <p:sldId id="359" r:id="rId5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30" d="100"/>
          <a:sy n="30" d="100"/>
        </p:scale>
        <p:origin x="72" y="18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3DD554-3E82-555A-9487-A047B52A58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EC40238-3241-2C8B-A938-C1C851C3E2F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7285AC0-EE16-6356-0512-A1CDF2EBF0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56623-D076-CE76-88A4-A40D6B2C5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E06CFF-0D82-2920-15BC-AC3455902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476726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6F94D-2947-E581-B29F-CDA5CFEA3A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1C3846-D4C7-EC5F-3EBA-C1E410A054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BEB2EF6-A67D-53BA-5AF9-4207C7B4C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249534-BBC7-E5A9-F7F9-076725D9D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3B6EB3-B833-D98B-CEFD-13EC4757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70196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F718C8-B3B0-98D6-5D37-45CDA99D5E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2AA0E8-E71A-B436-367C-D98E6ED92E9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777F01-2B58-F71B-55FA-FBA979EED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DE0555-C454-E39B-6401-7FD6A7D01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9FE28B-9F4F-F99B-FBE0-54B62A466E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1574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E7574-2955-067E-EAF9-E1BC3E6FD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8F6DA3-DA2D-DEB4-8291-9B37756EB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AF3EA3-92BC-CC5D-393F-D1E4EC8FA9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D8C3EF-0315-AF24-3B7C-AF59F67D75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76346D-C49C-515B-ED0D-6A7CA47E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0325B1-9477-4AB4-F8B5-E1927A458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41788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30AA5-6266-9737-1973-C540B0788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3E562C-CEC5-476F-CBE5-355EE40D0A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D948EB9-2EBA-0510-AA02-D5990F0A44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8F890C-DDB7-B055-F8CB-6F921F4902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20F67D3-7610-F5D3-AE1A-5F0EE1A66F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8B84DA5-1E84-35D3-0B04-0282F3D4A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E2CDCB1-4787-B791-14E8-88E090DD1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D053642-E4A2-0C36-7352-636BD976A2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974998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94F51-6DCD-8FC5-BAED-0FDB468CC3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A3CBAB7-3ED2-073A-5175-3184981143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8FD91C1-88DB-2DF1-AD8E-73CC54166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516F6-CC17-F5A5-341A-228D6B6A7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6452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5839F7-5299-130C-C16E-C6545DFB0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640869-447C-40BF-7E67-942A96A0C8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C46645-254F-ACF9-DB7D-0B6524C562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45842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F0BC0-CBFA-661D-01C2-664FCA875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F3B85C-FC6A-0FFC-523C-6E04D68B97A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5B1FDC-F529-53D0-E129-3C230A396C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5E1CC6-ADBF-B114-D0FC-C1149FE4A8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4DEE1C-A192-4955-08B4-B80384D2B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46DF2D7-6B3E-E7B4-95AC-C293E12D68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21705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BEDEE4-2CB9-E247-6C89-7CF83C2050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BFC1AE-405D-4FBF-2546-D253823DEA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098609-31EE-EC3B-544D-F91579E5A1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3E8280-91AC-C690-4519-FB73F8D4B0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1B7D333-D7FD-EAFB-93B6-66A1E5B067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213E36-BB5A-A357-1AE2-79AF235EF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706108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2CEC0C-BB20-65F3-935A-6F32188113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C506D-D6EE-0995-E52E-BD203053CD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38A5F8-E308-8702-1954-2C758E790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04D3D-C61F-6508-3BC2-29820B0E90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DD2646-50F2-0EFE-5728-196049A730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85487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B8AC41-7279-FAE5-0851-22E94F963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5124CD-E0A8-A5AD-F2B7-032F9A2792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025654-F116-8F50-840F-5AB0A655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04A9D5-ED41-5AE0-C0E8-A1BCDA0C1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1AC784-A56A-6613-EDFB-EE5F0FD8E8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93405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1152599-C7A5-5BF3-A518-C644DFFD54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1FE048-93D2-4F33-7789-BD2A55EC89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CC84B-794A-3A80-7E4F-BB75ED96F58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338B7B3-0480-458C-A287-19AFBD35FA39}" type="datetimeFigureOut">
              <a:rPr lang="en-CA" smtClean="0"/>
              <a:t>2025-11-14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8EDE8F-9737-24BA-A472-0B988461A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462121-8499-E1D0-5EE6-2D22A00583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620BFB8-ECC0-49DA-8E21-E97AE6A0281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718320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g"/><Relationship Id="rId3" Type="http://schemas.openxmlformats.org/officeDocument/2006/relationships/image" Target="../media/image2.jpg"/><Relationship Id="rId7" Type="http://schemas.openxmlformats.org/officeDocument/2006/relationships/image" Target="../media/image6.jpg"/><Relationship Id="rId12" Type="http://schemas.openxmlformats.org/officeDocument/2006/relationships/image" Target="../media/image11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g"/><Relationship Id="rId11" Type="http://schemas.openxmlformats.org/officeDocument/2006/relationships/image" Target="../media/image10.png"/><Relationship Id="rId5" Type="http://schemas.openxmlformats.org/officeDocument/2006/relationships/image" Target="../media/image4.jpg"/><Relationship Id="rId10" Type="http://schemas.openxmlformats.org/officeDocument/2006/relationships/image" Target="../media/image9.jpg"/><Relationship Id="rId4" Type="http://schemas.openxmlformats.org/officeDocument/2006/relationships/image" Target="../media/image3.jpg"/><Relationship Id="rId9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6.jpg"/><Relationship Id="rId4" Type="http://schemas.openxmlformats.org/officeDocument/2006/relationships/image" Target="../media/image55.png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72866-E746-3194-627A-803F41C82BB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Shape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8639E4-9B7F-B6E6-E825-01789605A39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Art 251</a:t>
            </a:r>
          </a:p>
        </p:txBody>
      </p:sp>
    </p:spTree>
    <p:extLst>
      <p:ext uri="{BB962C8B-B14F-4D97-AF65-F5344CB8AC3E}">
        <p14:creationId xmlns:p14="http://schemas.microsoft.com/office/powerpoint/2010/main" val="176361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What is Shape?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All </a:t>
            </a:r>
            <a:r>
              <a:rPr lang="en-US" i="1" dirty="0"/>
              <a:t>objects</a:t>
            </a:r>
            <a:r>
              <a:rPr lang="en-US" dirty="0"/>
              <a:t> have a shape, and much of visual art is involved in the representation of objects.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Line, value, and </a:t>
            </a:r>
            <a:r>
              <a:rPr lang="en-US" dirty="0" err="1"/>
              <a:t>colour</a:t>
            </a:r>
            <a:r>
              <a:rPr lang="en-US" dirty="0"/>
              <a:t> are all basic to defining shape. Thus, shape is possibly the most important element in art.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In the simplest sense, </a:t>
            </a:r>
            <a:r>
              <a:rPr lang="en-CA" dirty="0"/>
              <a:t>Shape is </a:t>
            </a:r>
            <a:r>
              <a:rPr lang="en-CA" b="1" i="1" dirty="0"/>
              <a:t>a flat area surrounded by edges or an outline</a:t>
            </a:r>
            <a:r>
              <a:rPr lang="en-CA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9049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human artist will view a scene as an arrangement of objects, but a computer first ‘sees’ them as </a:t>
            </a:r>
            <a:r>
              <a:rPr lang="en-US" b="1" dirty="0"/>
              <a:t>pixels</a:t>
            </a:r>
            <a:r>
              <a:rPr lang="en-US" dirty="0"/>
              <a:t>, simple spots of color arranged in a pattern.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human can apply an interpretation to an object </a:t>
            </a:r>
            <a:r>
              <a:rPr lang="en-US" i="1" dirty="0"/>
              <a:t>because they know what it is</a:t>
            </a:r>
            <a:r>
              <a:rPr lang="en-US" dirty="0"/>
              <a:t>. They have seen things like it before. We can paint a horse as angry or sad, busy or idle, engaged or bored, whatever the subject’s actual demeanor.  It is, first and foremost, a </a:t>
            </a:r>
            <a:r>
              <a:rPr lang="en-US" i="1" dirty="0"/>
              <a:t>horse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38052437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Objects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A004F-73E0-63D1-8F4C-91480FE08A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So: an object in an image is a collection (set) of pixels that are related by a logical connection rather than a physical one. 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pixels may not form a single connected region</a:t>
            </a:r>
          </a:p>
          <a:p>
            <a:pPr marL="0" indent="0">
              <a:buNone/>
            </a:pPr>
            <a:r>
              <a:rPr lang="en-US" dirty="0"/>
              <a:t>The pixels may not be the same color </a:t>
            </a:r>
            <a:r>
              <a:rPr lang="en-US" dirty="0" err="1"/>
              <a:t>ormay</a:t>
            </a:r>
            <a:r>
              <a:rPr lang="en-US" dirty="0"/>
              <a:t> even be wildly different colors. </a:t>
            </a:r>
          </a:p>
          <a:p>
            <a:pPr marL="0" indent="0">
              <a:buNone/>
            </a:pPr>
            <a:r>
              <a:rPr lang="en-US" dirty="0"/>
              <a:t>Multiple examples of the same object in the same scene can be various sizes. </a:t>
            </a:r>
          </a:p>
          <a:p>
            <a:pPr marL="0" indent="0">
              <a:buNone/>
            </a:pPr>
            <a:r>
              <a:rPr lang="en-US" dirty="0"/>
              <a:t>The object may be three dimensional and thus we can view it from multiple orientation that make them appear very different. 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36894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2609869-9E80-471B-A487-A53288E0E7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6397" y="502020"/>
            <a:ext cx="5323715" cy="1642970"/>
          </a:xfrm>
        </p:spPr>
        <p:txBody>
          <a:bodyPr anchor="b">
            <a:normAutofit/>
          </a:bodyPr>
          <a:lstStyle/>
          <a:p>
            <a:r>
              <a:rPr lang="en-CA" sz="4000" dirty="0"/>
              <a:t>Cats</a:t>
            </a:r>
          </a:p>
        </p:txBody>
      </p:sp>
      <p:pic>
        <p:nvPicPr>
          <p:cNvPr id="6" name="Content Placeholder 5" descr="A cat lying on the ground&#10;&#10;AI-generated content may be incorrect.">
            <a:extLst>
              <a:ext uri="{FF2B5EF4-FFF2-40B4-BE49-F238E27FC236}">
                <a16:creationId xmlns:a16="http://schemas.microsoft.com/office/drawing/2014/main" id="{20B45292-2DC2-E4E5-AEB4-A53416468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1583" y="156292"/>
            <a:ext cx="2571750" cy="1781175"/>
          </a:xfr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7004738A-9D34-43E8-97D2-CA0EED4F8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5"/>
            <a:ext cx="4092521" cy="6858000"/>
          </a:xfrm>
          <a:prstGeom prst="rect">
            <a:avLst/>
          </a:prstGeom>
          <a:gradFill>
            <a:gsLst>
              <a:gs pos="8000">
                <a:srgbClr val="000000">
                  <a:alpha val="94000"/>
                </a:srgbClr>
              </a:gs>
              <a:gs pos="100000">
                <a:schemeClr val="accent1"/>
              </a:gs>
            </a:gsLst>
            <a:lin ang="2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8B8D07F-F13E-443E-BA68-2D26672D76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"/>
            <a:ext cx="4092521" cy="6400369"/>
          </a:xfrm>
          <a:prstGeom prst="rect">
            <a:avLst/>
          </a:prstGeom>
          <a:gradFill>
            <a:gsLst>
              <a:gs pos="31000">
                <a:schemeClr val="accent1">
                  <a:lumMod val="50000"/>
                  <a:alpha val="0"/>
                </a:schemeClr>
              </a:gs>
              <a:gs pos="100000">
                <a:schemeClr val="accent1">
                  <a:lumMod val="50000"/>
                  <a:alpha val="26000"/>
                </a:schemeClr>
              </a:gs>
            </a:gsLst>
            <a:lin ang="18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813A4FA-24A5-41ED-A534-3807D1B2F3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22"/>
            <a:ext cx="4068667" cy="6400389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72000">
                <a:srgbClr val="000000">
                  <a:alpha val="21000"/>
                </a:srgb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C3944F27-CA70-4E84-A51A-E6BF89558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3333" y="-10"/>
            <a:ext cx="3611467" cy="6857997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93000">
                <a:srgbClr val="000000">
                  <a:alpha val="29000"/>
                </a:srgb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8" name="Picture 7" descr="A cat with its mouth open&#10;&#10;AI-generated content may be incorrect.">
            <a:extLst>
              <a:ext uri="{FF2B5EF4-FFF2-40B4-BE49-F238E27FC236}">
                <a16:creationId xmlns:a16="http://schemas.microsoft.com/office/drawing/2014/main" id="{A0A172DD-0285-867B-100D-AE9402D5E1F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2384" y="2093759"/>
            <a:ext cx="2524125" cy="1809750"/>
          </a:xfrm>
          <a:prstGeom prst="rect">
            <a:avLst/>
          </a:prstGeom>
        </p:spPr>
      </p:pic>
      <p:pic>
        <p:nvPicPr>
          <p:cNvPr id="12" name="Picture 11" descr="A white kitten running on grass&#10;&#10;AI-generated content may be incorrect.">
            <a:extLst>
              <a:ext uri="{FF2B5EF4-FFF2-40B4-BE49-F238E27FC236}">
                <a16:creationId xmlns:a16="http://schemas.microsoft.com/office/drawing/2014/main" id="{83733C87-CAC5-45A0-FEA4-8DFF13F3C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0104" y="4059801"/>
            <a:ext cx="2143125" cy="2133600"/>
          </a:xfrm>
          <a:prstGeom prst="rect">
            <a:avLst/>
          </a:prstGeom>
        </p:spPr>
      </p:pic>
      <p:pic>
        <p:nvPicPr>
          <p:cNvPr id="16" name="Picture 15" descr="A close up of a cat&#10;&#10;AI-generated content may be incorrect.">
            <a:extLst>
              <a:ext uri="{FF2B5EF4-FFF2-40B4-BE49-F238E27FC236}">
                <a16:creationId xmlns:a16="http://schemas.microsoft.com/office/drawing/2014/main" id="{EB82E78E-C994-F5A8-C792-7115CA1B5F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3100" y="2127096"/>
            <a:ext cx="2628900" cy="1743075"/>
          </a:xfrm>
          <a:prstGeom prst="rect">
            <a:avLst/>
          </a:prstGeom>
        </p:spPr>
      </p:pic>
      <p:pic>
        <p:nvPicPr>
          <p:cNvPr id="19" name="Picture 18" descr="A close up of a cat&#10;&#10;AI-generated content may be incorrect.">
            <a:extLst>
              <a:ext uri="{FF2B5EF4-FFF2-40B4-BE49-F238E27FC236}">
                <a16:creationId xmlns:a16="http://schemas.microsoft.com/office/drawing/2014/main" id="{F0AE524D-B05F-497C-7FAB-89EE05AE28F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530" y="2555342"/>
            <a:ext cx="2857500" cy="1600200"/>
          </a:xfrm>
          <a:prstGeom prst="rect">
            <a:avLst/>
          </a:prstGeom>
        </p:spPr>
      </p:pic>
      <p:pic>
        <p:nvPicPr>
          <p:cNvPr id="21" name="Picture 20" descr="A cat sitting on a white surface&#10;&#10;AI-generated content may be incorrect.">
            <a:extLst>
              <a:ext uri="{FF2B5EF4-FFF2-40B4-BE49-F238E27FC236}">
                <a16:creationId xmlns:a16="http://schemas.microsoft.com/office/drawing/2014/main" id="{CCBEB12C-F2F2-2BAE-0D8B-0BCF1657E6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0541" y="-687459"/>
            <a:ext cx="1743075" cy="2619375"/>
          </a:xfrm>
          <a:prstGeom prst="rect">
            <a:avLst/>
          </a:prstGeom>
        </p:spPr>
      </p:pic>
      <p:pic>
        <p:nvPicPr>
          <p:cNvPr id="23" name="Picture 22" descr="A cat sitting on the floor&#10;&#10;AI-generated content may be incorrect.">
            <a:extLst>
              <a:ext uri="{FF2B5EF4-FFF2-40B4-BE49-F238E27FC236}">
                <a16:creationId xmlns:a16="http://schemas.microsoft.com/office/drawing/2014/main" id="{3DD4B1C3-24FB-1E15-9ED0-E42347B4099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05" y="4739076"/>
            <a:ext cx="1971675" cy="2324100"/>
          </a:xfrm>
          <a:prstGeom prst="rect">
            <a:avLst/>
          </a:prstGeom>
        </p:spPr>
      </p:pic>
      <p:pic>
        <p:nvPicPr>
          <p:cNvPr id="25" name="Picture 24" descr="A cat eating from a bowl&#10;&#10;AI-generated content may be incorrect.">
            <a:extLst>
              <a:ext uri="{FF2B5EF4-FFF2-40B4-BE49-F238E27FC236}">
                <a16:creationId xmlns:a16="http://schemas.microsoft.com/office/drawing/2014/main" id="{87A82824-1DF5-3A52-82E5-27FAE196519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5192" y="0"/>
            <a:ext cx="2619375" cy="1743075"/>
          </a:xfrm>
          <a:prstGeom prst="rect">
            <a:avLst/>
          </a:prstGeom>
        </p:spPr>
      </p:pic>
      <p:pic>
        <p:nvPicPr>
          <p:cNvPr id="27" name="Picture 26" descr="A cat looking up at something&#10;&#10;AI-generated content may be incorrect.">
            <a:extLst>
              <a:ext uri="{FF2B5EF4-FFF2-40B4-BE49-F238E27FC236}">
                <a16:creationId xmlns:a16="http://schemas.microsoft.com/office/drawing/2014/main" id="{15360CBD-4DAB-DEFA-880A-9741BD2AF2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803" y="4707938"/>
            <a:ext cx="2200275" cy="207645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253F6F17-2753-0573-7415-D212B03B1CE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06929" y="5213120"/>
            <a:ext cx="1252831" cy="1552381"/>
          </a:xfrm>
          <a:prstGeom prst="rect">
            <a:avLst/>
          </a:prstGeom>
        </p:spPr>
      </p:pic>
      <p:pic>
        <p:nvPicPr>
          <p:cNvPr id="31" name="Picture 30" descr="A black and white cat drawing&#10;&#10;AI-generated content may be incorrect.">
            <a:extLst>
              <a:ext uri="{FF2B5EF4-FFF2-40B4-BE49-F238E27FC236}">
                <a16:creationId xmlns:a16="http://schemas.microsoft.com/office/drawing/2014/main" id="{B9157B8F-7F87-81A0-428E-509D7814CF0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2902" y="4380765"/>
            <a:ext cx="2248412" cy="2248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0860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Features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5F1970-19AE-2B60-BE95-4AE711DC76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One way to define a shape is to say it is a collection of features that define some object arranged in a specific manner.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feature is some aspect of something that we can measure or calculate from measurements. It can be as simple as length, for example, or color.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46383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EB492CD-616E-47F8-933B-5E2D952A05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1" name="Arc 10">
            <a:extLst>
              <a:ext uri="{FF2B5EF4-FFF2-40B4-BE49-F238E27FC236}">
                <a16:creationId xmlns:a16="http://schemas.microsoft.com/office/drawing/2014/main" id="{59383CF9-23B5-4335-9B21-1791C4CF1C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3967198" flipH="1">
            <a:off x="8631348" y="490493"/>
            <a:ext cx="2987899" cy="2987899"/>
          </a:xfrm>
          <a:prstGeom prst="arc">
            <a:avLst>
              <a:gd name="adj1" fmla="val 14441841"/>
              <a:gd name="adj2" fmla="val 0"/>
            </a:avLst>
          </a:prstGeom>
          <a:ln w="127000" cap="rnd">
            <a:solidFill>
              <a:schemeClr val="accent4"/>
            </a:solidFill>
            <a:prstDash val="dash"/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94962" y="479493"/>
            <a:ext cx="5458838" cy="1325563"/>
          </a:xfrm>
        </p:spPr>
        <p:txBody>
          <a:bodyPr>
            <a:normAutofit/>
          </a:bodyPr>
          <a:lstStyle/>
          <a:p>
            <a:r>
              <a:rPr lang="en-CA" dirty="0"/>
              <a:t>Features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0007FE00-9498-4706-B255-6437B0252C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486400"/>
            <a:ext cx="2672863" cy="1371600"/>
          </a:xfrm>
          <a:custGeom>
            <a:avLst/>
            <a:gdLst>
              <a:gd name="connsiteX0" fmla="*/ 1721734 w 2672863"/>
              <a:gd name="connsiteY0" fmla="*/ 0 h 1371600"/>
              <a:gd name="connsiteX1" fmla="*/ 2564444 w 2672863"/>
              <a:gd name="connsiteY1" fmla="*/ 213382 h 1371600"/>
              <a:gd name="connsiteX2" fmla="*/ 2672863 w 2672863"/>
              <a:gd name="connsiteY2" fmla="*/ 279248 h 1371600"/>
              <a:gd name="connsiteX3" fmla="*/ 2672863 w 2672863"/>
              <a:gd name="connsiteY3" fmla="*/ 1371600 h 1371600"/>
              <a:gd name="connsiteX4" fmla="*/ 0 w 2672863"/>
              <a:gd name="connsiteY4" fmla="*/ 1371600 h 1371600"/>
              <a:gd name="connsiteX5" fmla="*/ 33268 w 2672863"/>
              <a:gd name="connsiteY5" fmla="*/ 1242216 h 1371600"/>
              <a:gd name="connsiteX6" fmla="*/ 1721734 w 2672863"/>
              <a:gd name="connsiteY6" fmla="*/ 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72863" h="1371600">
                <a:moveTo>
                  <a:pt x="1721734" y="0"/>
                </a:moveTo>
                <a:cubicBezTo>
                  <a:pt x="2026863" y="0"/>
                  <a:pt x="2313937" y="77299"/>
                  <a:pt x="2564444" y="213382"/>
                </a:cubicBezTo>
                <a:lnTo>
                  <a:pt x="2672863" y="279248"/>
                </a:lnTo>
                <a:lnTo>
                  <a:pt x="2672863" y="1371600"/>
                </a:lnTo>
                <a:lnTo>
                  <a:pt x="0" y="1371600"/>
                </a:lnTo>
                <a:lnTo>
                  <a:pt x="33268" y="1242216"/>
                </a:lnTo>
                <a:cubicBezTo>
                  <a:pt x="257110" y="522539"/>
                  <a:pt x="928399" y="0"/>
                  <a:pt x="172173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94962" y="1984443"/>
            <a:ext cx="5458838" cy="419252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Here are a variety of features.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There are many more</a:t>
            </a:r>
          </a:p>
        </p:txBody>
      </p:sp>
      <p:pic>
        <p:nvPicPr>
          <p:cNvPr id="6" name="Picture 5" descr="A white table with different shapes and colors&#10;&#10;AI-generated content may be incorrect.">
            <a:extLst>
              <a:ext uri="{FF2B5EF4-FFF2-40B4-BE49-F238E27FC236}">
                <a16:creationId xmlns:a16="http://schemas.microsoft.com/office/drawing/2014/main" id="{519EACD4-F0F2-6AC9-8926-E8E5EB5EA3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587" y="227874"/>
            <a:ext cx="5086367" cy="37274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04154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Geometric Shapes</a:t>
            </a:r>
            <a:endParaRPr lang="en-CA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geometric shape can always be </a:t>
            </a:r>
            <a:r>
              <a:rPr lang="en-US" dirty="0" err="1"/>
              <a:t>characterised</a:t>
            </a:r>
            <a:r>
              <a:rPr lang="en-US" dirty="0"/>
              <a:t> in a word or two. There are details in parameters like size, but the shape itself is always obvious: </a:t>
            </a:r>
            <a:r>
              <a:rPr lang="en-US" i="1" dirty="0"/>
              <a:t>circle</a:t>
            </a:r>
            <a:r>
              <a:rPr lang="en-US" dirty="0"/>
              <a:t>, </a:t>
            </a:r>
            <a:r>
              <a:rPr lang="en-US" i="1" dirty="0"/>
              <a:t>square</a:t>
            </a:r>
            <a:r>
              <a:rPr lang="en-US" dirty="0"/>
              <a:t>, </a:t>
            </a:r>
            <a:r>
              <a:rPr lang="en-US" i="1" dirty="0"/>
              <a:t>triangle</a:t>
            </a:r>
            <a:r>
              <a:rPr lang="en-US" dirty="0"/>
              <a:t>, and so on.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Moreover, geometric shapes have precise mathematic characterizations that can be used to draw them or recognize them.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725462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DBC6133C-0615-4CE4-9132-37E609A9BD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5064" y="525982"/>
            <a:ext cx="4282983" cy="1200361"/>
          </a:xfrm>
        </p:spPr>
        <p:txBody>
          <a:bodyPr anchor="b">
            <a:normAutofit/>
          </a:bodyPr>
          <a:lstStyle/>
          <a:p>
            <a:r>
              <a:rPr lang="en-CA" sz="3600" dirty="0"/>
              <a:t>Polygons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169CC832-2974-4E8D-90ED-3E2941BA73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16533" y="1944913"/>
            <a:ext cx="40233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36055E-3A0E-294B-BBF3-DEB7CD664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5065" y="2031101"/>
            <a:ext cx="5051725" cy="3511943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A polygon is a shape enclosed by straight lines. </a:t>
            </a:r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r>
              <a:rPr lang="en-US" dirty="0"/>
              <a:t>We refer to a polygon that is composed </a:t>
            </a:r>
            <a:r>
              <a:rPr lang="en-US" b="1" dirty="0"/>
              <a:t>N</a:t>
            </a:r>
            <a:r>
              <a:rPr lang="en-US" dirty="0"/>
              <a:t> lines as an </a:t>
            </a:r>
            <a:r>
              <a:rPr lang="en-US" i="1" dirty="0"/>
              <a:t>N-</a:t>
            </a:r>
            <a:r>
              <a:rPr lang="en-US" i="1" dirty="0" err="1"/>
              <a:t>gon</a:t>
            </a:r>
            <a:r>
              <a:rPr lang="en-US" dirty="0"/>
              <a:t>, but the common ones have special names like </a:t>
            </a:r>
            <a:r>
              <a:rPr lang="en-US" i="1" dirty="0"/>
              <a:t>triangle</a:t>
            </a:r>
            <a:r>
              <a:rPr lang="en-US" dirty="0"/>
              <a:t> and </a:t>
            </a:r>
            <a:r>
              <a:rPr lang="en-US" i="1" dirty="0"/>
              <a:t>rectangle</a:t>
            </a:r>
            <a:r>
              <a:rPr lang="en-US" dirty="0"/>
              <a:t>.</a:t>
            </a:r>
            <a:endParaRPr lang="en-US" sz="1800" dirty="0"/>
          </a:p>
          <a:p>
            <a:pPr marL="0" indent="0">
              <a:buNone/>
            </a:pPr>
            <a:endParaRPr lang="en-CA" sz="1800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55222F96-971A-4F90-B841-6BAB416C7A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225843" y="6053360"/>
            <a:ext cx="740664" cy="15412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08980754-6F4B-43C9-B9BE-127B6BED65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904923" y="215201"/>
            <a:ext cx="740664" cy="1183349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6793" y="354959"/>
            <a:ext cx="6184973" cy="591521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06E09E0-B442-03AD-8FA4-2E328BA9D9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457200"/>
            <a:ext cx="0" cy="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CA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2C142E-5A24-740D-879F-625D41C33A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0869" y="2008343"/>
            <a:ext cx="5896819" cy="295958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297193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95B1FC96-0749-41C9-BAED-E089E7714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4562856"/>
            <a:ext cx="3419856" cy="1600200"/>
          </a:xfrm>
        </p:spPr>
        <p:txBody>
          <a:bodyPr anchor="ctr">
            <a:normAutofit/>
          </a:bodyPr>
          <a:lstStyle/>
          <a:p>
            <a:r>
              <a:rPr lang="en-CA" sz="4800" dirty="0"/>
              <a:t>Circles</a:t>
            </a:r>
          </a:p>
        </p:txBody>
      </p:sp>
      <p:sp>
        <p:nvSpPr>
          <p:cNvPr id="19" name="sketch line">
            <a:extLst>
              <a:ext uri="{FF2B5EF4-FFF2-40B4-BE49-F238E27FC236}">
                <a16:creationId xmlns:a16="http://schemas.microsoft.com/office/drawing/2014/main" id="{63C1A86C-B1A8-4AEC-B001-595C91716E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89020" y="5404538"/>
            <a:ext cx="1554480" cy="18288"/>
          </a:xfrm>
          <a:custGeom>
            <a:avLst/>
            <a:gdLst>
              <a:gd name="connsiteX0" fmla="*/ 0 w 1554480"/>
              <a:gd name="connsiteY0" fmla="*/ 0 h 18288"/>
              <a:gd name="connsiteX1" fmla="*/ 549250 w 1554480"/>
              <a:gd name="connsiteY1" fmla="*/ 0 h 18288"/>
              <a:gd name="connsiteX2" fmla="*/ 1082954 w 1554480"/>
              <a:gd name="connsiteY2" fmla="*/ 0 h 18288"/>
              <a:gd name="connsiteX3" fmla="*/ 1554480 w 1554480"/>
              <a:gd name="connsiteY3" fmla="*/ 0 h 18288"/>
              <a:gd name="connsiteX4" fmla="*/ 1554480 w 1554480"/>
              <a:gd name="connsiteY4" fmla="*/ 18288 h 18288"/>
              <a:gd name="connsiteX5" fmla="*/ 1067410 w 1554480"/>
              <a:gd name="connsiteY5" fmla="*/ 18288 h 18288"/>
              <a:gd name="connsiteX6" fmla="*/ 549250 w 1554480"/>
              <a:gd name="connsiteY6" fmla="*/ 18288 h 18288"/>
              <a:gd name="connsiteX7" fmla="*/ 0 w 1554480"/>
              <a:gd name="connsiteY7" fmla="*/ 18288 h 18288"/>
              <a:gd name="connsiteX8" fmla="*/ 0 w 1554480"/>
              <a:gd name="connsiteY8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54480" h="18288" fill="none" extrusionOk="0">
                <a:moveTo>
                  <a:pt x="0" y="0"/>
                </a:moveTo>
                <a:cubicBezTo>
                  <a:pt x="114141" y="-19864"/>
                  <a:pt x="345055" y="-1657"/>
                  <a:pt x="549250" y="0"/>
                </a:cubicBezTo>
                <a:cubicBezTo>
                  <a:pt x="753445" y="1657"/>
                  <a:pt x="862292" y="-5674"/>
                  <a:pt x="1082954" y="0"/>
                </a:cubicBezTo>
                <a:cubicBezTo>
                  <a:pt x="1303616" y="5674"/>
                  <a:pt x="1363530" y="4537"/>
                  <a:pt x="1554480" y="0"/>
                </a:cubicBezTo>
                <a:cubicBezTo>
                  <a:pt x="1554963" y="7176"/>
                  <a:pt x="1553909" y="13682"/>
                  <a:pt x="1554480" y="18288"/>
                </a:cubicBezTo>
                <a:cubicBezTo>
                  <a:pt x="1338847" y="6127"/>
                  <a:pt x="1215066" y="37851"/>
                  <a:pt x="1067410" y="18288"/>
                </a:cubicBezTo>
                <a:cubicBezTo>
                  <a:pt x="919754" y="-1275"/>
                  <a:pt x="800465" y="3080"/>
                  <a:pt x="549250" y="18288"/>
                </a:cubicBezTo>
                <a:cubicBezTo>
                  <a:pt x="298035" y="33496"/>
                  <a:pt x="158868" y="22769"/>
                  <a:pt x="0" y="18288"/>
                </a:cubicBezTo>
                <a:cubicBezTo>
                  <a:pt x="-655" y="13237"/>
                  <a:pt x="709" y="4645"/>
                  <a:pt x="0" y="0"/>
                </a:cubicBezTo>
                <a:close/>
              </a:path>
              <a:path w="1554480" h="18288" stroke="0" extrusionOk="0">
                <a:moveTo>
                  <a:pt x="0" y="0"/>
                </a:moveTo>
                <a:cubicBezTo>
                  <a:pt x="249941" y="-58"/>
                  <a:pt x="367334" y="23448"/>
                  <a:pt x="502615" y="0"/>
                </a:cubicBezTo>
                <a:cubicBezTo>
                  <a:pt x="637897" y="-23448"/>
                  <a:pt x="813653" y="-20418"/>
                  <a:pt x="974141" y="0"/>
                </a:cubicBezTo>
                <a:cubicBezTo>
                  <a:pt x="1134629" y="20418"/>
                  <a:pt x="1268772" y="6288"/>
                  <a:pt x="1554480" y="0"/>
                </a:cubicBezTo>
                <a:cubicBezTo>
                  <a:pt x="1554917" y="7222"/>
                  <a:pt x="1555359" y="13299"/>
                  <a:pt x="1554480" y="18288"/>
                </a:cubicBezTo>
                <a:cubicBezTo>
                  <a:pt x="1336087" y="12172"/>
                  <a:pt x="1310024" y="19759"/>
                  <a:pt x="1067410" y="18288"/>
                </a:cubicBezTo>
                <a:cubicBezTo>
                  <a:pt x="824796" y="16818"/>
                  <a:pt x="787902" y="34647"/>
                  <a:pt x="518160" y="18288"/>
                </a:cubicBezTo>
                <a:cubicBezTo>
                  <a:pt x="248418" y="1930"/>
                  <a:pt x="133160" y="9205"/>
                  <a:pt x="0" y="18288"/>
                </a:cubicBezTo>
                <a:cubicBezTo>
                  <a:pt x="-643" y="9451"/>
                  <a:pt x="-340" y="711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54294" y="960895"/>
            <a:ext cx="6903721" cy="5202161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We can define a circle as a </a:t>
            </a:r>
            <a:r>
              <a:rPr lang="en-US" i="1" dirty="0"/>
              <a:t>curve everywhere equidistant from a given fixed point</a:t>
            </a:r>
            <a:r>
              <a:rPr lang="en-US" dirty="0"/>
              <a:t> (the </a:t>
            </a:r>
            <a:r>
              <a:rPr lang="en-US" b="1" dirty="0" err="1"/>
              <a:t>centre</a:t>
            </a:r>
            <a:r>
              <a:rPr lang="en-US" dirty="0"/>
              <a:t>). </a:t>
            </a:r>
          </a:p>
          <a:p>
            <a:pPr marL="0" indent="0">
              <a:buNone/>
            </a:pPr>
            <a:r>
              <a:rPr lang="en-US" dirty="0"/>
              <a:t>The distance is the radius. </a:t>
            </a:r>
            <a:endParaRPr lang="en-CA" sz="2000" dirty="0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8C62B015-4EF7-2D80-D4BE-B1AF2446A858}"/>
              </a:ext>
            </a:extLst>
          </p:cNvPr>
          <p:cNvSpPr/>
          <p:nvPr/>
        </p:nvSpPr>
        <p:spPr>
          <a:xfrm>
            <a:off x="1165123" y="1120877"/>
            <a:ext cx="2639961" cy="256622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809224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A8908DB7-C3A6-4FCB-9820-CEE02B398C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936" y="640823"/>
            <a:ext cx="3419856" cy="5583148"/>
          </a:xfrm>
        </p:spPr>
        <p:txBody>
          <a:bodyPr anchor="ctr">
            <a:normAutofit/>
          </a:bodyPr>
          <a:lstStyle/>
          <a:p>
            <a:r>
              <a:rPr lang="en-CA" sz="5000" dirty="0"/>
              <a:t>Circle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535742DD-1B16-4E9D-B715-0D74B4574A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267200" y="630936"/>
            <a:ext cx="18288" cy="5590381"/>
          </a:xfrm>
          <a:custGeom>
            <a:avLst/>
            <a:gdLst>
              <a:gd name="connsiteX0" fmla="*/ 0 w 18288"/>
              <a:gd name="connsiteY0" fmla="*/ 0 h 5590381"/>
              <a:gd name="connsiteX1" fmla="*/ 18288 w 18288"/>
              <a:gd name="connsiteY1" fmla="*/ 0 h 5590381"/>
              <a:gd name="connsiteX2" fmla="*/ 18288 w 18288"/>
              <a:gd name="connsiteY2" fmla="*/ 754701 h 5590381"/>
              <a:gd name="connsiteX3" fmla="*/ 18288 w 18288"/>
              <a:gd name="connsiteY3" fmla="*/ 1565307 h 5590381"/>
              <a:gd name="connsiteX4" fmla="*/ 18288 w 18288"/>
              <a:gd name="connsiteY4" fmla="*/ 2152297 h 5590381"/>
              <a:gd name="connsiteX5" fmla="*/ 18288 w 18288"/>
              <a:gd name="connsiteY5" fmla="*/ 2906998 h 5590381"/>
              <a:gd name="connsiteX6" fmla="*/ 18288 w 18288"/>
              <a:gd name="connsiteY6" fmla="*/ 3549892 h 5590381"/>
              <a:gd name="connsiteX7" fmla="*/ 18288 w 18288"/>
              <a:gd name="connsiteY7" fmla="*/ 4080978 h 5590381"/>
              <a:gd name="connsiteX8" fmla="*/ 18288 w 18288"/>
              <a:gd name="connsiteY8" fmla="*/ 4835680 h 5590381"/>
              <a:gd name="connsiteX9" fmla="*/ 18288 w 18288"/>
              <a:gd name="connsiteY9" fmla="*/ 5590381 h 5590381"/>
              <a:gd name="connsiteX10" fmla="*/ 0 w 18288"/>
              <a:gd name="connsiteY10" fmla="*/ 5590381 h 5590381"/>
              <a:gd name="connsiteX11" fmla="*/ 0 w 18288"/>
              <a:gd name="connsiteY11" fmla="*/ 4835680 h 5590381"/>
              <a:gd name="connsiteX12" fmla="*/ 0 w 18288"/>
              <a:gd name="connsiteY12" fmla="*/ 4304593 h 5590381"/>
              <a:gd name="connsiteX13" fmla="*/ 0 w 18288"/>
              <a:gd name="connsiteY13" fmla="*/ 3773507 h 5590381"/>
              <a:gd name="connsiteX14" fmla="*/ 0 w 18288"/>
              <a:gd name="connsiteY14" fmla="*/ 3186517 h 5590381"/>
              <a:gd name="connsiteX15" fmla="*/ 0 w 18288"/>
              <a:gd name="connsiteY15" fmla="*/ 2487720 h 5590381"/>
              <a:gd name="connsiteX16" fmla="*/ 0 w 18288"/>
              <a:gd name="connsiteY16" fmla="*/ 1956633 h 5590381"/>
              <a:gd name="connsiteX17" fmla="*/ 0 w 18288"/>
              <a:gd name="connsiteY17" fmla="*/ 1425547 h 5590381"/>
              <a:gd name="connsiteX18" fmla="*/ 0 w 18288"/>
              <a:gd name="connsiteY18" fmla="*/ 614942 h 5590381"/>
              <a:gd name="connsiteX19" fmla="*/ 0 w 18288"/>
              <a:gd name="connsiteY19" fmla="*/ 0 h 55903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18288" h="5590381" fill="none" extrusionOk="0">
                <a:moveTo>
                  <a:pt x="0" y="0"/>
                </a:moveTo>
                <a:cubicBezTo>
                  <a:pt x="7726" y="-435"/>
                  <a:pt x="14198" y="437"/>
                  <a:pt x="18288" y="0"/>
                </a:cubicBezTo>
                <a:cubicBezTo>
                  <a:pt x="-5226" y="225076"/>
                  <a:pt x="46275" y="562283"/>
                  <a:pt x="18288" y="754701"/>
                </a:cubicBezTo>
                <a:cubicBezTo>
                  <a:pt x="-9699" y="947119"/>
                  <a:pt x="30081" y="1239251"/>
                  <a:pt x="18288" y="1565307"/>
                </a:cubicBezTo>
                <a:cubicBezTo>
                  <a:pt x="6495" y="1891363"/>
                  <a:pt x="7160" y="1999140"/>
                  <a:pt x="18288" y="2152297"/>
                </a:cubicBezTo>
                <a:cubicBezTo>
                  <a:pt x="29417" y="2305454"/>
                  <a:pt x="28705" y="2598333"/>
                  <a:pt x="18288" y="2906998"/>
                </a:cubicBezTo>
                <a:cubicBezTo>
                  <a:pt x="7871" y="3215663"/>
                  <a:pt x="35263" y="3327412"/>
                  <a:pt x="18288" y="3549892"/>
                </a:cubicBezTo>
                <a:cubicBezTo>
                  <a:pt x="1313" y="3772372"/>
                  <a:pt x="38561" y="3843836"/>
                  <a:pt x="18288" y="4080978"/>
                </a:cubicBezTo>
                <a:cubicBezTo>
                  <a:pt x="-1985" y="4318120"/>
                  <a:pt x="-3806" y="4511166"/>
                  <a:pt x="18288" y="4835680"/>
                </a:cubicBezTo>
                <a:cubicBezTo>
                  <a:pt x="40382" y="5160194"/>
                  <a:pt x="-13070" y="5401748"/>
                  <a:pt x="18288" y="5590381"/>
                </a:cubicBezTo>
                <a:cubicBezTo>
                  <a:pt x="12010" y="5589863"/>
                  <a:pt x="6799" y="5589982"/>
                  <a:pt x="0" y="5590381"/>
                </a:cubicBezTo>
                <a:cubicBezTo>
                  <a:pt x="-6480" y="5250523"/>
                  <a:pt x="-32148" y="5052531"/>
                  <a:pt x="0" y="4835680"/>
                </a:cubicBezTo>
                <a:cubicBezTo>
                  <a:pt x="32148" y="4618829"/>
                  <a:pt x="5352" y="4496374"/>
                  <a:pt x="0" y="4304593"/>
                </a:cubicBezTo>
                <a:cubicBezTo>
                  <a:pt x="-5352" y="4112812"/>
                  <a:pt x="9645" y="3919423"/>
                  <a:pt x="0" y="3773507"/>
                </a:cubicBezTo>
                <a:cubicBezTo>
                  <a:pt x="-9645" y="3627591"/>
                  <a:pt x="-10654" y="3330687"/>
                  <a:pt x="0" y="3186517"/>
                </a:cubicBezTo>
                <a:cubicBezTo>
                  <a:pt x="10654" y="3042347"/>
                  <a:pt x="18181" y="2635923"/>
                  <a:pt x="0" y="2487720"/>
                </a:cubicBezTo>
                <a:cubicBezTo>
                  <a:pt x="-18181" y="2339517"/>
                  <a:pt x="-7947" y="2113537"/>
                  <a:pt x="0" y="1956633"/>
                </a:cubicBezTo>
                <a:cubicBezTo>
                  <a:pt x="7947" y="1799729"/>
                  <a:pt x="-15145" y="1657735"/>
                  <a:pt x="0" y="1425547"/>
                </a:cubicBezTo>
                <a:cubicBezTo>
                  <a:pt x="15145" y="1193359"/>
                  <a:pt x="-23832" y="948054"/>
                  <a:pt x="0" y="614942"/>
                </a:cubicBezTo>
                <a:cubicBezTo>
                  <a:pt x="23832" y="281831"/>
                  <a:pt x="2816" y="129878"/>
                  <a:pt x="0" y="0"/>
                </a:cubicBezTo>
                <a:close/>
              </a:path>
              <a:path w="18288" h="5590381" stroke="0" extrusionOk="0">
                <a:moveTo>
                  <a:pt x="0" y="0"/>
                </a:moveTo>
                <a:cubicBezTo>
                  <a:pt x="5871" y="848"/>
                  <a:pt x="11713" y="-200"/>
                  <a:pt x="18288" y="0"/>
                </a:cubicBezTo>
                <a:cubicBezTo>
                  <a:pt x="41141" y="165299"/>
                  <a:pt x="3613" y="427555"/>
                  <a:pt x="18288" y="698798"/>
                </a:cubicBezTo>
                <a:cubicBezTo>
                  <a:pt x="32963" y="970041"/>
                  <a:pt x="19680" y="1226199"/>
                  <a:pt x="18288" y="1397595"/>
                </a:cubicBezTo>
                <a:cubicBezTo>
                  <a:pt x="16896" y="1568991"/>
                  <a:pt x="38798" y="1794517"/>
                  <a:pt x="18288" y="2152297"/>
                </a:cubicBezTo>
                <a:cubicBezTo>
                  <a:pt x="-2222" y="2510077"/>
                  <a:pt x="40846" y="2594424"/>
                  <a:pt x="18288" y="2739287"/>
                </a:cubicBezTo>
                <a:cubicBezTo>
                  <a:pt x="-4270" y="2884150"/>
                  <a:pt x="27117" y="3129706"/>
                  <a:pt x="18288" y="3493988"/>
                </a:cubicBezTo>
                <a:cubicBezTo>
                  <a:pt x="9459" y="3858270"/>
                  <a:pt x="54201" y="4041447"/>
                  <a:pt x="18288" y="4304593"/>
                </a:cubicBezTo>
                <a:cubicBezTo>
                  <a:pt x="-17625" y="4567740"/>
                  <a:pt x="49627" y="5149125"/>
                  <a:pt x="18288" y="5590381"/>
                </a:cubicBezTo>
                <a:cubicBezTo>
                  <a:pt x="10860" y="5590744"/>
                  <a:pt x="7568" y="5590157"/>
                  <a:pt x="0" y="5590381"/>
                </a:cubicBezTo>
                <a:cubicBezTo>
                  <a:pt x="36767" y="5266821"/>
                  <a:pt x="-16223" y="5116146"/>
                  <a:pt x="0" y="4835680"/>
                </a:cubicBezTo>
                <a:cubicBezTo>
                  <a:pt x="16223" y="4555214"/>
                  <a:pt x="-16316" y="4356490"/>
                  <a:pt x="0" y="4136882"/>
                </a:cubicBezTo>
                <a:cubicBezTo>
                  <a:pt x="16316" y="3917274"/>
                  <a:pt x="8005" y="3773465"/>
                  <a:pt x="0" y="3549892"/>
                </a:cubicBezTo>
                <a:cubicBezTo>
                  <a:pt x="-8005" y="3326319"/>
                  <a:pt x="27623" y="3052456"/>
                  <a:pt x="0" y="2851094"/>
                </a:cubicBezTo>
                <a:cubicBezTo>
                  <a:pt x="-27623" y="2649732"/>
                  <a:pt x="5614" y="2455815"/>
                  <a:pt x="0" y="2264104"/>
                </a:cubicBezTo>
                <a:cubicBezTo>
                  <a:pt x="-5614" y="2072393"/>
                  <a:pt x="22598" y="1990723"/>
                  <a:pt x="0" y="1733018"/>
                </a:cubicBezTo>
                <a:cubicBezTo>
                  <a:pt x="-22598" y="1475313"/>
                  <a:pt x="-6965" y="1369123"/>
                  <a:pt x="0" y="1090124"/>
                </a:cubicBezTo>
                <a:cubicBezTo>
                  <a:pt x="6965" y="811125"/>
                  <a:pt x="-19273" y="5070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127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3114097614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B5C167-CE1C-7F77-0313-904EE3D394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6760" y="389690"/>
            <a:ext cx="6894576" cy="2430497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We could draw a circle on a computer by setting all pixels that are a distance </a:t>
            </a:r>
            <a:r>
              <a:rPr lang="en-US" b="1" dirty="0"/>
              <a:t>r</a:t>
            </a:r>
            <a:r>
              <a:rPr lang="en-US" dirty="0"/>
              <a:t> from the center pixel (</a:t>
            </a:r>
            <a:r>
              <a:rPr lang="en-US" b="1" dirty="0"/>
              <a:t>cx, cy</a:t>
            </a:r>
            <a:r>
              <a:rPr lang="en-US" dirty="0"/>
              <a:t>).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US" sz="1200" dirty="0"/>
              <a:t>. </a:t>
            </a:r>
            <a:endParaRPr lang="en-CA" sz="1200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650550A-15D7-5A44-D5A1-1C8F766AFB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545550"/>
              </p:ext>
            </p:extLst>
          </p:nvPr>
        </p:nvGraphicFramePr>
        <p:xfrm>
          <a:off x="4681728" y="2160457"/>
          <a:ext cx="6316980" cy="447763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316980">
                  <a:extLst>
                    <a:ext uri="{9D8B030D-6E8A-4147-A177-3AD203B41FA5}">
                      <a16:colId xmlns:a16="http://schemas.microsoft.com/office/drawing/2014/main" val="4137919866"/>
                    </a:ext>
                  </a:extLst>
                </a:gridCol>
              </a:tblGrid>
              <a:tr h="4477633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en-US" sz="3200" dirty="0">
                          <a:effectLst/>
                        </a:rPr>
                        <a:t>void draw1(int cx, int cy, int r)</a:t>
                      </a:r>
                      <a:endParaRPr lang="en-CA" sz="3200" dirty="0">
                        <a:effectLst/>
                      </a:endParaRPr>
                    </a:p>
                    <a:p>
                      <a:pPr algn="l">
                        <a:buNone/>
                      </a:pPr>
                      <a:r>
                        <a:rPr lang="en-US" sz="3200" dirty="0">
                          <a:effectLst/>
                        </a:rPr>
                        <a:t>{</a:t>
                      </a:r>
                      <a:endParaRPr lang="en-CA" sz="3200" dirty="0">
                        <a:effectLst/>
                      </a:endParaRPr>
                    </a:p>
                    <a:p>
                      <a:pPr algn="l">
                        <a:buNone/>
                      </a:pPr>
                      <a:r>
                        <a:rPr lang="en-US" sz="3200" dirty="0">
                          <a:effectLst/>
                        </a:rPr>
                        <a:t>  for (int </a:t>
                      </a:r>
                      <a:r>
                        <a:rPr lang="en-US" sz="3200" dirty="0" err="1">
                          <a:effectLst/>
                        </a:rPr>
                        <a:t>i</a:t>
                      </a:r>
                      <a:r>
                        <a:rPr lang="en-US" sz="3200" dirty="0">
                          <a:effectLst/>
                        </a:rPr>
                        <a:t>=0; </a:t>
                      </a:r>
                      <a:r>
                        <a:rPr lang="en-US" sz="3200" dirty="0" err="1">
                          <a:effectLst/>
                        </a:rPr>
                        <a:t>i</a:t>
                      </a:r>
                      <a:r>
                        <a:rPr lang="en-US" sz="3200" dirty="0">
                          <a:effectLst/>
                        </a:rPr>
                        <a:t>&lt;width; </a:t>
                      </a:r>
                      <a:r>
                        <a:rPr lang="en-US" sz="3200" dirty="0" err="1">
                          <a:effectLst/>
                        </a:rPr>
                        <a:t>i</a:t>
                      </a:r>
                      <a:r>
                        <a:rPr lang="en-US" sz="3200" dirty="0">
                          <a:effectLst/>
                        </a:rPr>
                        <a:t>++)</a:t>
                      </a:r>
                      <a:endParaRPr lang="en-CA" sz="3200" dirty="0">
                        <a:effectLst/>
                      </a:endParaRPr>
                    </a:p>
                    <a:p>
                      <a:pPr algn="l">
                        <a:buNone/>
                      </a:pPr>
                      <a:r>
                        <a:rPr lang="en-US" sz="3200" dirty="0">
                          <a:effectLst/>
                        </a:rPr>
                        <a:t>   for (int j=0; j&lt;height; </a:t>
                      </a:r>
                      <a:r>
                        <a:rPr lang="en-US" sz="3200" dirty="0" err="1">
                          <a:effectLst/>
                        </a:rPr>
                        <a:t>j++</a:t>
                      </a:r>
                      <a:r>
                        <a:rPr lang="en-US" sz="3200" dirty="0">
                          <a:effectLst/>
                        </a:rPr>
                        <a:t>)</a:t>
                      </a:r>
                      <a:endParaRPr lang="en-CA" sz="3200" dirty="0">
                        <a:effectLst/>
                      </a:endParaRPr>
                    </a:p>
                    <a:p>
                      <a:pPr algn="l">
                        <a:buNone/>
                      </a:pPr>
                      <a:r>
                        <a:rPr lang="en-US" sz="3200" dirty="0">
                          <a:effectLst/>
                        </a:rPr>
                        <a:t>  </a:t>
                      </a:r>
                      <a:endParaRPr lang="en-CA" sz="3200" dirty="0">
                        <a:effectLst/>
                      </a:endParaRPr>
                    </a:p>
                    <a:p>
                      <a:pPr algn="l">
                        <a:buNone/>
                      </a:pPr>
                      <a:r>
                        <a:rPr lang="en-US" sz="3200" dirty="0">
                          <a:effectLst/>
                        </a:rPr>
                        <a:t>  if ((int)</a:t>
                      </a:r>
                      <a:r>
                        <a:rPr lang="en-US" sz="3200" dirty="0" err="1">
                          <a:effectLst/>
                        </a:rPr>
                        <a:t>dist</a:t>
                      </a:r>
                      <a:r>
                        <a:rPr lang="en-US" sz="3200" dirty="0">
                          <a:effectLst/>
                        </a:rPr>
                        <a:t>(cx, cy, </a:t>
                      </a:r>
                      <a:r>
                        <a:rPr lang="en-US" sz="3200" dirty="0" err="1">
                          <a:effectLst/>
                        </a:rPr>
                        <a:t>i,j</a:t>
                      </a:r>
                      <a:r>
                        <a:rPr lang="en-US" sz="3200" dirty="0">
                          <a:effectLst/>
                        </a:rPr>
                        <a:t>) == radius)</a:t>
                      </a:r>
                    </a:p>
                    <a:p>
                      <a:pPr algn="l">
                        <a:buNone/>
                      </a:pPr>
                      <a:r>
                        <a:rPr lang="en-US" sz="3200" dirty="0">
                          <a:effectLst/>
                        </a:rPr>
                        <a:t>     </a:t>
                      </a:r>
                      <a:r>
                        <a:rPr lang="en-US" sz="3200" dirty="0" err="1">
                          <a:effectLst/>
                        </a:rPr>
                        <a:t>setPixel</a:t>
                      </a:r>
                      <a:r>
                        <a:rPr lang="en-US" sz="3200" dirty="0">
                          <a:effectLst/>
                        </a:rPr>
                        <a:t> (</a:t>
                      </a:r>
                      <a:r>
                        <a:rPr lang="en-US" sz="3200" dirty="0" err="1">
                          <a:effectLst/>
                        </a:rPr>
                        <a:t>I,j</a:t>
                      </a:r>
                      <a:r>
                        <a:rPr lang="en-US" sz="3200" dirty="0">
                          <a:effectLst/>
                        </a:rPr>
                        <a:t>)</a:t>
                      </a:r>
                    </a:p>
                    <a:p>
                      <a:pPr algn="l">
                        <a:buNone/>
                      </a:pPr>
                      <a:r>
                        <a:rPr lang="en-US" sz="3200" dirty="0">
                          <a:effectLst/>
                        </a:rPr>
                        <a:t>}</a:t>
                      </a:r>
                    </a:p>
                  </a:txBody>
                  <a:tcPr marL="114300" marR="114300" marT="0" marB="0"/>
                </a:tc>
                <a:extLst>
                  <a:ext uri="{0D108BD9-81ED-4DB2-BD59-A6C34878D82A}">
                    <a16:rowId xmlns:a16="http://schemas.microsoft.com/office/drawing/2014/main" val="38513553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0353776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Circle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2483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is an awful method (algorithm) because it looks al </a:t>
            </a:r>
            <a:r>
              <a:rPr lang="en-US" i="1" dirty="0"/>
              <a:t>all</a:t>
            </a:r>
            <a:r>
              <a:rPr lang="en-US" dirty="0"/>
              <a:t> pixels in an image to draw any circle, which makes it very slow.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We can draw a circle as a polygon with lots of sides.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We can use math (trigonometry).</a:t>
            </a:r>
          </a:p>
        </p:txBody>
      </p:sp>
      <p:pic>
        <p:nvPicPr>
          <p:cNvPr id="7" name="Picture 6" descr="A yellow circle with black lines and a triangle in center&#10;&#10;AI-generated content may be incorrect.">
            <a:extLst>
              <a:ext uri="{FF2B5EF4-FFF2-40B4-BE49-F238E27FC236}">
                <a16:creationId xmlns:a16="http://schemas.microsoft.com/office/drawing/2014/main" id="{7A8D9D95-9581-A423-1198-F5B5CFF871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8434" y="-558720"/>
            <a:ext cx="7884146" cy="6137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904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23D09407-53BC-485E-B4CE-BC5E4FC4B2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921DB988-49FC-4608-B0A2-E2F3A40190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5903" y="3399769"/>
            <a:ext cx="10640754" cy="304738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Circle variations:</a:t>
            </a:r>
            <a:b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b) Line thickness</a:t>
            </a:r>
            <a:b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c) </a:t>
            </a:r>
            <a:r>
              <a:rPr lang="en-US" kern="12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Colour</a:t>
            </a:r>
            <a:br>
              <a:rPr lang="en-US" sz="1000" kern="12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endParaRPr lang="en-US" sz="1000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E9B930FD-8671-4C4C-ADCF-73AC1D0CD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9676747" y="0"/>
            <a:ext cx="2514948" cy="2174333"/>
            <a:chOff x="-305" y="-4155"/>
            <a:chExt cx="2514948" cy="2174333"/>
          </a:xfrm>
        </p:grpSpPr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35B12C1-569C-4E37-AA33-7EF215F201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F23E2660-7810-46F6-8752-187127C83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C991DC45-0378-45B3-B325-FB8F98545E6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E228F5BA-5150-4554-B7EA-93F371F3B1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F997F3CE-1440-2EB2-C4BD-D48D9119DA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9425" y="320231"/>
            <a:ext cx="7231698" cy="2836567"/>
          </a:xfrm>
          <a:prstGeom prst="rect">
            <a:avLst/>
          </a:prstGeom>
          <a:noFill/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383C2651-AE0C-4AE4-8725-E2F9414FE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-305" y="4322879"/>
            <a:ext cx="3378428" cy="2535121"/>
            <a:chOff x="-305" y="-1"/>
            <a:chExt cx="3832880" cy="2876136"/>
          </a:xfrm>
        </p:grpSpPr>
        <p:sp>
          <p:nvSpPr>
            <p:cNvPr id="29" name="Freeform: Shape 28">
              <a:extLst>
                <a:ext uri="{FF2B5EF4-FFF2-40B4-BE49-F238E27FC236}">
                  <a16:creationId xmlns:a16="http://schemas.microsoft.com/office/drawing/2014/main" id="{CCE13265-B5D2-47B4-A199-E05F390D5B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693EBD03-D832-462C-9304-7273698ED4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1" name="Freeform: Shape 30">
              <a:extLst>
                <a:ext uri="{FF2B5EF4-FFF2-40B4-BE49-F238E27FC236}">
                  <a16:creationId xmlns:a16="http://schemas.microsoft.com/office/drawing/2014/main" id="{0D53D3E2-805E-40D2-964F-352BF6D476B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2" name="Freeform: Shape 31">
              <a:extLst>
                <a:ext uri="{FF2B5EF4-FFF2-40B4-BE49-F238E27FC236}">
                  <a16:creationId xmlns:a16="http://schemas.microsoft.com/office/drawing/2014/main" id="{B7A9A916-A926-43E6-800F-432ABC3F24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8183164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088130" cy="435133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4400" dirty="0"/>
              <a:t>Smoke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dirty="0"/>
              <a:t>The chimney is an image; </a:t>
            </a:r>
          </a:p>
          <a:p>
            <a:pPr marL="0" indent="0">
              <a:buNone/>
            </a:pPr>
            <a:r>
              <a:rPr lang="en-US" dirty="0"/>
              <a:t>we make the smoke using many small circles placed randomly and filled with a smoke color. The circles get larger as </a:t>
            </a:r>
            <a:r>
              <a:rPr lang="en-US" b="1" dirty="0"/>
              <a:t>y</a:t>
            </a:r>
            <a:r>
              <a:rPr lang="en-US" dirty="0"/>
              <a:t> </a:t>
            </a:r>
            <a:r>
              <a:rPr lang="en-US" i="1" dirty="0"/>
              <a:t>decreases</a:t>
            </a:r>
            <a:r>
              <a:rPr lang="en-US" dirty="0"/>
              <a:t> this time, and begin at the location of the chimney mouth. </a:t>
            </a:r>
            <a:br>
              <a:rPr lang="en-CA" dirty="0"/>
            </a:br>
            <a:br>
              <a:rPr lang="en-CA" dirty="0"/>
            </a:br>
            <a:endParaRPr lang="en-CA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D5C06EB-E6AA-D42B-42E7-0871841C9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Circles in Art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04A0210-5AED-983E-AAF7-619444A00D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89682" y="1392421"/>
            <a:ext cx="3277478" cy="52177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89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088130" cy="4351338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sz="4400" dirty="0"/>
              <a:t>Drips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dirty="0"/>
              <a:t>…such as paint or water running down a surface. </a:t>
            </a:r>
          </a:p>
          <a:p>
            <a:pPr marL="0" indent="0">
              <a:buNone/>
            </a:pPr>
            <a:r>
              <a:rPr lang="en-US" dirty="0"/>
              <a:t>It is made by drawing multiple circles of decreasing size as the </a:t>
            </a:r>
            <a:r>
              <a:rPr lang="en-US" b="1" dirty="0"/>
              <a:t>y</a:t>
            </a:r>
            <a:r>
              <a:rPr lang="en-US" dirty="0"/>
              <a:t> coordinate increases, and positioning the center randomly from its previous </a:t>
            </a:r>
            <a:r>
              <a:rPr lang="en-US" b="1" dirty="0"/>
              <a:t>x</a:t>
            </a:r>
            <a:r>
              <a:rPr lang="en-US" dirty="0"/>
              <a:t> position, making a smoothly jagged path. The effect is more impressive if animated.</a:t>
            </a:r>
            <a:endParaRPr lang="en-CA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D5C06EB-E6AA-D42B-42E7-0871841C9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Circles in Art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08702F-62E5-8644-DED6-E843048EE8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52569" y="365125"/>
            <a:ext cx="3101231" cy="668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2782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83108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Many things are circles</a:t>
            </a:r>
          </a:p>
          <a:p>
            <a:pPr marL="0" indent="0">
              <a:buNone/>
            </a:pPr>
            <a:endParaRPr lang="en-US" sz="4400" dirty="0"/>
          </a:p>
          <a:p>
            <a:pPr marL="0" indent="0">
              <a:buNone/>
            </a:pPr>
            <a:r>
              <a:rPr lang="en-US" dirty="0"/>
              <a:t>The pupil of an eye.</a:t>
            </a:r>
          </a:p>
          <a:p>
            <a:pPr marL="0" indent="0">
              <a:buNone/>
            </a:pPr>
            <a:r>
              <a:rPr lang="en-US" dirty="0"/>
              <a:t>Water droplets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D5C06EB-E6AA-D42B-42E7-0871841C9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Circles in Art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C1473D-32C3-324A-29E0-C8EEAC5D4D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7987" y="659227"/>
            <a:ext cx="3330737" cy="295265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C95F6BD-532B-692A-CEC0-7F4CB3BD58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04305" y="1825624"/>
            <a:ext cx="1606490" cy="2654935"/>
          </a:xfrm>
          <a:prstGeom prst="rect">
            <a:avLst/>
          </a:prstGeom>
        </p:spPr>
      </p:pic>
      <p:pic>
        <p:nvPicPr>
          <p:cNvPr id="10" name="Picture 9" descr="A colorful circle art with black lines&#10;&#10;AI-generated content may be incorrect.">
            <a:extLst>
              <a:ext uri="{FF2B5EF4-FFF2-40B4-BE49-F238E27FC236}">
                <a16:creationId xmlns:a16="http://schemas.microsoft.com/office/drawing/2014/main" id="{72683B74-2C2F-D890-73BC-57AA99694B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4289" y="3974562"/>
            <a:ext cx="256222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33158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418792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/>
              <a:t>And circles can be used in many ways.</a:t>
            </a:r>
          </a:p>
          <a:p>
            <a:pPr marL="0" indent="0">
              <a:buNone/>
            </a:pPr>
            <a:endParaRPr lang="en-US" sz="440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D5C06EB-E6AA-D42B-42E7-0871841C9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Circles in Art</a:t>
            </a:r>
          </a:p>
        </p:txBody>
      </p:sp>
      <p:pic>
        <p:nvPicPr>
          <p:cNvPr id="4" name="Picture 3" descr="A close-up of a person's face&#10;&#10;AI-generated content may be incorrect.">
            <a:extLst>
              <a:ext uri="{FF2B5EF4-FFF2-40B4-BE49-F238E27FC236}">
                <a16:creationId xmlns:a16="http://schemas.microsoft.com/office/drawing/2014/main" id="{2AA6CF67-AF20-F650-ADB2-AD3386BDA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9483" y="184943"/>
            <a:ext cx="2705100" cy="1685925"/>
          </a:xfrm>
          <a:prstGeom prst="rect">
            <a:avLst/>
          </a:prstGeom>
        </p:spPr>
      </p:pic>
      <p:pic>
        <p:nvPicPr>
          <p:cNvPr id="9" name="Picture 8" descr="A hand holding a mirror ball&#10;&#10;AI-generated content may be incorrect.">
            <a:extLst>
              <a:ext uri="{FF2B5EF4-FFF2-40B4-BE49-F238E27FC236}">
                <a16:creationId xmlns:a16="http://schemas.microsoft.com/office/drawing/2014/main" id="{4DACEADE-CFB7-CB91-9DD2-1FEEF6D185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2640" y="2124075"/>
            <a:ext cx="2308860" cy="3438194"/>
          </a:xfrm>
          <a:prstGeom prst="rect">
            <a:avLst/>
          </a:prstGeom>
        </p:spPr>
      </p:pic>
      <p:pic>
        <p:nvPicPr>
          <p:cNvPr id="12" name="Picture 11" descr="A person taking a selfie&#10;&#10;AI-generated content may be incorrect.">
            <a:extLst>
              <a:ext uri="{FF2B5EF4-FFF2-40B4-BE49-F238E27FC236}">
                <a16:creationId xmlns:a16="http://schemas.microsoft.com/office/drawing/2014/main" id="{AB5F08A3-EFFA-FD9F-A9DD-DD0B7D1B58F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6669" y="0"/>
            <a:ext cx="350226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88981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30963" y="982685"/>
            <a:ext cx="733007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200" dirty="0"/>
              <a:t>By the way:</a:t>
            </a:r>
          </a:p>
          <a:p>
            <a:pPr marL="0" indent="0">
              <a:buNone/>
            </a:pPr>
            <a:br>
              <a:rPr lang="en-CA" sz="3200" dirty="0"/>
            </a:br>
            <a:r>
              <a:rPr lang="en-US" dirty="0"/>
              <a:t>a circle has a mathematical equation that we can use for drawing it. That equation is:</a:t>
            </a:r>
            <a:endParaRPr lang="en-CA" dirty="0"/>
          </a:p>
          <a:p>
            <a:pPr marL="0" indent="0">
              <a:buNone/>
            </a:pPr>
            <a:r>
              <a:rPr lang="en-CA" b="1" dirty="0"/>
              <a:t>(x-cx)</a:t>
            </a:r>
            <a:r>
              <a:rPr lang="en-CA" b="1" baseline="30000" dirty="0"/>
              <a:t>2</a:t>
            </a:r>
            <a:r>
              <a:rPr lang="en-CA" b="1" dirty="0"/>
              <a:t> + (y-cy)</a:t>
            </a:r>
            <a:r>
              <a:rPr lang="en-CA" b="1" baseline="30000" dirty="0"/>
              <a:t>2</a:t>
            </a:r>
            <a:r>
              <a:rPr lang="en-CA" b="1" dirty="0"/>
              <a:t> = r</a:t>
            </a:r>
            <a:r>
              <a:rPr lang="en-CA" b="1" baseline="30000" dirty="0"/>
              <a:t>2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US" dirty="0"/>
              <a:t>where (</a:t>
            </a:r>
            <a:r>
              <a:rPr lang="en-US" b="1" dirty="0" err="1"/>
              <a:t>cx,cy</a:t>
            </a:r>
            <a:r>
              <a:rPr lang="en-US" dirty="0"/>
              <a:t>) is the center  and </a:t>
            </a:r>
            <a:r>
              <a:rPr lang="en-US" b="1" dirty="0"/>
              <a:t>r</a:t>
            </a:r>
            <a:r>
              <a:rPr lang="en-US" dirty="0"/>
              <a:t> is the radius.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095884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CA" sz="4800"/>
              <a:t>Ellipses and Ovals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 dirty="0"/>
              <a:t>To many people, an </a:t>
            </a:r>
            <a:r>
              <a:rPr lang="en-US" sz="3600" i="1" dirty="0"/>
              <a:t>ellipse</a:t>
            </a:r>
            <a:r>
              <a:rPr lang="en-US" sz="3600" dirty="0"/>
              <a:t> and an </a:t>
            </a:r>
            <a:r>
              <a:rPr lang="en-US" sz="3600" i="1" dirty="0"/>
              <a:t>oval</a:t>
            </a:r>
            <a:r>
              <a:rPr lang="en-US" sz="3600" dirty="0"/>
              <a:t> are the same thing. Not true, although they have a similar appearance. </a:t>
            </a:r>
            <a:endParaRPr lang="en-CA" sz="36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4963C79-C404-8B3E-13C7-AFB7B9A413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9988" y="2484255"/>
            <a:ext cx="5133364" cy="3714244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4775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CA" sz="4800" dirty="0"/>
              <a:t>Ellipses and Ovals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3600" dirty="0"/>
              <a:t>An oval can actually have many possible appearances.</a:t>
            </a:r>
            <a:br>
              <a:rPr lang="en-US" sz="3600" dirty="0"/>
            </a:br>
            <a:br>
              <a:rPr lang="en-US" sz="3600" dirty="0"/>
            </a:br>
            <a:r>
              <a:rPr lang="en-US" sz="3600" dirty="0"/>
              <a:t>(Olympic oval!)</a:t>
            </a:r>
            <a:endParaRPr lang="en-CA" sz="3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99FEF0-5655-8171-1FA5-557F6C058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722" y="2317379"/>
            <a:ext cx="4734597" cy="421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43727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CA" sz="4800" dirty="0"/>
              <a:t>Oval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An oval has two circles, one at each end, so we could specify it that way: using the two centers and the two radii. </a:t>
            </a:r>
            <a:br>
              <a:rPr lang="en-US" sz="3600" dirty="0"/>
            </a:br>
            <a:br>
              <a:rPr lang="en-US" sz="3600" dirty="0"/>
            </a:br>
            <a:endParaRPr lang="en-CA" sz="3600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99FEF0-5655-8171-1FA5-557F6C058BC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26722" y="2317379"/>
            <a:ext cx="4734597" cy="4219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7259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700E0F77-E936-4985-B7B1-B9823486AC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7889" y="4883544"/>
            <a:ext cx="3876086" cy="1556907"/>
          </a:xfrm>
        </p:spPr>
        <p:txBody>
          <a:bodyPr anchor="ctr">
            <a:normAutofit/>
          </a:bodyPr>
          <a:lstStyle/>
          <a:p>
            <a:r>
              <a:rPr lang="en-CA" sz="3200" dirty="0"/>
              <a:t>Oval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95C8260E-968F-44E8-A823-ABB43131192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8658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2C1BBA94-3F40-40AA-8BB9-E69E25E537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7889" y="0"/>
            <a:ext cx="11231745" cy="458818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C9804B-E5CA-A8A9-EBDD-FCD01535946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1176" y="160528"/>
            <a:ext cx="10369645" cy="2566488"/>
          </a:xfrm>
          <a:prstGeom prst="rect">
            <a:avLst/>
          </a:prstGeom>
          <a:noFill/>
        </p:spPr>
      </p:pic>
      <p:sp>
        <p:nvSpPr>
          <p:cNvPr id="41" name="Rectangle 40">
            <a:extLst>
              <a:ext uri="{FF2B5EF4-FFF2-40B4-BE49-F238E27FC236}">
                <a16:creationId xmlns:a16="http://schemas.microsoft.com/office/drawing/2014/main" id="{FE43805F-24A6-46A4-B19B-54F2834735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001107" y="5661132"/>
            <a:ext cx="1463040" cy="4571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62719" y="4883544"/>
            <a:ext cx="6586915" cy="1556907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sz="3600" dirty="0"/>
              <a:t>The circles are joined by lines that are </a:t>
            </a:r>
            <a:r>
              <a:rPr lang="en-US" sz="3600" b="1" i="1" dirty="0"/>
              <a:t>tangent</a:t>
            </a:r>
            <a:r>
              <a:rPr lang="en-US" sz="3600" dirty="0"/>
              <a:t> to the circles.</a:t>
            </a:r>
            <a:br>
              <a:rPr lang="en-US" sz="1800" dirty="0"/>
            </a:br>
            <a:br>
              <a:rPr lang="en-US" sz="1800" dirty="0"/>
            </a:br>
            <a:endParaRPr lang="en-CA" sz="1800" dirty="0"/>
          </a:p>
        </p:txBody>
      </p:sp>
    </p:spTree>
    <p:extLst>
      <p:ext uri="{BB962C8B-B14F-4D97-AF65-F5344CB8AC3E}">
        <p14:creationId xmlns:p14="http://schemas.microsoft.com/office/powerpoint/2010/main" val="416057259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6" name="Rectangle 45">
            <a:extLst>
              <a:ext uri="{FF2B5EF4-FFF2-40B4-BE49-F238E27FC236}">
                <a16:creationId xmlns:a16="http://schemas.microsoft.com/office/drawing/2014/main" id="{47942995-B07F-4636-9A06-C6A104B26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032D8612-31EB-44CF-A1D0-14FD4C7054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2984992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F19A4A0F-1B59-4DB0-9764-D10936E9877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F399A70F-F8CD-4992-9EF5-6CF15472E7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48F4FEDC-6D80-458C-A665-075D9B950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53" name="Rectangle 52">
            <a:extLst>
              <a:ext uri="{FF2B5EF4-FFF2-40B4-BE49-F238E27FC236}">
                <a16:creationId xmlns:a16="http://schemas.microsoft.com/office/drawing/2014/main" id="{B81933D1-5615-42C7-9C0B-4EB7105CCE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697670" y="0"/>
            <a:ext cx="149433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9C9EAEA-39D0-4B0E-A0EB-51E7B2674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810" y="391886"/>
            <a:ext cx="6009366" cy="601707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40EAC0E-00D4-B700-E321-5947C937645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5664" y="36051"/>
            <a:ext cx="8951235" cy="68253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9251888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CA" sz="4800" dirty="0"/>
              <a:t>Organic Shapes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589701" cy="3639450"/>
          </a:xfrm>
        </p:spPr>
        <p:txBody>
          <a:bodyPr anchor="ctr"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Geometric shapes are mathematically well-defined; organic shapes are not. </a:t>
            </a:r>
          </a:p>
          <a:p>
            <a:pPr marL="0" indent="0">
              <a:buNone/>
            </a:pPr>
            <a:r>
              <a:rPr lang="en-US" dirty="0"/>
              <a:t>A precise definition of an organic shape is elusive, but they</a:t>
            </a:r>
            <a:r>
              <a:rPr lang="en-US" b="1" dirty="0"/>
              <a:t> are irregular, sometimes random, often asymmetrical, and resemble forms found in nature: like leaves, amoebas, and river stones. </a:t>
            </a:r>
          </a:p>
          <a:p>
            <a:pPr marL="0" indent="0">
              <a:buNone/>
            </a:pPr>
            <a:r>
              <a:rPr lang="en-US" b="1" dirty="0"/>
              <a:t>They often have soft, curving contours, and do not have the precise angles and symmetry associated with human-created objects and geometric shapes.</a:t>
            </a:r>
            <a:endParaRPr lang="en-CA" dirty="0"/>
          </a:p>
          <a:p>
            <a:pPr marL="0" indent="0">
              <a:buNone/>
            </a:pPr>
            <a:endParaRPr lang="en-CA" sz="4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45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CA" sz="4800" dirty="0"/>
              <a:t>Smooth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0" y="2599509"/>
            <a:ext cx="10589701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dirty="0"/>
              <a:t>A shape is </a:t>
            </a:r>
            <a:r>
              <a:rPr lang="en-US" i="1" dirty="0"/>
              <a:t>smooth</a:t>
            </a:r>
            <a:r>
              <a:rPr lang="en-US" dirty="0"/>
              <a:t> if one pixel on the outline is </a:t>
            </a:r>
            <a:r>
              <a:rPr lang="en-US" i="1" dirty="0"/>
              <a:t>relatively near</a:t>
            </a:r>
            <a:r>
              <a:rPr lang="en-US" dirty="0"/>
              <a:t> the previous and next pixel. </a:t>
            </a:r>
          </a:p>
          <a:p>
            <a:pPr marL="0" indent="0">
              <a:buNone/>
            </a:pPr>
            <a:r>
              <a:rPr lang="en-US" i="1" dirty="0"/>
              <a:t>Nearness</a:t>
            </a:r>
            <a:r>
              <a:rPr lang="en-US" dirty="0"/>
              <a:t> refers to a small distance compared to the size of the object or a pixel. </a:t>
            </a:r>
          </a:p>
          <a:p>
            <a:pPr marL="0" indent="0">
              <a:buNone/>
            </a:pPr>
            <a:r>
              <a:rPr lang="en-US" dirty="0"/>
              <a:t>This is relative, but ½ the size of the object is not smooth, whereas 1/100 might be smooth. In between we’ll have to make up a criterion for deciding.</a:t>
            </a:r>
            <a:endParaRPr lang="en-CA" dirty="0"/>
          </a:p>
          <a:p>
            <a:pPr marL="0" indent="0">
              <a:buNone/>
            </a:pPr>
            <a:endParaRPr lang="en-CA" sz="4000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01666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Blobs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9696" y="4503420"/>
            <a:ext cx="1153230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blob is a closed curve having random-appearing shape parameters and a smooth outline.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good example might be an amoeba, or the melted wax shapes inside of a </a:t>
            </a:r>
            <a:r>
              <a:rPr lang="en-US" i="1" dirty="0"/>
              <a:t>lava lamp</a:t>
            </a:r>
            <a:r>
              <a:rPr lang="en-US" dirty="0"/>
              <a:t>. </a:t>
            </a:r>
            <a:endParaRPr lang="en-CA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CEE7A0-C9D3-1D13-9C8E-445C6E612A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7500" y="272215"/>
            <a:ext cx="7779801" cy="416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90274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Drawing a blob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 have two ways. This one is simplest.</a:t>
            </a:r>
            <a:br>
              <a:rPr lang="en-US" dirty="0"/>
            </a:br>
            <a:br>
              <a:rPr lang="en-US" dirty="0"/>
            </a:br>
            <a:r>
              <a:rPr lang="en-US" dirty="0"/>
              <a:t>The first way is to draw filled overlapping ellipses in the same location with different eccentricities. The shape of the ellipses and the offset from a central position are random numbers based on the object’s size.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8B43A91-561B-C666-C096-620DC97C99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462563"/>
            <a:ext cx="6691170" cy="393287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6797038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Drawing a blob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62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Second way uses a more complicated mathematical curve called a </a:t>
            </a:r>
            <a:r>
              <a:rPr lang="en-US" i="1" dirty="0"/>
              <a:t>spline</a:t>
            </a:r>
            <a:r>
              <a:rPr lang="en-US" dirty="0"/>
              <a:t>.</a:t>
            </a:r>
          </a:p>
          <a:p>
            <a:pPr marL="0" indent="0">
              <a:buNone/>
            </a:pPr>
            <a:br>
              <a:rPr lang="en-US" dirty="0"/>
            </a:br>
            <a:r>
              <a:rPr lang="en-US" dirty="0"/>
              <a:t>We might talk about this later.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DF2391-B82B-60A1-8C08-0B8FA54828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4043363"/>
            <a:ext cx="5782866" cy="21739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87956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Splat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11CB7-F22B-D571-9C03-D40BCC7D54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1825625"/>
            <a:ext cx="5724832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This is like a blob, but one that has fallen from some height.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Like paint splatters. The outline is more irregular than a blob and often has spatulate extensions. </a:t>
            </a: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3904BB8-0538-107E-04EA-49AF9FF1CDB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9332" y="365125"/>
            <a:ext cx="3914467" cy="608523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8972407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Natural Organic Shapes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97EA368-DF50-5D94-AA8D-BC8E46018E2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755" y="1848485"/>
            <a:ext cx="10515600" cy="179959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Example: a leaf.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digital artist could examine many leaves and note things like height VS length, color, outline features, and so on.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621415-B02A-2863-C240-9FC7CDBAE1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51037" y="3805872"/>
            <a:ext cx="7773035" cy="28746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70363694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Invented Shapes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F3EB74-083F-6401-AE56-25B84A6FBF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728" y="1541176"/>
            <a:ext cx="5754329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/>
              <a:t>Artists and designers do this all the time.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For example, the design style that we call </a:t>
            </a:r>
            <a:r>
              <a:rPr lang="en-US" i="1" dirty="0"/>
              <a:t>Midcentury Modern</a:t>
            </a:r>
            <a:r>
              <a:rPr lang="en-US" dirty="0"/>
              <a:t> (1945-1965) makes extensive use of organic shapes.  </a:t>
            </a:r>
          </a:p>
          <a:p>
            <a:pPr marL="0" indent="0">
              <a:buNone/>
            </a:pPr>
            <a:r>
              <a:rPr lang="en-US" dirty="0"/>
              <a:t>The iconography of the time is easily identifiable, reminding us of the visuals in the Sean Connery </a:t>
            </a:r>
            <a:r>
              <a:rPr lang="en-US" i="1" dirty="0"/>
              <a:t>James</a:t>
            </a:r>
            <a:r>
              <a:rPr lang="en-US" dirty="0"/>
              <a:t> </a:t>
            </a:r>
            <a:r>
              <a:rPr lang="en-US" i="1" dirty="0"/>
              <a:t>Bond</a:t>
            </a:r>
            <a:r>
              <a:rPr lang="en-US" dirty="0"/>
              <a:t> films, which were filmed in that period. </a:t>
            </a:r>
          </a:p>
          <a:p>
            <a:pPr marL="0" indent="0">
              <a:buNone/>
            </a:pPr>
            <a:r>
              <a:rPr lang="en-US" dirty="0"/>
              <a:t>The U of C hotel is that style.</a:t>
            </a:r>
            <a:endParaRPr lang="en-CA" dirty="0"/>
          </a:p>
        </p:txBody>
      </p:sp>
      <p:pic>
        <p:nvPicPr>
          <p:cNvPr id="6" name="Picture 5" descr="A living room with a green couch and a blue couch&#10;&#10;AI-generated content may be incorrect.">
            <a:extLst>
              <a:ext uri="{FF2B5EF4-FFF2-40B4-BE49-F238E27FC236}">
                <a16:creationId xmlns:a16="http://schemas.microsoft.com/office/drawing/2014/main" id="{79244F55-2183-8008-B638-9F10E42C6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7360" y="223838"/>
            <a:ext cx="4943190" cy="6451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45235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err="1"/>
              <a:t>Midcentury</a:t>
            </a:r>
            <a:r>
              <a:rPr lang="en-CA" dirty="0"/>
              <a:t> Modern Graphics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F78EDCD-116E-4F4A-4451-693D2CF237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405890"/>
            <a:ext cx="8892540" cy="554073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5390776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N-Flower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F94375-168F-AB27-C0A4-1C9AE19972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03" y="1794351"/>
            <a:ext cx="10912193" cy="2858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logo on a brick wall&#10;&#10;AI-generated content may be incorrect.">
            <a:extLst>
              <a:ext uri="{FF2B5EF4-FFF2-40B4-BE49-F238E27FC236}">
                <a16:creationId xmlns:a16="http://schemas.microsoft.com/office/drawing/2014/main" id="{CA5B18F1-CF39-E4FA-0CDC-DEFEDED9F7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2417" y="4787900"/>
            <a:ext cx="2676525" cy="1704975"/>
          </a:xfrm>
          <a:prstGeom prst="rect">
            <a:avLst/>
          </a:prstGeom>
        </p:spPr>
      </p:pic>
      <p:pic>
        <p:nvPicPr>
          <p:cNvPr id="10" name="Picture 9" descr="A colorful pattern with stars&#10;&#10;AI-generated content may be incorrect.">
            <a:extLst>
              <a:ext uri="{FF2B5EF4-FFF2-40B4-BE49-F238E27FC236}">
                <a16:creationId xmlns:a16="http://schemas.microsoft.com/office/drawing/2014/main" id="{494F0C9D-8C08-6565-D463-76BEA99C9D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2697" y="4568824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9987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 err="1"/>
              <a:t>Zoop</a:t>
            </a:r>
            <a:endParaRPr lang="en-CA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4CD20B8-4F0A-9C9E-6C8E-BABDCF445B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95" y="2122486"/>
            <a:ext cx="10393168" cy="2613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Picture 7" descr="A colorful television with stars and dots&#10;&#10;AI-generated content may be incorrect.">
            <a:extLst>
              <a:ext uri="{FF2B5EF4-FFF2-40B4-BE49-F238E27FC236}">
                <a16:creationId xmlns:a16="http://schemas.microsoft.com/office/drawing/2014/main" id="{BF5737D7-C308-C513-FC8F-1038B120813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37" y="4561683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77823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 err="1"/>
              <a:t>Zoop</a:t>
            </a:r>
            <a:r>
              <a:rPr lang="en-CA" dirty="0"/>
              <a:t> Pole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367A583-BF87-D7C0-4CE6-D90677E418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3884" y="448047"/>
            <a:ext cx="1915416" cy="5820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899386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" y="153192"/>
            <a:ext cx="10683854" cy="1325563"/>
          </a:xfrm>
        </p:spPr>
        <p:txBody>
          <a:bodyPr/>
          <a:lstStyle/>
          <a:p>
            <a:r>
              <a:rPr lang="en-CA" dirty="0"/>
              <a:t>Deco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478755"/>
            <a:ext cx="10515600" cy="4789310"/>
          </a:xfrm>
        </p:spPr>
        <p:txBody>
          <a:bodyPr>
            <a:normAutofit/>
          </a:bodyPr>
          <a:lstStyle/>
          <a:p>
            <a:pPr marL="0" indent="0">
              <a:buNone/>
            </a:pPr>
            <a:br>
              <a:rPr lang="en-CA" dirty="0"/>
            </a:br>
            <a:r>
              <a:rPr lang="en-CA" dirty="0"/>
              <a:t>1910-20s.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r>
              <a:rPr lang="en-CA" dirty="0"/>
              <a:t>(</a:t>
            </a:r>
            <a:r>
              <a:rPr lang="fr-FR" b="1" i="1" dirty="0"/>
              <a:t>Arts décoratifs)</a:t>
            </a:r>
            <a:br>
              <a:rPr lang="fr-FR" b="1" i="1" dirty="0"/>
            </a:br>
            <a:r>
              <a:rPr lang="en-CA" dirty="0"/>
              <a:t>Characterized by its </a:t>
            </a:r>
            <a:r>
              <a:rPr lang="en-CA" b="1" dirty="0"/>
              <a:t>sleek, geometric shapes, bold ornamentation, and luxurious materials</a:t>
            </a:r>
            <a:r>
              <a:rPr lang="en-CA" dirty="0"/>
              <a:t>. </a:t>
            </a:r>
            <a:br>
              <a:rPr lang="en-CA" dirty="0"/>
            </a:br>
            <a:br>
              <a:rPr lang="en-CA" dirty="0"/>
            </a:br>
            <a:r>
              <a:rPr lang="en-CA" dirty="0"/>
              <a:t>The intention was to create a sleek and anti-traditional elegance that symbolized wealth and sophistication.</a:t>
            </a: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5456334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" y="153192"/>
            <a:ext cx="10683854" cy="1325563"/>
          </a:xfrm>
        </p:spPr>
        <p:txBody>
          <a:bodyPr/>
          <a:lstStyle/>
          <a:p>
            <a:r>
              <a:rPr lang="en-CA" dirty="0"/>
              <a:t>Deco</a:t>
            </a:r>
          </a:p>
        </p:txBody>
      </p:sp>
      <p:pic>
        <p:nvPicPr>
          <p:cNvPr id="7" name="Picture 6" descr="A poster of a building&#10;&#10;AI-generated content may be incorrect.">
            <a:extLst>
              <a:ext uri="{FF2B5EF4-FFF2-40B4-BE49-F238E27FC236}">
                <a16:creationId xmlns:a16="http://schemas.microsoft.com/office/drawing/2014/main" id="{F572B36C-8ECC-5A72-B276-1D4F95A92D5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7343" y="173830"/>
            <a:ext cx="4385766" cy="6530978"/>
          </a:xfrm>
          <a:prstGeom prst="rect">
            <a:avLst/>
          </a:prstGeom>
        </p:spPr>
      </p:pic>
      <p:pic>
        <p:nvPicPr>
          <p:cNvPr id="9" name="Picture 8" descr="A person walking a dog with an umbrella&#10;&#10;AI-generated content may be incorrect.">
            <a:extLst>
              <a:ext uri="{FF2B5EF4-FFF2-40B4-BE49-F238E27FC236}">
                <a16:creationId xmlns:a16="http://schemas.microsoft.com/office/drawing/2014/main" id="{2E5C87FC-3B0C-332B-5F82-75052CD720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012" y="1409700"/>
            <a:ext cx="5503006" cy="4922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946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" y="153192"/>
            <a:ext cx="10683854" cy="1325563"/>
          </a:xfrm>
        </p:spPr>
        <p:txBody>
          <a:bodyPr/>
          <a:lstStyle/>
          <a:p>
            <a:r>
              <a:rPr lang="en-CA" dirty="0"/>
              <a:t>Finding Shapes and Patterns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478755"/>
            <a:ext cx="10515600" cy="4789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If, as an artist, we begin with a digital image, how do we identify patterns?</a:t>
            </a:r>
            <a:r>
              <a:rPr lang="en-CA" dirty="0"/>
              <a:t> 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C7C998E-5414-2EFD-FC7B-6B6BC6A19E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751" y="2841188"/>
            <a:ext cx="11017951" cy="312527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666622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" y="153192"/>
            <a:ext cx="10683854" cy="1325563"/>
          </a:xfrm>
        </p:spPr>
        <p:txBody>
          <a:bodyPr/>
          <a:lstStyle/>
          <a:p>
            <a:r>
              <a:rPr lang="en-CA" dirty="0"/>
              <a:t>We could use colour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082" y="4754881"/>
            <a:ext cx="10515600" cy="141731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CA" sz="3600" dirty="0"/>
              <a:t>Occluded objects cause problems.</a:t>
            </a:r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C6202F-A43C-6DE7-BC14-EDDF7BEECE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57" y="1478754"/>
            <a:ext cx="11888134" cy="28417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89115641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" y="153192"/>
            <a:ext cx="10683854" cy="1325563"/>
          </a:xfrm>
        </p:spPr>
        <p:txBody>
          <a:bodyPr/>
          <a:lstStyle/>
          <a:p>
            <a:r>
              <a:rPr lang="en-CA" dirty="0"/>
              <a:t>We could use boundaries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A4B60E6-38C9-B742-D669-E410C5ACEA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955" y="1600835"/>
            <a:ext cx="11265202" cy="42741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366274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" y="153192"/>
            <a:ext cx="10683854" cy="1325563"/>
          </a:xfrm>
        </p:spPr>
        <p:txBody>
          <a:bodyPr/>
          <a:lstStyle/>
          <a:p>
            <a:r>
              <a:rPr lang="en-CA" dirty="0"/>
              <a:t>We could use Features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478755"/>
            <a:ext cx="10515600" cy="4789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</a:t>
            </a:r>
            <a:r>
              <a:rPr lang="en-US" i="1" dirty="0"/>
              <a:t>feature</a:t>
            </a:r>
            <a:r>
              <a:rPr lang="en-US" dirty="0"/>
              <a:t> is some information about the content of an object, a property that we can measure.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Scale dependent: area, perimeter, length, width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Scale Independent: Circularity, rectangularity, signatures, convexity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    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85249375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955" y="153192"/>
            <a:ext cx="10683854" cy="1325563"/>
          </a:xfrm>
        </p:spPr>
        <p:txBody>
          <a:bodyPr/>
          <a:lstStyle/>
          <a:p>
            <a:r>
              <a:rPr lang="en-CA" dirty="0"/>
              <a:t>Signature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478755"/>
            <a:ext cx="6099810" cy="478931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A signature is the set of distances from the center of an object to its outline as we look in angles from 0 to 359 degrees. </a:t>
            </a:r>
          </a:p>
          <a:p>
            <a:pPr marL="0" indent="0">
              <a:buNone/>
            </a:pPr>
            <a:r>
              <a:rPr lang="en-US" dirty="0"/>
              <a:t>The signature is a curve, basically, but it does represent the object’s shape.     </a:t>
            </a:r>
            <a:endParaRPr lang="en-CA" dirty="0"/>
          </a:p>
          <a:p>
            <a:pPr marL="0" indent="0">
              <a:buNone/>
            </a:pP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DA76279-0DC3-45D6-AE7F-23CB5F2FEA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75335" y="589935"/>
            <a:ext cx="4829175" cy="27527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184476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Signatures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CB62313-5A6F-9669-73C1-FF251B4A583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4235" y="1154430"/>
            <a:ext cx="7459919" cy="559086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278157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Convexity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59E9B47-0F59-C745-30F4-9082DA233D77}"/>
              </a:ext>
            </a:extLst>
          </p:cNvPr>
          <p:cNvSpPr txBox="1">
            <a:spLocks/>
          </p:cNvSpPr>
          <p:nvPr/>
        </p:nvSpPr>
        <p:spPr>
          <a:xfrm>
            <a:off x="300990" y="1352232"/>
            <a:ext cx="6145530" cy="49342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If a polygon has the property that </a:t>
            </a:r>
            <a:r>
              <a:rPr lang="en-US" i="1" dirty="0"/>
              <a:t>a line between any two points on the outline lies completely inside the polygon</a:t>
            </a:r>
            <a:r>
              <a:rPr lang="en-US" dirty="0"/>
              <a:t>, then it is said to be </a:t>
            </a:r>
            <a:r>
              <a:rPr lang="en-US" i="1" dirty="0"/>
              <a:t>convex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A circle and square are convex, but the hand shapes are not.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The convex hull of a shape is convex polygon having the smallest area that can contain a set of points, like the vertices of the polygon.</a:t>
            </a: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0B32F61-162B-D1B2-0C04-15A3F1D811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53963" y="815973"/>
            <a:ext cx="5538037" cy="4934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957662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1DE7243B-5109-444B-8FAF-7437C66BC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421332" cy="6858000"/>
          </a:xfrm>
          <a:custGeom>
            <a:avLst/>
            <a:gdLst>
              <a:gd name="connsiteX0" fmla="*/ 4421332 w 4421332"/>
              <a:gd name="connsiteY0" fmla="*/ 0 h 6858000"/>
              <a:gd name="connsiteX1" fmla="*/ 69075 w 4421332"/>
              <a:gd name="connsiteY1" fmla="*/ 0 h 6858000"/>
              <a:gd name="connsiteX2" fmla="*/ 35131 w 4421332"/>
              <a:gd name="connsiteY2" fmla="*/ 267128 h 6858000"/>
              <a:gd name="connsiteX3" fmla="*/ 0 w 4421332"/>
              <a:gd name="connsiteY3" fmla="*/ 962845 h 6858000"/>
              <a:gd name="connsiteX4" fmla="*/ 3276103 w 4421332"/>
              <a:gd name="connsiteY4" fmla="*/ 6782205 h 6858000"/>
              <a:gd name="connsiteX5" fmla="*/ 3407923 w 4421332"/>
              <a:gd name="connsiteY5" fmla="*/ 6858000 h 6858000"/>
              <a:gd name="connsiteX6" fmla="*/ 4421332 w 442133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21332" h="6858000">
                <a:moveTo>
                  <a:pt x="442133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442133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C5D6221-DA7B-4611-AA26-7D8E349FDE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232227" cy="6858000"/>
          </a:xfrm>
          <a:custGeom>
            <a:avLst/>
            <a:gdLst>
              <a:gd name="connsiteX0" fmla="*/ 0 w 4232227"/>
              <a:gd name="connsiteY0" fmla="*/ 0 h 6858000"/>
              <a:gd name="connsiteX1" fmla="*/ 4161853 w 4232227"/>
              <a:gd name="connsiteY1" fmla="*/ 0 h 6858000"/>
              <a:gd name="connsiteX2" fmla="*/ 4197953 w 4232227"/>
              <a:gd name="connsiteY2" fmla="*/ 284091 h 6858000"/>
              <a:gd name="connsiteX3" fmla="*/ 4232227 w 4232227"/>
              <a:gd name="connsiteY3" fmla="*/ 962844 h 6858000"/>
              <a:gd name="connsiteX4" fmla="*/ 758007 w 4232227"/>
              <a:gd name="connsiteY4" fmla="*/ 6800152 h 6858000"/>
              <a:gd name="connsiteX5" fmla="*/ 645060 w 4232227"/>
              <a:gd name="connsiteY5" fmla="*/ 6858000 h 6858000"/>
              <a:gd name="connsiteX6" fmla="*/ 0 w 4232227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232227" h="6858000">
                <a:moveTo>
                  <a:pt x="0" y="0"/>
                </a:moveTo>
                <a:lnTo>
                  <a:pt x="4161853" y="0"/>
                </a:lnTo>
                <a:lnTo>
                  <a:pt x="4197953" y="284091"/>
                </a:lnTo>
                <a:cubicBezTo>
                  <a:pt x="4220617" y="507260"/>
                  <a:pt x="4232227" y="733696"/>
                  <a:pt x="4232227" y="962844"/>
                </a:cubicBezTo>
                <a:cubicBezTo>
                  <a:pt x="4232227" y="3483472"/>
                  <a:pt x="2827409" y="5675986"/>
                  <a:pt x="758007" y="6800152"/>
                </a:cubicBezTo>
                <a:lnTo>
                  <a:pt x="64506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1412489"/>
            <a:ext cx="2871095" cy="212712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Convexity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8993" y="1412489"/>
            <a:ext cx="2926080" cy="4363844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000"/>
              <a:t> </a:t>
            </a:r>
          </a:p>
          <a:p>
            <a:pPr marL="0"/>
            <a:endParaRPr lang="en-US" sz="200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59E9B47-0F59-C745-30F4-9082DA233D77}"/>
              </a:ext>
            </a:extLst>
          </p:cNvPr>
          <p:cNvSpPr txBox="1">
            <a:spLocks/>
          </p:cNvSpPr>
          <p:nvPr/>
        </p:nvSpPr>
        <p:spPr>
          <a:xfrm>
            <a:off x="6096000" y="502920"/>
            <a:ext cx="5281684" cy="5273413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dirty="0"/>
              <a:t>Convex area is simply the area of the convex hull, as opposed to the area of the polygon based on its vertices.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Convex perimeter is the perimeter of the convex hull of the polygon.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Ca = area/(</a:t>
            </a:r>
            <a:r>
              <a:rPr lang="en-US" dirty="0" err="1"/>
              <a:t>convex_area</a:t>
            </a:r>
            <a:r>
              <a:rPr lang="en-US" dirty="0"/>
              <a:t> – area);</a:t>
            </a:r>
            <a:endParaRPr lang="en-CA" dirty="0"/>
          </a:p>
          <a:p>
            <a:pPr marL="0" indent="0">
              <a:buNone/>
            </a:pPr>
            <a:r>
              <a:rPr lang="en-US" dirty="0"/>
              <a:t>Cp = perimeter/(</a:t>
            </a:r>
            <a:r>
              <a:rPr lang="en-US" dirty="0" err="1"/>
              <a:t>convex_perimeter</a:t>
            </a:r>
            <a:r>
              <a:rPr lang="en-US" dirty="0"/>
              <a:t> – perimeter);</a:t>
            </a:r>
            <a:endParaRPr lang="en-CA" dirty="0"/>
          </a:p>
          <a:p>
            <a:pPr marL="0" indent="0">
              <a:buNone/>
            </a:pPr>
            <a:r>
              <a:rPr lang="en-US" sz="2000" dirty="0"/>
              <a:t> </a:t>
            </a:r>
          </a:p>
          <a:p>
            <a:pPr marL="0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495970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Convex deficiencies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 descr="A group of black and green triangles&#10;&#10;AI-generated content may be incorrect.">
            <a:extLst>
              <a:ext uri="{FF2B5EF4-FFF2-40B4-BE49-F238E27FC236}">
                <a16:creationId xmlns:a16="http://schemas.microsoft.com/office/drawing/2014/main" id="{1FB5F6BB-27AF-A7C7-3D09-B852C70E97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990" y="1352232"/>
            <a:ext cx="10826353" cy="329946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0180827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Convex deficiencies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285F82-AEBD-E09B-EB55-19CA0EF3AE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24029"/>
            <a:ext cx="5538037" cy="493426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AE2E129-EEE8-AF2A-F4A4-9C93468F75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56468" y="1078308"/>
            <a:ext cx="5069610" cy="462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85082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Convex deficiencies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1F12997-4DFD-B047-28BE-AE46F0B74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7690" y="1478754"/>
            <a:ext cx="10515600" cy="545847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7612924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Templates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59E9B47-0F59-C745-30F4-9082DA233D77}"/>
              </a:ext>
            </a:extLst>
          </p:cNvPr>
          <p:cNvSpPr txBox="1">
            <a:spLocks/>
          </p:cNvSpPr>
          <p:nvPr/>
        </p:nvSpPr>
        <p:spPr>
          <a:xfrm>
            <a:off x="300990" y="1352232"/>
            <a:ext cx="991964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CA" dirty="0"/>
              <a:t>In this case we have a good example of the shape we want.</a:t>
            </a:r>
            <a:br>
              <a:rPr lang="en-CA" dirty="0"/>
            </a:br>
            <a:br>
              <a:rPr lang="en-CA" dirty="0"/>
            </a:b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Font typeface="Arial" panose="020B0604020202020204" pitchFamily="34" charset="0"/>
              <a:buNone/>
            </a:pPr>
            <a:endParaRPr lang="en-CA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917D9AF-FB91-14AD-DFD3-7C2109D2A3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7135" y="2114549"/>
            <a:ext cx="8668385" cy="517779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50758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EG: Ghosts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59E9B47-0F59-C745-30F4-9082DA233D77}"/>
              </a:ext>
            </a:extLst>
          </p:cNvPr>
          <p:cNvSpPr txBox="1">
            <a:spLocks/>
          </p:cNvSpPr>
          <p:nvPr/>
        </p:nvSpPr>
        <p:spPr>
          <a:xfrm>
            <a:off x="300989" y="1352232"/>
            <a:ext cx="1062756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/>
              <a:t>This artwork begins with the image of a building. There are windows and an entrance, although not much can be seen inside of the building.</a:t>
            </a:r>
            <a:endParaRPr lang="en-US" sz="4000" b="1" dirty="0"/>
          </a:p>
          <a:p>
            <a:pPr marL="0" indent="0">
              <a:buNone/>
            </a:pPr>
            <a:r>
              <a:rPr lang="en-US" dirty="0"/>
              <a:t>We’re going to locate some of the windows so that we can replace them with a new window that has a different image.</a:t>
            </a:r>
          </a:p>
          <a:p>
            <a:pPr marL="0" indent="0">
              <a:buNone/>
            </a:pPr>
            <a:endParaRPr lang="en-US" sz="4000" dirty="0"/>
          </a:p>
          <a:p>
            <a:pPr marL="0" indent="0">
              <a:buNone/>
            </a:pPr>
            <a:r>
              <a:rPr lang="en-CA" dirty="0"/>
              <a:t>We could use a template to find some of the windows. </a:t>
            </a:r>
            <a:endParaRPr lang="en-CA" sz="4000" dirty="0"/>
          </a:p>
        </p:txBody>
      </p:sp>
    </p:spTree>
    <p:extLst>
      <p:ext uri="{BB962C8B-B14F-4D97-AF65-F5344CB8AC3E}">
        <p14:creationId xmlns:p14="http://schemas.microsoft.com/office/powerpoint/2010/main" val="417189672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EG: Ghosts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B33CDD9-31AF-F0F1-66F7-7D77C4F266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989" y="1590846"/>
            <a:ext cx="5354765" cy="327612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39E1293-458A-60AD-D331-42099A4085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7277" y="1903344"/>
            <a:ext cx="3877006" cy="3702366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AEEF0062-C561-397D-B960-F93D9A65180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0037" y="497840"/>
            <a:ext cx="693420" cy="1708783"/>
          </a:xfrm>
          <a:prstGeom prst="rect">
            <a:avLst/>
          </a:prstGeom>
        </p:spPr>
      </p:pic>
      <p:pic>
        <p:nvPicPr>
          <p:cNvPr id="17" name="Picture 16" descr="A building with many windows&#10;&#10;AI-generated content may be incorrect.">
            <a:extLst>
              <a:ext uri="{FF2B5EF4-FFF2-40B4-BE49-F238E27FC236}">
                <a16:creationId xmlns:a16="http://schemas.microsoft.com/office/drawing/2014/main" id="{95A2854E-8A3A-409D-13E6-A40825D3A48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495" y="1760220"/>
            <a:ext cx="5549215" cy="3702367"/>
          </a:xfrm>
          <a:prstGeom prst="rect">
            <a:avLst/>
          </a:prstGeom>
        </p:spPr>
      </p:pic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E7EF880D-38E2-4712-34AD-D13850EA93C4}"/>
              </a:ext>
            </a:extLst>
          </p:cNvPr>
          <p:cNvCxnSpPr>
            <a:endCxn id="15" idx="1"/>
          </p:cNvCxnSpPr>
          <p:nvPr/>
        </p:nvCxnSpPr>
        <p:spPr>
          <a:xfrm flipV="1">
            <a:off x="5189220" y="1352232"/>
            <a:ext cx="1270817" cy="1048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BDCA6624-17A2-AF9A-6DD6-8C204722AA9E}"/>
              </a:ext>
            </a:extLst>
          </p:cNvPr>
          <p:cNvCxnSpPr>
            <a:stCxn id="15" idx="3"/>
          </p:cNvCxnSpPr>
          <p:nvPr/>
        </p:nvCxnSpPr>
        <p:spPr>
          <a:xfrm>
            <a:off x="7153457" y="1352232"/>
            <a:ext cx="3663133" cy="104806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655698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EG: Ghosts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15B63A5-CBED-7C76-ED2B-0DF8F0F545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6201" y="548899"/>
            <a:ext cx="8004810" cy="6096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18970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Decomposition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 descr="A chair before and after the silhouette&#10;&#10;AI-generated content may be incorrect.">
            <a:extLst>
              <a:ext uri="{FF2B5EF4-FFF2-40B4-BE49-F238E27FC236}">
                <a16:creationId xmlns:a16="http://schemas.microsoft.com/office/drawing/2014/main" id="{551A81D4-1834-4B0B-5C8C-8DBD1D7179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150" y="1728787"/>
            <a:ext cx="6757849" cy="4825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19845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Decomposition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6" name="Picture 5" descr="A chair with a drawing&#10;&#10;AI-generated content may be incorrect.">
            <a:extLst>
              <a:ext uri="{FF2B5EF4-FFF2-40B4-BE49-F238E27FC236}">
                <a16:creationId xmlns:a16="http://schemas.microsoft.com/office/drawing/2014/main" id="{E9BCBB53-08B1-5165-04E7-DCE92BBB1F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2822" y="1266033"/>
            <a:ext cx="7620000" cy="54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43064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0990" y="153192"/>
            <a:ext cx="10515600" cy="1325563"/>
          </a:xfrm>
        </p:spPr>
        <p:txBody>
          <a:bodyPr/>
          <a:lstStyle/>
          <a:p>
            <a:r>
              <a:rPr lang="en-CA" dirty="0"/>
              <a:t>Decomposition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0990" y="1352232"/>
            <a:ext cx="4568190" cy="435133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 </a:t>
            </a:r>
            <a:endParaRPr lang="en-CA" dirty="0"/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4" name="Picture 3" descr="A chair with different symbols&#10;&#10;AI-generated content may be incorrect.">
            <a:extLst>
              <a:ext uri="{FF2B5EF4-FFF2-40B4-BE49-F238E27FC236}">
                <a16:creationId xmlns:a16="http://schemas.microsoft.com/office/drawing/2014/main" id="{05EB1262-858D-72EB-4F66-1C32A091BC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2579" y="315595"/>
            <a:ext cx="6167200" cy="611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41970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A79EF9-F8C5-53E3-C172-47AE8AE53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CA" sz="4800"/>
              <a:t>Decomposition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262DB62-FE86-1B09-EB50-4EB811427E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000"/>
              <a:t> </a:t>
            </a:r>
            <a:endParaRPr lang="en-CA" sz="2000"/>
          </a:p>
          <a:p>
            <a:pPr marL="0" indent="0">
              <a:buNone/>
            </a:pPr>
            <a:endParaRPr lang="en-CA" sz="2000"/>
          </a:p>
        </p:txBody>
      </p:sp>
      <p:pic>
        <p:nvPicPr>
          <p:cNvPr id="4" name="Picture 3" descr="A drawing of a ketchup bottle&#10;&#10;AI-generated content may be incorrect.">
            <a:extLst>
              <a:ext uri="{FF2B5EF4-FFF2-40B4-BE49-F238E27FC236}">
                <a16:creationId xmlns:a16="http://schemas.microsoft.com/office/drawing/2014/main" id="{AEEA4B2D-3719-F1E7-187E-CAEAAEB782D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1532" y="2899299"/>
            <a:ext cx="5150277" cy="2884155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10037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2170</TotalTime>
  <Words>1692</Words>
  <Application>Microsoft Office PowerPoint</Application>
  <PresentationFormat>Widescreen</PresentationFormat>
  <Paragraphs>186</Paragraphs>
  <Slides>56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56</vt:i4>
      </vt:variant>
    </vt:vector>
  </HeadingPairs>
  <TitlesOfParts>
    <vt:vector size="61" baseType="lpstr">
      <vt:lpstr>Aptos</vt:lpstr>
      <vt:lpstr>Aptos Display</vt:lpstr>
      <vt:lpstr>Arial</vt:lpstr>
      <vt:lpstr>Calibri</vt:lpstr>
      <vt:lpstr>Office Theme</vt:lpstr>
      <vt:lpstr>Shape 1</vt:lpstr>
      <vt:lpstr>What is Shape?</vt:lpstr>
      <vt:lpstr>Objects</vt:lpstr>
      <vt:lpstr>Objects</vt:lpstr>
      <vt:lpstr>Cats</vt:lpstr>
      <vt:lpstr>Features</vt:lpstr>
      <vt:lpstr>Features</vt:lpstr>
      <vt:lpstr>Geometric Shapes</vt:lpstr>
      <vt:lpstr>Polygons</vt:lpstr>
      <vt:lpstr>Circles</vt:lpstr>
      <vt:lpstr>Circle</vt:lpstr>
      <vt:lpstr>Circle</vt:lpstr>
      <vt:lpstr>Circle variations: b) Line thickness c) Colour </vt:lpstr>
      <vt:lpstr>Circles in Art</vt:lpstr>
      <vt:lpstr>Circles in Art</vt:lpstr>
      <vt:lpstr>Circles in Art</vt:lpstr>
      <vt:lpstr>Circles in Art</vt:lpstr>
      <vt:lpstr>PowerPoint Presentation</vt:lpstr>
      <vt:lpstr>Ellipses and Ovals</vt:lpstr>
      <vt:lpstr>Ellipses and Ovals</vt:lpstr>
      <vt:lpstr>Oval</vt:lpstr>
      <vt:lpstr>Oval</vt:lpstr>
      <vt:lpstr>PowerPoint Presentation</vt:lpstr>
      <vt:lpstr>Organic Shapes</vt:lpstr>
      <vt:lpstr>Smooth</vt:lpstr>
      <vt:lpstr>Blobs</vt:lpstr>
      <vt:lpstr>Drawing a blob</vt:lpstr>
      <vt:lpstr>Drawing a blob</vt:lpstr>
      <vt:lpstr>Splat</vt:lpstr>
      <vt:lpstr>Natural Organic Shapes</vt:lpstr>
      <vt:lpstr>Invented Shapes</vt:lpstr>
      <vt:lpstr>Midcentury Modern Graphics</vt:lpstr>
      <vt:lpstr>N-Flower</vt:lpstr>
      <vt:lpstr>Zoop</vt:lpstr>
      <vt:lpstr>Zoop Pole</vt:lpstr>
      <vt:lpstr>Deco</vt:lpstr>
      <vt:lpstr>Deco</vt:lpstr>
      <vt:lpstr>Finding Shapes and Patterns</vt:lpstr>
      <vt:lpstr>We could use colour</vt:lpstr>
      <vt:lpstr>We could use boundaries</vt:lpstr>
      <vt:lpstr>We could use Features</vt:lpstr>
      <vt:lpstr>Signature</vt:lpstr>
      <vt:lpstr>Signatures</vt:lpstr>
      <vt:lpstr>Convexity</vt:lpstr>
      <vt:lpstr>Convexity</vt:lpstr>
      <vt:lpstr>Convex deficiencies</vt:lpstr>
      <vt:lpstr>Convex deficiencies</vt:lpstr>
      <vt:lpstr>Convex deficiencies</vt:lpstr>
      <vt:lpstr>Templates</vt:lpstr>
      <vt:lpstr>EG: Ghosts</vt:lpstr>
      <vt:lpstr>EG: Ghosts</vt:lpstr>
      <vt:lpstr>EG: Ghosts</vt:lpstr>
      <vt:lpstr>Decomposition</vt:lpstr>
      <vt:lpstr>Decomposition</vt:lpstr>
      <vt:lpstr>Decomposition</vt:lpstr>
      <vt:lpstr>Decomposition</vt:lpstr>
    </vt:vector>
  </TitlesOfParts>
  <Company>University of Calgary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Parker</dc:creator>
  <cp:lastModifiedBy>James Parker</cp:lastModifiedBy>
  <cp:revision>14</cp:revision>
  <dcterms:created xsi:type="dcterms:W3CDTF">2025-10-28T17:17:48Z</dcterms:created>
  <dcterms:modified xsi:type="dcterms:W3CDTF">2025-11-14T21:54:18Z</dcterms:modified>
</cp:coreProperties>
</file>