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9" r:id="rId3"/>
    <p:sldId id="343" r:id="rId4"/>
    <p:sldId id="310" r:id="rId5"/>
    <p:sldId id="311" r:id="rId6"/>
    <p:sldId id="312" r:id="rId7"/>
    <p:sldId id="313" r:id="rId8"/>
    <p:sldId id="344" r:id="rId9"/>
    <p:sldId id="345" r:id="rId10"/>
    <p:sldId id="314" r:id="rId11"/>
    <p:sldId id="315" r:id="rId12"/>
    <p:sldId id="316" r:id="rId13"/>
    <p:sldId id="317" r:id="rId14"/>
    <p:sldId id="318" r:id="rId15"/>
    <p:sldId id="319" r:id="rId16"/>
    <p:sldId id="346" r:id="rId17"/>
    <p:sldId id="320" r:id="rId18"/>
    <p:sldId id="347" r:id="rId19"/>
    <p:sldId id="321" r:id="rId20"/>
    <p:sldId id="348" r:id="rId21"/>
    <p:sldId id="322" r:id="rId22"/>
    <p:sldId id="350" r:id="rId23"/>
    <p:sldId id="349" r:id="rId24"/>
    <p:sldId id="323" r:id="rId25"/>
    <p:sldId id="351" r:id="rId26"/>
    <p:sldId id="352" r:id="rId27"/>
    <p:sldId id="353" r:id="rId28"/>
    <p:sldId id="354" r:id="rId29"/>
    <p:sldId id="355" r:id="rId30"/>
    <p:sldId id="356" r:id="rId31"/>
    <p:sldId id="357" r:id="rId32"/>
    <p:sldId id="358" r:id="rId33"/>
    <p:sldId id="359" r:id="rId34"/>
    <p:sldId id="360" r:id="rId35"/>
    <p:sldId id="361" r:id="rId36"/>
    <p:sldId id="362" r:id="rId37"/>
    <p:sldId id="363" r:id="rId38"/>
    <p:sldId id="364" r:id="rId39"/>
    <p:sldId id="365" r:id="rId40"/>
    <p:sldId id="373" r:id="rId41"/>
    <p:sldId id="366" r:id="rId42"/>
    <p:sldId id="367" r:id="rId43"/>
    <p:sldId id="368" r:id="rId44"/>
    <p:sldId id="369" r:id="rId45"/>
    <p:sldId id="370" r:id="rId46"/>
    <p:sldId id="371" r:id="rId47"/>
    <p:sldId id="372" r:id="rId48"/>
    <p:sldId id="374" r:id="rId49"/>
    <p:sldId id="375" r:id="rId50"/>
    <p:sldId id="376" r:id="rId51"/>
    <p:sldId id="378" r:id="rId52"/>
    <p:sldId id="377" r:id="rId53"/>
    <p:sldId id="379" r:id="rId54"/>
    <p:sldId id="380" r:id="rId55"/>
    <p:sldId id="384" r:id="rId56"/>
    <p:sldId id="381" r:id="rId57"/>
    <p:sldId id="382" r:id="rId58"/>
    <p:sldId id="383"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72" y="15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D554-3E82-555A-9487-A047B52A5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EC40238-3241-2C8B-A938-C1C851C3E2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7285AC0-EE16-6356-0512-A1CDF2EBF088}"/>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32256623-D076-CE76-88A4-A40D6B2C5C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9E06CFF-0D82-2920-15BC-AC345590245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40476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F94D-2947-E581-B29F-CDA5CFEA3A1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1C3846-D4C7-EC5F-3EBA-C1E410A05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EB2EF6-A67D-53BA-5AF9-4207C7B4CB70}"/>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0A249534-BBC7-E5A9-F7F9-076725D9D0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F3B6EB3-B833-D98B-CEFD-13EC4757E7A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07019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18C8-B3B0-98D6-5D37-45CDA99D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02AA0E8-E71A-B436-367C-D98E6ED92E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77F01-2B58-F71B-55FA-FBA979EED225}"/>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12DE0555-C454-E39B-6401-7FD6A7D01B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39FE28B-9F4F-F99B-FBE0-54B62A466ED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8515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574-2955-067E-EAF9-E1BC3E6FDC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F8F6DA3-DA2D-DEB4-8291-9B37756EBD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AF3EA3-92BC-CC5D-393F-D1E4EC8FA9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DD8C3EF-0315-AF24-3B7C-AF59F67D7571}"/>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6" name="Footer Placeholder 5">
            <a:extLst>
              <a:ext uri="{FF2B5EF4-FFF2-40B4-BE49-F238E27FC236}">
                <a16:creationId xmlns:a16="http://schemas.microsoft.com/office/drawing/2014/main" id="{AD76346D-C49C-515B-ED0D-6A7CA47E9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0325B1-9477-4AB4-F8B5-E1927A45866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741788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0AA5-6266-9737-1973-C540B078862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3E562C-CEC5-476F-CBE5-355EE40D0A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948EB9-2EBA-0510-AA02-D5990F0A44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C8F890C-DDB7-B055-F8CB-6F921F490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F67D3-7610-F5D3-AE1A-5F0EE1A66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8B84DA5-1E84-35D3-0B04-0282F3D4A852}"/>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8" name="Footer Placeholder 7">
            <a:extLst>
              <a:ext uri="{FF2B5EF4-FFF2-40B4-BE49-F238E27FC236}">
                <a16:creationId xmlns:a16="http://schemas.microsoft.com/office/drawing/2014/main" id="{6E2CDCB1-4787-B791-14E8-88E090DD101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D053642-E4A2-0C36-7352-636BD976A24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697499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4F51-6DCD-8FC5-BAED-0FDB468CC37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A3CBAB7-3ED2-073A-5175-3184981143F7}"/>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4" name="Footer Placeholder 3">
            <a:extLst>
              <a:ext uri="{FF2B5EF4-FFF2-40B4-BE49-F238E27FC236}">
                <a16:creationId xmlns:a16="http://schemas.microsoft.com/office/drawing/2014/main" id="{38FD91C1-88DB-2DF1-AD8E-73CC541661F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A0516F6-CC17-F5A5-341A-228D6B6A7F3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7464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5839F7-5299-130C-C16E-C6545DFB0226}"/>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3" name="Footer Placeholder 2">
            <a:extLst>
              <a:ext uri="{FF2B5EF4-FFF2-40B4-BE49-F238E27FC236}">
                <a16:creationId xmlns:a16="http://schemas.microsoft.com/office/drawing/2014/main" id="{AE640869-447C-40BF-7E67-942A96A0C87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8C46645-254F-ACF9-DB7D-0B6524C56243}"/>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945842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0BC0-CBFA-661D-01C2-664FCA875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8F3B85C-FC6A-0FFC-523C-6E04D68B97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A5B1FDC-F529-53D0-E129-3C230A396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5E1CC6-ADBF-B114-D0FC-C1149FE4A81A}"/>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6" name="Footer Placeholder 5">
            <a:extLst>
              <a:ext uri="{FF2B5EF4-FFF2-40B4-BE49-F238E27FC236}">
                <a16:creationId xmlns:a16="http://schemas.microsoft.com/office/drawing/2014/main" id="{484DEE1C-A192-4955-08B4-B80384D2BDC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46DF2D7-6B3E-E7B4-95AC-C293E12D68C9}"/>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87217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DEE4-2CB9-E247-6C89-7CF83C2050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3BFC1AE-405D-4FBF-2546-D253823DE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D098609-31EE-EC3B-544D-F91579E5A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E8280-91AC-C690-4519-FB73F8D4B0A5}"/>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6" name="Footer Placeholder 5">
            <a:extLst>
              <a:ext uri="{FF2B5EF4-FFF2-40B4-BE49-F238E27FC236}">
                <a16:creationId xmlns:a16="http://schemas.microsoft.com/office/drawing/2014/main" id="{41B7D333-D7FD-EAFB-93B6-66A1E5B0671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5213E36-BB5A-A357-1AE2-79AF235EFEA7}"/>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87061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EC0C-BB20-65F3-935A-6F32188113B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65C506D-D6EE-0995-E52E-BD203053CD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D38A5F8-E308-8702-1954-2C758E7901D4}"/>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53D04D3D-C61F-6508-3BC2-29820B0E90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6DD2646-50F2-0EFE-5728-196049A730D6}"/>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3854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8AC41-7279-FAE5-0851-22E94F9631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95124CD-E0A8-A5AD-F2B7-032F9A279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025654-F116-8F50-840F-5AB0A65576BD}"/>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3D04A9D5-ED41-5AE0-C0E8-A1BCDA0C16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31AC784-A56A-6613-EDFB-EE5F0FD8E87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09340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52599-C7A5-5BF3-A518-C644DFFD5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71FE048-93D2-4F33-7789-BD2A55EC89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1CC84B-794A-3A80-7E4F-BB75ED96F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418EDE8F-9737-24BA-A472-0B988461A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B0462121-8499-E1D0-5EE6-2D22A0058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20BFB8-ECC0-49DA-8E21-E97AE6A02810}" type="slidenum">
              <a:rPr lang="en-CA" smtClean="0"/>
              <a:t>‹#›</a:t>
            </a:fld>
            <a:endParaRPr lang="en-CA"/>
          </a:p>
        </p:txBody>
      </p:sp>
    </p:spTree>
    <p:extLst>
      <p:ext uri="{BB962C8B-B14F-4D97-AF65-F5344CB8AC3E}">
        <p14:creationId xmlns:p14="http://schemas.microsoft.com/office/powerpoint/2010/main" val="127183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7.png"/><Relationship Id="rId2" Type="http://schemas.openxmlformats.org/officeDocument/2006/relationships/image" Target="../media/image32.jp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2866-E746-3194-627A-803F41C82BB5}"/>
              </a:ext>
            </a:extLst>
          </p:cNvPr>
          <p:cNvSpPr>
            <a:spLocks noGrp="1"/>
          </p:cNvSpPr>
          <p:nvPr>
            <p:ph type="ctrTitle"/>
          </p:nvPr>
        </p:nvSpPr>
        <p:spPr/>
        <p:txBody>
          <a:bodyPr/>
          <a:lstStyle/>
          <a:p>
            <a:r>
              <a:rPr lang="en-CA" dirty="0"/>
              <a:t>Color II</a:t>
            </a:r>
          </a:p>
        </p:txBody>
      </p:sp>
      <p:sp>
        <p:nvSpPr>
          <p:cNvPr id="3" name="Subtitle 2">
            <a:extLst>
              <a:ext uri="{FF2B5EF4-FFF2-40B4-BE49-F238E27FC236}">
                <a16:creationId xmlns:a16="http://schemas.microsoft.com/office/drawing/2014/main" id="{4E8639E4-9B7F-B6E6-E825-01789605A390}"/>
              </a:ext>
            </a:extLst>
          </p:cNvPr>
          <p:cNvSpPr>
            <a:spLocks noGrp="1"/>
          </p:cNvSpPr>
          <p:nvPr>
            <p:ph type="subTitle" idx="1"/>
          </p:nvPr>
        </p:nvSpPr>
        <p:spPr/>
        <p:txBody>
          <a:bodyPr/>
          <a:lstStyle/>
          <a:p>
            <a:r>
              <a:rPr lang="en-CA" dirty="0"/>
              <a:t>Art 251</a:t>
            </a:r>
          </a:p>
        </p:txBody>
      </p:sp>
    </p:spTree>
    <p:extLst>
      <p:ext uri="{BB962C8B-B14F-4D97-AF65-F5344CB8AC3E}">
        <p14:creationId xmlns:p14="http://schemas.microsoft.com/office/powerpoint/2010/main" val="17636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Temperature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fontScale="92500" lnSpcReduction="10000"/>
          </a:bodyPr>
          <a:lstStyle/>
          <a:p>
            <a:pPr marL="0" indent="0">
              <a:buNone/>
            </a:pPr>
            <a:r>
              <a:rPr lang="en-US" dirty="0"/>
              <a:t>References color as </a:t>
            </a:r>
            <a:r>
              <a:rPr lang="en-US" i="1" dirty="0"/>
              <a:t>warm</a:t>
            </a:r>
            <a:r>
              <a:rPr lang="en-US" dirty="0"/>
              <a:t> or </a:t>
            </a:r>
            <a:r>
              <a:rPr lang="en-US" i="1" dirty="0"/>
              <a:t>cool</a:t>
            </a:r>
            <a:r>
              <a:rPr lang="en-US" dirty="0"/>
              <a:t> hues. </a:t>
            </a:r>
          </a:p>
          <a:p>
            <a:pPr marL="0" indent="0">
              <a:buNone/>
            </a:pPr>
            <a:r>
              <a:rPr lang="en-US" dirty="0"/>
              <a:t>The term refers to how we </a:t>
            </a:r>
            <a:r>
              <a:rPr lang="en-US" i="1" dirty="0"/>
              <a:t>feel</a:t>
            </a:r>
            <a:r>
              <a:rPr lang="en-US" dirty="0"/>
              <a:t> about the </a:t>
            </a:r>
            <a:r>
              <a:rPr lang="en-US" dirty="0" err="1"/>
              <a:t>colours</a:t>
            </a:r>
            <a:r>
              <a:rPr lang="en-US" dirty="0"/>
              <a:t>.</a:t>
            </a:r>
            <a:br>
              <a:rPr lang="en-US" dirty="0"/>
            </a:br>
            <a:br>
              <a:rPr lang="en-US" dirty="0"/>
            </a:br>
            <a:r>
              <a:rPr lang="en-US" dirty="0"/>
              <a:t>But also:</a:t>
            </a:r>
            <a:br>
              <a:rPr lang="en-US" dirty="0"/>
            </a:br>
            <a:r>
              <a:rPr lang="en-US" dirty="0"/>
              <a:t>Cool </a:t>
            </a:r>
            <a:r>
              <a:rPr lang="en-US" dirty="0" err="1"/>
              <a:t>colours</a:t>
            </a:r>
            <a:r>
              <a:rPr lang="en-US" dirty="0"/>
              <a:t> will appear to move to the back of a painting, whereas warm ones seem to be in front.</a:t>
            </a:r>
          </a:p>
          <a:p>
            <a:pPr marL="0" indent="0">
              <a:buNone/>
            </a:pPr>
            <a:r>
              <a:rPr lang="en-US" dirty="0"/>
              <a:t>Daylight</a:t>
            </a:r>
            <a:r>
              <a:rPr lang="en-US" u="sng" dirty="0"/>
              <a:t> </a:t>
            </a:r>
            <a:r>
              <a:rPr lang="en-US" dirty="0"/>
              <a:t>in the morning  and evening has a "warmer" color temperature. </a:t>
            </a:r>
          </a:p>
          <a:p>
            <a:pPr marL="0" indent="0">
              <a:buNone/>
            </a:pPr>
            <a:br>
              <a:rPr lang="en-US" dirty="0"/>
            </a:br>
            <a:r>
              <a:rPr lang="en-US" dirty="0"/>
              <a:t>Objects like mountains far away in real life have a cool blue color due to atmospheric effects.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656200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Temperature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r>
              <a:rPr lang="en-US" dirty="0" err="1"/>
              <a:t>Colour</a:t>
            </a:r>
            <a:r>
              <a:rPr lang="en-US" dirty="0"/>
              <a:t> temperature is somewhat subjective and not well quantified, so little effort has gone into digital implementations.</a:t>
            </a:r>
          </a:p>
          <a:p>
            <a:pPr marL="0" indent="0">
              <a:buNone/>
            </a:pPr>
            <a:endParaRPr lang="en-US" dirty="0"/>
          </a:p>
          <a:p>
            <a:pPr marL="0" indent="0">
              <a:buNone/>
            </a:pPr>
            <a:r>
              <a:rPr lang="en-US" dirty="0"/>
              <a:t> We </a:t>
            </a:r>
            <a:r>
              <a:rPr lang="en-US" i="1" dirty="0"/>
              <a:t>do</a:t>
            </a:r>
            <a:r>
              <a:rPr lang="en-US" dirty="0"/>
              <a:t> know that we can make an image or </a:t>
            </a:r>
            <a:r>
              <a:rPr lang="en-US" dirty="0" err="1"/>
              <a:t>colour</a:t>
            </a:r>
            <a:r>
              <a:rPr lang="en-US" dirty="0"/>
              <a:t> warmer by increasing the red component, and we can make it cooler by increasing the blue component.   </a:t>
            </a:r>
          </a:p>
          <a:p>
            <a:pPr marL="0" indent="0">
              <a:buNone/>
            </a:pPr>
            <a:endParaRPr lang="en-US" dirty="0"/>
          </a:p>
        </p:txBody>
      </p:sp>
    </p:spTree>
    <p:extLst>
      <p:ext uri="{BB962C8B-B14F-4D97-AF65-F5344CB8AC3E}">
        <p14:creationId xmlns:p14="http://schemas.microsoft.com/office/powerpoint/2010/main" val="3784804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Temperature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67F4DFD7-F4F2-51AE-5BE2-74192537EE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535" y="2286000"/>
            <a:ext cx="12150339" cy="2263139"/>
          </a:xfrm>
          <a:prstGeom prst="rect">
            <a:avLst/>
          </a:prstGeom>
          <a:noFill/>
          <a:ln>
            <a:noFill/>
          </a:ln>
        </p:spPr>
      </p:pic>
      <p:sp>
        <p:nvSpPr>
          <p:cNvPr id="6" name="Title 1">
            <a:extLst>
              <a:ext uri="{FF2B5EF4-FFF2-40B4-BE49-F238E27FC236}">
                <a16:creationId xmlns:a16="http://schemas.microsoft.com/office/drawing/2014/main" id="{3959AB31-F831-753C-290E-FC84DE684427}"/>
              </a:ext>
            </a:extLst>
          </p:cNvPr>
          <p:cNvSpPr txBox="1">
            <a:spLocks/>
          </p:cNvSpPr>
          <p:nvPr/>
        </p:nvSpPr>
        <p:spPr>
          <a:xfrm>
            <a:off x="776834" y="454913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Original                    +20 degrees         -20 degrees</a:t>
            </a:r>
          </a:p>
        </p:txBody>
      </p:sp>
    </p:spTree>
    <p:extLst>
      <p:ext uri="{BB962C8B-B14F-4D97-AF65-F5344CB8AC3E}">
        <p14:creationId xmlns:p14="http://schemas.microsoft.com/office/powerpoint/2010/main" val="4244125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Temperature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sp>
        <p:nvSpPr>
          <p:cNvPr id="4" name="Content Placeholder 4">
            <a:extLst>
              <a:ext uri="{FF2B5EF4-FFF2-40B4-BE49-F238E27FC236}">
                <a16:creationId xmlns:a16="http://schemas.microsoft.com/office/drawing/2014/main" id="{A1C2C69C-5256-C8DF-3EA5-6A5A79F499E6}"/>
              </a:ext>
            </a:extLst>
          </p:cNvPr>
          <p:cNvSpPr txBox="1">
            <a:spLocks/>
          </p:cNvSpPr>
          <p:nvPr/>
        </p:nvSpPr>
        <p:spPr>
          <a:xfrm>
            <a:off x="453390" y="1504632"/>
            <a:ext cx="10043160" cy="46485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dirty="0"/>
              <a:t>Color temperature has various visual effects that we can play with:</a:t>
            </a:r>
            <a:endParaRPr lang="en-CA" dirty="0"/>
          </a:p>
          <a:p>
            <a:pPr lvl="0"/>
            <a:r>
              <a:rPr lang="en-US" dirty="0"/>
              <a:t>It can create a sense of perspective</a:t>
            </a:r>
            <a:endParaRPr lang="en-CA" dirty="0"/>
          </a:p>
          <a:p>
            <a:pPr lvl="0"/>
            <a:r>
              <a:rPr lang="en-US" dirty="0"/>
              <a:t>It can make the same object appear dull or bright</a:t>
            </a:r>
            <a:endParaRPr lang="en-CA" dirty="0"/>
          </a:p>
          <a:p>
            <a:pPr lvl="0"/>
            <a:r>
              <a:rPr lang="en-US" dirty="0"/>
              <a:t>It creates and enhances contrast</a:t>
            </a:r>
            <a:endParaRPr lang="en-CA" dirty="0"/>
          </a:p>
          <a:p>
            <a:pPr lvl="0"/>
            <a:r>
              <a:rPr lang="en-US" dirty="0"/>
              <a:t>Desaturated </a:t>
            </a:r>
            <a:r>
              <a:rPr lang="en-US" dirty="0" err="1"/>
              <a:t>colours</a:t>
            </a:r>
            <a:r>
              <a:rPr lang="en-US" dirty="0"/>
              <a:t> seem cool (E.G. pastel colors)</a:t>
            </a:r>
            <a:endParaRPr lang="en-CA" dirty="0"/>
          </a:p>
          <a:p>
            <a:pPr lvl="0"/>
            <a:r>
              <a:rPr lang="en-US" dirty="0"/>
              <a:t>Warm </a:t>
            </a:r>
            <a:r>
              <a:rPr lang="en-US" dirty="0" err="1"/>
              <a:t>colours</a:t>
            </a:r>
            <a:r>
              <a:rPr lang="en-US" dirty="0"/>
              <a:t> can be a space seem bigger, while cool </a:t>
            </a:r>
            <a:r>
              <a:rPr lang="en-US" dirty="0" err="1"/>
              <a:t>colours</a:t>
            </a:r>
            <a:r>
              <a:rPr lang="en-US" dirty="0"/>
              <a:t> make it seem smaller</a:t>
            </a:r>
            <a:endParaRPr lang="en-CA" dirty="0"/>
          </a:p>
          <a:p>
            <a:pPr lvl="0"/>
            <a:r>
              <a:rPr lang="en-US" dirty="0" err="1"/>
              <a:t>Colour</a:t>
            </a:r>
            <a:r>
              <a:rPr lang="en-US" dirty="0"/>
              <a:t> temperature is relative – the same color will look different depending on what it’s next to.</a:t>
            </a:r>
            <a:endParaRPr lang="en-CA"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056577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For Programmers Only:</a:t>
            </a:r>
          </a:p>
        </p:txBody>
      </p:sp>
      <p:sp>
        <p:nvSpPr>
          <p:cNvPr id="3" name="Title 1">
            <a:extLst>
              <a:ext uri="{FF2B5EF4-FFF2-40B4-BE49-F238E27FC236}">
                <a16:creationId xmlns:a16="http://schemas.microsoft.com/office/drawing/2014/main" id="{C0840843-B771-0AA7-7DAE-5727B486612E}"/>
              </a:ext>
            </a:extLst>
          </p:cNvPr>
          <p:cNvSpPr txBox="1">
            <a:spLocks/>
          </p:cNvSpPr>
          <p:nvPr/>
        </p:nvSpPr>
        <p:spPr>
          <a:xfrm>
            <a:off x="6200345" y="0"/>
            <a:ext cx="5991655" cy="6858000"/>
          </a:xfrm>
          <a:prstGeom prst="rect">
            <a:avLst/>
          </a:prstGeom>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 </a:t>
            </a:r>
            <a:endParaRPr lang="en-CA" b="1" dirty="0"/>
          </a:p>
          <a:p>
            <a:r>
              <a:rPr lang="en-US" sz="7000" b="1" dirty="0"/>
              <a:t>void temperature (</a:t>
            </a:r>
            <a:r>
              <a:rPr lang="en-US" sz="7000" b="1" dirty="0" err="1"/>
              <a:t>PImage</a:t>
            </a:r>
            <a:r>
              <a:rPr lang="en-US" sz="7000" b="1" dirty="0"/>
              <a:t> res, </a:t>
            </a:r>
            <a:endParaRPr lang="en-CA" sz="7000" b="1" dirty="0"/>
          </a:p>
          <a:p>
            <a:r>
              <a:rPr lang="en-US" sz="7000" b="1" dirty="0"/>
              <a:t>               float delta)</a:t>
            </a:r>
            <a:endParaRPr lang="en-CA" sz="7000" b="1" dirty="0"/>
          </a:p>
          <a:p>
            <a:r>
              <a:rPr lang="en-US" sz="7000" b="1" dirty="0"/>
              <a:t> </a:t>
            </a:r>
            <a:endParaRPr lang="en-CA" sz="7000" b="1" dirty="0"/>
          </a:p>
          <a:p>
            <a:r>
              <a:rPr lang="en-US" sz="7000" b="1" dirty="0"/>
              <a:t>  color p;</a:t>
            </a:r>
            <a:endParaRPr lang="en-CA" sz="7000" b="1" dirty="0"/>
          </a:p>
          <a:p>
            <a:r>
              <a:rPr lang="en-US" sz="7000" b="1" dirty="0"/>
              <a:t>  float r, g, b;</a:t>
            </a:r>
            <a:endParaRPr lang="en-CA" sz="7000" b="1" dirty="0"/>
          </a:p>
          <a:p>
            <a:r>
              <a:rPr lang="en-US" sz="7000" b="1" dirty="0"/>
              <a:t>  </a:t>
            </a:r>
            <a:endParaRPr lang="en-CA" sz="7000" b="1" dirty="0"/>
          </a:p>
          <a:p>
            <a:r>
              <a:rPr lang="en-US" sz="7000" b="1" dirty="0"/>
              <a:t>  for(int </a:t>
            </a:r>
            <a:r>
              <a:rPr lang="en-US" sz="7000" b="1" dirty="0" err="1"/>
              <a:t>i</a:t>
            </a:r>
            <a:r>
              <a:rPr lang="en-US" sz="7000" b="1" dirty="0"/>
              <a:t>=0; </a:t>
            </a:r>
            <a:r>
              <a:rPr lang="en-US" sz="7000" b="1" dirty="0" err="1"/>
              <a:t>i</a:t>
            </a:r>
            <a:r>
              <a:rPr lang="en-US" sz="7000" b="1" dirty="0"/>
              <a:t>&lt;</a:t>
            </a:r>
            <a:r>
              <a:rPr lang="en-US" sz="7000" b="1" dirty="0" err="1"/>
              <a:t>res.width</a:t>
            </a:r>
            <a:r>
              <a:rPr lang="en-US" sz="7000" b="1" dirty="0"/>
              <a:t>; </a:t>
            </a:r>
            <a:r>
              <a:rPr lang="en-US" sz="7000" b="1" dirty="0" err="1"/>
              <a:t>i</a:t>
            </a:r>
            <a:r>
              <a:rPr lang="en-US" sz="7000" b="1" dirty="0"/>
              <a:t>++)</a:t>
            </a:r>
            <a:endParaRPr lang="en-CA" sz="7000" b="1" dirty="0"/>
          </a:p>
          <a:p>
            <a:r>
              <a:rPr lang="en-US" sz="7000" b="1" dirty="0"/>
              <a:t>    for (int j=0; j&lt;</a:t>
            </a:r>
            <a:r>
              <a:rPr lang="en-US" sz="7000" b="1" dirty="0" err="1"/>
              <a:t>res.height</a:t>
            </a:r>
            <a:r>
              <a:rPr lang="en-US" sz="7000" b="1" dirty="0"/>
              <a:t>; </a:t>
            </a:r>
            <a:r>
              <a:rPr lang="en-US" sz="7000" b="1" dirty="0" err="1"/>
              <a:t>j++</a:t>
            </a:r>
            <a:r>
              <a:rPr lang="en-US" sz="7000" b="1" dirty="0"/>
              <a:t>)</a:t>
            </a:r>
            <a:endParaRPr lang="en-CA" sz="7000" b="1" dirty="0"/>
          </a:p>
          <a:p>
            <a:r>
              <a:rPr lang="en-US" sz="7000" b="1" dirty="0"/>
              <a:t> </a:t>
            </a:r>
            <a:endParaRPr lang="en-CA" sz="7000" b="1" dirty="0"/>
          </a:p>
          <a:p>
            <a:r>
              <a:rPr lang="en-US" sz="7000" b="1" dirty="0"/>
              <a:t> </a:t>
            </a:r>
            <a:endParaRPr lang="en-CA" sz="7000" b="1" dirty="0"/>
          </a:p>
          <a:p>
            <a:r>
              <a:rPr lang="en-US" sz="7000" b="1" dirty="0"/>
              <a:t>    {</a:t>
            </a:r>
            <a:endParaRPr lang="en-CA" sz="7000" b="1" dirty="0"/>
          </a:p>
          <a:p>
            <a:r>
              <a:rPr lang="en-US" sz="7000" b="1" dirty="0"/>
              <a:t>      p = </a:t>
            </a:r>
            <a:r>
              <a:rPr lang="en-US" sz="7000" b="1" dirty="0" err="1"/>
              <a:t>res.get</a:t>
            </a:r>
            <a:r>
              <a:rPr lang="en-US" sz="7000" b="1" dirty="0"/>
              <a:t>(</a:t>
            </a:r>
            <a:r>
              <a:rPr lang="en-US" sz="7000" b="1" dirty="0" err="1"/>
              <a:t>i,j</a:t>
            </a:r>
            <a:r>
              <a:rPr lang="en-US" sz="7000" b="1" dirty="0"/>
              <a:t>);</a:t>
            </a:r>
            <a:endParaRPr lang="en-CA" sz="7000" b="1" dirty="0"/>
          </a:p>
          <a:p>
            <a:r>
              <a:rPr lang="en-US" sz="7000" b="1" dirty="0"/>
              <a:t>      r = red(p); g = green(p); </a:t>
            </a:r>
            <a:endParaRPr lang="en-CA" sz="7000" b="1" dirty="0"/>
          </a:p>
          <a:p>
            <a:r>
              <a:rPr lang="en-US" sz="7000" b="1" dirty="0"/>
              <a:t>      b = blue(p);</a:t>
            </a:r>
            <a:endParaRPr lang="en-CA" sz="7000" b="1" dirty="0"/>
          </a:p>
          <a:p>
            <a:r>
              <a:rPr lang="en-US" sz="7000" b="1" dirty="0"/>
              <a:t>      </a:t>
            </a:r>
            <a:r>
              <a:rPr lang="en-US" sz="7000" b="1" dirty="0">
                <a:solidFill>
                  <a:srgbClr val="FF0000"/>
                </a:solidFill>
              </a:rPr>
              <a:t>r = r + delta;</a:t>
            </a:r>
            <a:endParaRPr lang="en-CA" sz="7000" b="1" dirty="0">
              <a:solidFill>
                <a:srgbClr val="FF0000"/>
              </a:solidFill>
            </a:endParaRPr>
          </a:p>
          <a:p>
            <a:r>
              <a:rPr lang="en-US" sz="7000" b="1" dirty="0"/>
              <a:t>      if (r&gt;255) r=255;</a:t>
            </a:r>
            <a:endParaRPr lang="en-CA" sz="7000" b="1" dirty="0"/>
          </a:p>
          <a:p>
            <a:r>
              <a:rPr lang="en-US" sz="7000" b="1" dirty="0"/>
              <a:t>        else if (r&lt;0) r = 0;</a:t>
            </a:r>
            <a:endParaRPr lang="en-CA" sz="7000" b="1" dirty="0"/>
          </a:p>
          <a:p>
            <a:r>
              <a:rPr lang="en-US" sz="7000" b="1" dirty="0"/>
              <a:t>      </a:t>
            </a:r>
            <a:r>
              <a:rPr lang="en-US" sz="7000" b="1" dirty="0">
                <a:solidFill>
                  <a:srgbClr val="FF0000"/>
                </a:solidFill>
              </a:rPr>
              <a:t>b = b-delta;</a:t>
            </a:r>
            <a:endParaRPr lang="en-CA" sz="7000" b="1" dirty="0">
              <a:solidFill>
                <a:srgbClr val="FF0000"/>
              </a:solidFill>
            </a:endParaRPr>
          </a:p>
          <a:p>
            <a:r>
              <a:rPr lang="en-US" sz="7000" b="1" dirty="0"/>
              <a:t>      if (b&gt;255) b=255;</a:t>
            </a:r>
            <a:endParaRPr lang="en-CA" sz="7000" b="1" dirty="0"/>
          </a:p>
          <a:p>
            <a:r>
              <a:rPr lang="en-US" sz="7000" b="1" dirty="0"/>
              <a:t>        else if (b&lt;0) b = 0;</a:t>
            </a:r>
            <a:endParaRPr lang="en-CA" sz="7000" b="1" dirty="0"/>
          </a:p>
          <a:p>
            <a:r>
              <a:rPr lang="en-US" sz="7000" b="1" dirty="0"/>
              <a:t>      </a:t>
            </a:r>
            <a:r>
              <a:rPr lang="en-US" sz="7000" b="1" dirty="0" err="1"/>
              <a:t>res.set</a:t>
            </a:r>
            <a:r>
              <a:rPr lang="en-US" sz="7000" b="1" dirty="0"/>
              <a:t>(</a:t>
            </a:r>
            <a:r>
              <a:rPr lang="en-US" sz="7000" b="1" dirty="0" err="1"/>
              <a:t>i,j</a:t>
            </a:r>
            <a:r>
              <a:rPr lang="en-US" sz="7000" b="1" dirty="0"/>
              <a:t>, color(r, g, b));</a:t>
            </a:r>
            <a:endParaRPr lang="en-CA" sz="7000" b="1" dirty="0"/>
          </a:p>
          <a:p>
            <a:r>
              <a:rPr lang="en-US" sz="7000" b="1" dirty="0"/>
              <a:t>    }</a:t>
            </a:r>
            <a:endParaRPr lang="en-CA" sz="7000" b="1" dirty="0"/>
          </a:p>
          <a:p>
            <a:r>
              <a:rPr lang="en-US" sz="7000" dirty="0"/>
              <a:t>}</a:t>
            </a:r>
            <a:endParaRPr lang="en-CA" sz="7000" dirty="0"/>
          </a:p>
        </p:txBody>
      </p:sp>
    </p:spTree>
    <p:extLst>
      <p:ext uri="{BB962C8B-B14F-4D97-AF65-F5344CB8AC3E}">
        <p14:creationId xmlns:p14="http://schemas.microsoft.com/office/powerpoint/2010/main" val="609990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Variations - Tint</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sp>
        <p:nvSpPr>
          <p:cNvPr id="4" name="Content Placeholder 4">
            <a:extLst>
              <a:ext uri="{FF2B5EF4-FFF2-40B4-BE49-F238E27FC236}">
                <a16:creationId xmlns:a16="http://schemas.microsoft.com/office/drawing/2014/main" id="{D9EC3F03-AC5F-4F1E-95D6-54E49FE28774}"/>
              </a:ext>
            </a:extLst>
          </p:cNvPr>
          <p:cNvSpPr txBox="1">
            <a:spLocks/>
          </p:cNvSpPr>
          <p:nvPr/>
        </p:nvSpPr>
        <p:spPr>
          <a:xfrm>
            <a:off x="453390" y="1504632"/>
            <a:ext cx="10043160" cy="46485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dirty="0"/>
              <a:t>A </a:t>
            </a:r>
            <a:r>
              <a:rPr lang="en-US" b="1" i="1" dirty="0"/>
              <a:t>tint</a:t>
            </a:r>
            <a:r>
              <a:rPr lang="en-US" dirty="0"/>
              <a:t> is specifically the adding of pure white to some color.</a:t>
            </a:r>
          </a:p>
          <a:p>
            <a:pPr marL="0" lvl="0" indent="0">
              <a:buNone/>
            </a:pPr>
            <a:r>
              <a:rPr lang="en-US" dirty="0"/>
              <a:t>When using RGB coordinates it is a matter of adding values to each of R, G, and B. </a:t>
            </a:r>
          </a:p>
          <a:p>
            <a:pPr marL="0" lvl="0" indent="0">
              <a:buNone/>
            </a:pPr>
            <a:endParaRPr lang="en-US" dirty="0"/>
          </a:p>
          <a:p>
            <a:pPr marL="0" lvl="0" indent="0">
              <a:buNone/>
            </a:pPr>
            <a:r>
              <a:rPr lang="en-US" dirty="0"/>
              <a:t>It’s not the </a:t>
            </a:r>
            <a:r>
              <a:rPr lang="en-US" i="1" dirty="0"/>
              <a:t>same</a:t>
            </a:r>
            <a:r>
              <a:rPr lang="en-US" dirty="0"/>
              <a:t> value, though. 255 is the maximum value of a coordinate. </a:t>
            </a:r>
          </a:p>
          <a:p>
            <a:pPr marL="0" lvl="0" indent="0">
              <a:buNone/>
            </a:pPr>
            <a:endParaRPr lang="en-US" dirty="0"/>
          </a:p>
          <a:p>
            <a:pPr marL="0" lvl="0" indent="0">
              <a:buNone/>
            </a:pPr>
            <a:r>
              <a:rPr lang="en-US" dirty="0"/>
              <a:t>Let’s call 255-R the </a:t>
            </a:r>
            <a:r>
              <a:rPr lang="en-US" i="1" dirty="0"/>
              <a:t>headroom</a:t>
            </a:r>
            <a:r>
              <a:rPr lang="en-US" dirty="0"/>
              <a:t> in the red color, which is to say it is the number of values remaining until it reaches the maximum. Each color has a different headroom in most cases, and the value we add to each is dependent on that. </a:t>
            </a:r>
          </a:p>
        </p:txBody>
      </p:sp>
    </p:spTree>
    <p:extLst>
      <p:ext uri="{BB962C8B-B14F-4D97-AF65-F5344CB8AC3E}">
        <p14:creationId xmlns:p14="http://schemas.microsoft.com/office/powerpoint/2010/main" val="1670668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Variations - Tint</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sp>
        <p:nvSpPr>
          <p:cNvPr id="4" name="Content Placeholder 4">
            <a:extLst>
              <a:ext uri="{FF2B5EF4-FFF2-40B4-BE49-F238E27FC236}">
                <a16:creationId xmlns:a16="http://schemas.microsoft.com/office/drawing/2014/main" id="{D9EC3F03-AC5F-4F1E-95D6-54E49FE28774}"/>
              </a:ext>
            </a:extLst>
          </p:cNvPr>
          <p:cNvSpPr txBox="1">
            <a:spLocks/>
          </p:cNvSpPr>
          <p:nvPr/>
        </p:nvSpPr>
        <p:spPr>
          <a:xfrm>
            <a:off x="453390" y="1504632"/>
            <a:ext cx="10043160" cy="46485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For each coordinate, the tint is determined, for some factor f between 0 and 1, as:</a:t>
            </a:r>
          </a:p>
          <a:p>
            <a:pPr marL="0" indent="0">
              <a:buNone/>
            </a:pPr>
            <a:endParaRPr lang="en-CA" dirty="0"/>
          </a:p>
          <a:p>
            <a:pPr marL="0" indent="0">
              <a:buNone/>
            </a:pPr>
            <a:r>
              <a:rPr lang="en-CA" dirty="0"/>
              <a:t>r = headroom(r)*f + r = (255 - r)*f + r</a:t>
            </a:r>
          </a:p>
          <a:p>
            <a:pPr marL="0" indent="0">
              <a:buNone/>
            </a:pPr>
            <a:r>
              <a:rPr lang="en-CA" dirty="0"/>
              <a:t>g = headroom(g)*g + g = (255 - g)*f + g</a:t>
            </a:r>
          </a:p>
          <a:p>
            <a:pPr marL="0" indent="0">
              <a:buNone/>
            </a:pPr>
            <a:r>
              <a:rPr lang="en-CA" dirty="0"/>
              <a:t>b = headroom(b)*b + b = (255 - b)*f + b</a:t>
            </a:r>
          </a:p>
          <a:p>
            <a:pPr marL="0" indent="0">
              <a:buNone/>
            </a:pPr>
            <a:endParaRPr lang="en-CA" dirty="0"/>
          </a:p>
          <a:p>
            <a:pPr marL="0" indent="0">
              <a:buNone/>
            </a:pPr>
            <a:r>
              <a:rPr lang="en-CA" dirty="0"/>
              <a:t>So each color coordinate has a different value added to it that depends on the color being modified. The factor f is the degree or amount of the tint, the greater the factor, the lighter the tint.</a:t>
            </a:r>
          </a:p>
        </p:txBody>
      </p:sp>
    </p:spTree>
    <p:extLst>
      <p:ext uri="{BB962C8B-B14F-4D97-AF65-F5344CB8AC3E}">
        <p14:creationId xmlns:p14="http://schemas.microsoft.com/office/powerpoint/2010/main" val="2371760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Variations – Tint, HSB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648518"/>
          </a:xfrm>
        </p:spPr>
        <p:txBody>
          <a:bodyPr>
            <a:normAutofit/>
          </a:bodyPr>
          <a:lstStyle/>
          <a:p>
            <a:pPr marL="0" indent="0">
              <a:buNone/>
            </a:pPr>
            <a:endParaRPr lang="en-US" dirty="0"/>
          </a:p>
          <a:p>
            <a:pPr marL="0" indent="0">
              <a:buNone/>
            </a:pPr>
            <a:endParaRPr lang="en-US" dirty="0"/>
          </a:p>
        </p:txBody>
      </p:sp>
      <p:sp>
        <p:nvSpPr>
          <p:cNvPr id="4" name="Content Placeholder 4">
            <a:extLst>
              <a:ext uri="{FF2B5EF4-FFF2-40B4-BE49-F238E27FC236}">
                <a16:creationId xmlns:a16="http://schemas.microsoft.com/office/drawing/2014/main" id="{D9EC3F03-AC5F-4F1E-95D6-54E49FE28774}"/>
              </a:ext>
            </a:extLst>
          </p:cNvPr>
          <p:cNvSpPr txBox="1">
            <a:spLocks/>
          </p:cNvSpPr>
          <p:nvPr/>
        </p:nvSpPr>
        <p:spPr>
          <a:xfrm>
            <a:off x="453390" y="1504632"/>
            <a:ext cx="10043160" cy="46485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dirty="0"/>
              <a:t>When using HSB coordinates things are a little different. We have to modify only saturation and brightness. </a:t>
            </a:r>
          </a:p>
          <a:p>
            <a:pPr marL="0" indent="0">
              <a:buNone/>
            </a:pPr>
            <a:r>
              <a:rPr lang="en-CA" dirty="0"/>
              <a:t>The brightness is increased, but the saturation is decreased. We know that as saturation gets smaller, the color changes towards white. </a:t>
            </a:r>
          </a:p>
          <a:p>
            <a:pPr marL="0" indent="0">
              <a:buNone/>
            </a:pPr>
            <a:r>
              <a:rPr lang="en-CA" dirty="0"/>
              <a:t>The headroom for brightness is the same as for RGB, but for saturation is the difference between the current value and 0, or simply the saturation itself. So we have:</a:t>
            </a:r>
          </a:p>
          <a:p>
            <a:pPr marL="0" indent="0">
              <a:buNone/>
            </a:pPr>
            <a:r>
              <a:rPr lang="en-CA" dirty="0"/>
              <a:t>h = h</a:t>
            </a:r>
          </a:p>
          <a:p>
            <a:pPr marL="0" indent="0">
              <a:buNone/>
            </a:pPr>
            <a:r>
              <a:rPr lang="en-US" dirty="0"/>
              <a:t> s = s – s*f</a:t>
            </a:r>
            <a:endParaRPr lang="en-CA" dirty="0"/>
          </a:p>
          <a:p>
            <a:pPr marL="0" indent="0">
              <a:buNone/>
            </a:pPr>
            <a:r>
              <a:rPr lang="en-US" dirty="0"/>
              <a:t>b = (255-b)*f + b</a:t>
            </a:r>
            <a:endParaRPr lang="en-CA" dirty="0"/>
          </a:p>
          <a:p>
            <a:pPr marL="0" indent="0">
              <a:buNone/>
            </a:pPr>
            <a:endParaRPr lang="en-CA" dirty="0"/>
          </a:p>
        </p:txBody>
      </p:sp>
    </p:spTree>
    <p:extLst>
      <p:ext uri="{BB962C8B-B14F-4D97-AF65-F5344CB8AC3E}">
        <p14:creationId xmlns:p14="http://schemas.microsoft.com/office/powerpoint/2010/main" val="1215868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0" y="0"/>
            <a:ext cx="3888526" cy="1800526"/>
          </a:xfrm>
        </p:spPr>
        <p:txBody>
          <a:bodyPr>
            <a:normAutofit/>
          </a:bodyPr>
          <a:lstStyle/>
          <a:p>
            <a:r>
              <a:rPr lang="en-CA" dirty="0"/>
              <a:t>Example: Tints </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838201" y="2623381"/>
            <a:ext cx="3888528" cy="3553581"/>
          </a:xfrm>
        </p:spPr>
        <p:txBody>
          <a:bodyPr>
            <a:normAutofit/>
          </a:bodyPr>
          <a:lstStyle/>
          <a:p>
            <a:pPr marL="0" indent="0">
              <a:buNone/>
            </a:pPr>
            <a:endParaRPr lang="en-US" sz="2000"/>
          </a:p>
          <a:p>
            <a:pPr marL="0" indent="0">
              <a:buNone/>
            </a:pPr>
            <a:endParaRPr lang="en-US" sz="2000"/>
          </a:p>
        </p:txBody>
      </p:sp>
      <p:pic>
        <p:nvPicPr>
          <p:cNvPr id="3" name="Picture 2">
            <a:extLst>
              <a:ext uri="{FF2B5EF4-FFF2-40B4-BE49-F238E27FC236}">
                <a16:creationId xmlns:a16="http://schemas.microsoft.com/office/drawing/2014/main" id="{365C80FE-2E68-9A4D-F0A0-6B954E8386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4591" y="2623381"/>
            <a:ext cx="9993237" cy="3154045"/>
          </a:xfrm>
          <a:prstGeom prst="rect">
            <a:avLst/>
          </a:prstGeom>
          <a:noFill/>
          <a:ln>
            <a:noFill/>
          </a:ln>
        </p:spPr>
      </p:pic>
      <p:sp>
        <p:nvSpPr>
          <p:cNvPr id="6" name="Content Placeholder 4">
            <a:extLst>
              <a:ext uri="{FF2B5EF4-FFF2-40B4-BE49-F238E27FC236}">
                <a16:creationId xmlns:a16="http://schemas.microsoft.com/office/drawing/2014/main" id="{D88CB410-7402-7F21-4075-4F519537AC35}"/>
              </a:ext>
            </a:extLst>
          </p:cNvPr>
          <p:cNvSpPr txBox="1">
            <a:spLocks/>
          </p:cNvSpPr>
          <p:nvPr/>
        </p:nvSpPr>
        <p:spPr>
          <a:xfrm>
            <a:off x="0" y="3288388"/>
            <a:ext cx="6153150" cy="30558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dirty="0"/>
              <a:t>Teal                                              </a:t>
            </a:r>
          </a:p>
          <a:p>
            <a:pPr marL="0" indent="0">
              <a:buNone/>
            </a:pPr>
            <a:r>
              <a:rPr lang="en-CA" dirty="0"/>
              <a:t>Lawn green</a:t>
            </a:r>
          </a:p>
          <a:p>
            <a:pPr marL="0" indent="0">
              <a:buNone/>
            </a:pPr>
            <a:r>
              <a:rPr lang="en-CA" dirty="0"/>
              <a:t>Orchid</a:t>
            </a:r>
          </a:p>
          <a:p>
            <a:pPr marL="0" indent="0">
              <a:buNone/>
            </a:pPr>
            <a:r>
              <a:rPr lang="en-CA" dirty="0"/>
              <a:t>Tan</a:t>
            </a:r>
          </a:p>
        </p:txBody>
      </p:sp>
      <p:sp>
        <p:nvSpPr>
          <p:cNvPr id="7" name="Content Placeholder 4">
            <a:extLst>
              <a:ext uri="{FF2B5EF4-FFF2-40B4-BE49-F238E27FC236}">
                <a16:creationId xmlns:a16="http://schemas.microsoft.com/office/drawing/2014/main" id="{B39A66B8-D47D-CFE7-EEB0-67CE62E9784A}"/>
              </a:ext>
            </a:extLst>
          </p:cNvPr>
          <p:cNvSpPr txBox="1">
            <a:spLocks/>
          </p:cNvSpPr>
          <p:nvPr/>
        </p:nvSpPr>
        <p:spPr>
          <a:xfrm>
            <a:off x="4040926" y="2056568"/>
            <a:ext cx="6153150" cy="7192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dirty="0"/>
              <a:t>RGB                                              HSB</a:t>
            </a:r>
          </a:p>
        </p:txBody>
      </p:sp>
    </p:spTree>
    <p:extLst>
      <p:ext uri="{BB962C8B-B14F-4D97-AF65-F5344CB8AC3E}">
        <p14:creationId xmlns:p14="http://schemas.microsoft.com/office/powerpoint/2010/main" val="244604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4905" y="0"/>
            <a:ext cx="6454139" cy="2161726"/>
          </a:xfrm>
        </p:spPr>
        <p:txBody>
          <a:bodyPr>
            <a:normAutofit/>
          </a:bodyPr>
          <a:lstStyle/>
          <a:p>
            <a:r>
              <a:rPr lang="en-CA" dirty="0"/>
              <a:t>Colour Variations - Shades</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673665" y="1652209"/>
            <a:ext cx="8680333" cy="4630604"/>
          </a:xfrm>
        </p:spPr>
        <p:txBody>
          <a:bodyPr>
            <a:normAutofit lnSpcReduction="10000"/>
          </a:bodyPr>
          <a:lstStyle/>
          <a:p>
            <a:pPr marL="0" indent="0">
              <a:buNone/>
            </a:pPr>
            <a:r>
              <a:rPr lang="en-US" dirty="0"/>
              <a:t>We get a </a:t>
            </a:r>
            <a:r>
              <a:rPr lang="en-US" i="1" dirty="0"/>
              <a:t>shade</a:t>
            </a:r>
            <a:r>
              <a:rPr lang="en-US" dirty="0"/>
              <a:t> from a color by adding black. </a:t>
            </a:r>
          </a:p>
          <a:p>
            <a:pPr marL="0" indent="0">
              <a:buNone/>
            </a:pPr>
            <a:r>
              <a:rPr lang="en-US" dirty="0"/>
              <a:t>This is easy to do, because the </a:t>
            </a:r>
            <a:r>
              <a:rPr lang="en-US" i="1" dirty="0"/>
              <a:t>headroom</a:t>
            </a:r>
            <a:r>
              <a:rPr lang="en-US" dirty="0"/>
              <a:t> for each color value is the value itself: the distance to 0. </a:t>
            </a:r>
          </a:p>
          <a:p>
            <a:pPr marL="0" indent="0">
              <a:buNone/>
            </a:pPr>
            <a:endParaRPr lang="en-US" dirty="0"/>
          </a:p>
          <a:p>
            <a:pPr marL="0" indent="0">
              <a:buNone/>
            </a:pPr>
            <a:r>
              <a:rPr lang="en-US" dirty="0"/>
              <a:t>We can simply multiply each value by the specified factor </a:t>
            </a:r>
            <a:r>
              <a:rPr lang="en-US" b="1" dirty="0"/>
              <a:t>f</a:t>
            </a:r>
            <a:r>
              <a:rPr lang="en-US" dirty="0"/>
              <a:t>, where </a:t>
            </a:r>
            <a:r>
              <a:rPr lang="en-US" b="1" dirty="0"/>
              <a:t>f</a:t>
            </a:r>
            <a:r>
              <a:rPr lang="en-US" dirty="0"/>
              <a:t> is between 0 and 1. Smaller values of </a:t>
            </a:r>
            <a:r>
              <a:rPr lang="en-US" b="1" dirty="0"/>
              <a:t>f</a:t>
            </a:r>
            <a:r>
              <a:rPr lang="en-US" dirty="0"/>
              <a:t> make the shade darker. </a:t>
            </a:r>
          </a:p>
          <a:p>
            <a:pPr marL="0" indent="0">
              <a:buNone/>
            </a:pPr>
            <a:r>
              <a:rPr lang="en-US" dirty="0"/>
              <a:t>r1 = r*f                                       r1 = r – r*f</a:t>
            </a:r>
            <a:endParaRPr lang="en-CA" dirty="0"/>
          </a:p>
          <a:p>
            <a:pPr marL="0" indent="0">
              <a:buNone/>
            </a:pPr>
            <a:r>
              <a:rPr lang="en-US" dirty="0"/>
              <a:t>g1 = g*f                 OR              g1 = g - g*f</a:t>
            </a:r>
            <a:endParaRPr lang="en-CA" dirty="0"/>
          </a:p>
          <a:p>
            <a:pPr marL="0" indent="0">
              <a:buNone/>
            </a:pPr>
            <a:r>
              <a:rPr lang="en-US" dirty="0"/>
              <a:t>b1 = b*f                                    b1 = b - b*f</a:t>
            </a:r>
            <a:endParaRPr lang="en-CA" dirty="0"/>
          </a:p>
          <a:p>
            <a:pPr marL="0" indent="0">
              <a:buNone/>
            </a:pPr>
            <a:endParaRPr lang="en-US" dirty="0"/>
          </a:p>
          <a:p>
            <a:pPr marL="0" indent="0">
              <a:buNone/>
            </a:pPr>
            <a:endParaRPr lang="en-US" dirty="0"/>
          </a:p>
          <a:p>
            <a:pPr marL="0" indent="0">
              <a:buNone/>
            </a:pPr>
            <a:endParaRPr lang="en-US" dirty="0"/>
          </a:p>
          <a:p>
            <a:pPr marL="0" indent="0">
              <a:buNone/>
            </a:pPr>
            <a:endParaRPr lang="en-CA" dirty="0"/>
          </a:p>
        </p:txBody>
      </p:sp>
    </p:spTree>
    <p:extLst>
      <p:ext uri="{BB962C8B-B14F-4D97-AF65-F5344CB8AC3E}">
        <p14:creationId xmlns:p14="http://schemas.microsoft.com/office/powerpoint/2010/main" val="3531770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838201" y="2623381"/>
            <a:ext cx="3888528" cy="3553581"/>
          </a:xfrm>
        </p:spPr>
        <p:txBody>
          <a:bodyPr>
            <a:normAutofit/>
          </a:bodyPr>
          <a:lstStyle/>
          <a:p>
            <a:pPr marL="0" indent="0">
              <a:buNone/>
            </a:pPr>
            <a:endParaRPr lang="en-US" sz="2000"/>
          </a:p>
          <a:p>
            <a:pPr marL="0" indent="0">
              <a:buNone/>
            </a:pPr>
            <a:endParaRPr lang="en-US" sz="2000"/>
          </a:p>
        </p:txBody>
      </p:sp>
      <p:pic>
        <p:nvPicPr>
          <p:cNvPr id="4" name="Picture 3">
            <a:extLst>
              <a:ext uri="{FF2B5EF4-FFF2-40B4-BE49-F238E27FC236}">
                <a16:creationId xmlns:a16="http://schemas.microsoft.com/office/drawing/2014/main" id="{64467F09-003A-6997-EE61-E30A52F2B0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6549" y="1099711"/>
            <a:ext cx="8646315" cy="5259028"/>
          </a:xfrm>
          <a:prstGeom prst="rect">
            <a:avLst/>
          </a:prstGeom>
          <a:noFill/>
          <a:ln>
            <a:noFill/>
          </a:ln>
        </p:spPr>
      </p:pic>
      <p:sp>
        <p:nvSpPr>
          <p:cNvPr id="11" name="Title 10">
            <a:extLst>
              <a:ext uri="{FF2B5EF4-FFF2-40B4-BE49-F238E27FC236}">
                <a16:creationId xmlns:a16="http://schemas.microsoft.com/office/drawing/2014/main" id="{A402E249-E4DA-EEC0-1367-31BAC0340FD5}"/>
              </a:ext>
            </a:extLst>
          </p:cNvPr>
          <p:cNvSpPr>
            <a:spLocks noGrp="1"/>
          </p:cNvSpPr>
          <p:nvPr>
            <p:ph type="title"/>
          </p:nvPr>
        </p:nvSpPr>
        <p:spPr>
          <a:xfrm>
            <a:off x="381000" y="108881"/>
            <a:ext cx="10515600" cy="1325563"/>
          </a:xfrm>
        </p:spPr>
        <p:txBody>
          <a:bodyPr/>
          <a:lstStyle/>
          <a:p>
            <a:r>
              <a:rPr lang="en-CA" dirty="0"/>
              <a:t>Shades</a:t>
            </a:r>
          </a:p>
        </p:txBody>
      </p:sp>
      <p:sp>
        <p:nvSpPr>
          <p:cNvPr id="13" name="Content Placeholder 4">
            <a:extLst>
              <a:ext uri="{FF2B5EF4-FFF2-40B4-BE49-F238E27FC236}">
                <a16:creationId xmlns:a16="http://schemas.microsoft.com/office/drawing/2014/main" id="{A77F5714-2D2E-61BF-E729-39C7D7DCDDCD}"/>
              </a:ext>
            </a:extLst>
          </p:cNvPr>
          <p:cNvSpPr txBox="1">
            <a:spLocks/>
          </p:cNvSpPr>
          <p:nvPr/>
        </p:nvSpPr>
        <p:spPr>
          <a:xfrm>
            <a:off x="76067" y="2115482"/>
            <a:ext cx="2106694" cy="305585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dirty="0"/>
              <a:t>Teal       </a:t>
            </a:r>
          </a:p>
          <a:p>
            <a:pPr marL="0" indent="0">
              <a:buNone/>
            </a:pPr>
            <a:r>
              <a:rPr lang="en-CA" dirty="0"/>
              <a:t>                                       </a:t>
            </a:r>
          </a:p>
          <a:p>
            <a:pPr marL="0" indent="0">
              <a:buNone/>
            </a:pPr>
            <a:r>
              <a:rPr lang="en-CA" dirty="0"/>
              <a:t>Lawn green</a:t>
            </a:r>
          </a:p>
          <a:p>
            <a:pPr marL="0" indent="0">
              <a:buNone/>
            </a:pPr>
            <a:endParaRPr lang="en-CA" dirty="0"/>
          </a:p>
          <a:p>
            <a:pPr marL="0" indent="0">
              <a:buNone/>
            </a:pPr>
            <a:r>
              <a:rPr lang="en-CA" dirty="0"/>
              <a:t>Orchid</a:t>
            </a:r>
          </a:p>
          <a:p>
            <a:pPr marL="0" indent="0">
              <a:buNone/>
            </a:pPr>
            <a:endParaRPr lang="en-CA" dirty="0"/>
          </a:p>
          <a:p>
            <a:pPr marL="0" indent="0">
              <a:buNone/>
            </a:pPr>
            <a:r>
              <a:rPr lang="en-CA" dirty="0"/>
              <a:t>Tan</a:t>
            </a:r>
          </a:p>
        </p:txBody>
      </p:sp>
      <p:sp>
        <p:nvSpPr>
          <p:cNvPr id="14" name="Content Placeholder 4">
            <a:extLst>
              <a:ext uri="{FF2B5EF4-FFF2-40B4-BE49-F238E27FC236}">
                <a16:creationId xmlns:a16="http://schemas.microsoft.com/office/drawing/2014/main" id="{49C839CA-82C3-1C2C-4AC4-693016DA4D1F}"/>
              </a:ext>
            </a:extLst>
          </p:cNvPr>
          <p:cNvSpPr txBox="1">
            <a:spLocks/>
          </p:cNvSpPr>
          <p:nvPr/>
        </p:nvSpPr>
        <p:spPr>
          <a:xfrm>
            <a:off x="10300895" y="2024593"/>
            <a:ext cx="2106694" cy="305585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dirty="0"/>
              <a:t>Lavender       </a:t>
            </a:r>
          </a:p>
          <a:p>
            <a:pPr marL="0" indent="0">
              <a:buNone/>
            </a:pPr>
            <a:r>
              <a:rPr lang="en-CA" dirty="0"/>
              <a:t>                                       </a:t>
            </a:r>
          </a:p>
          <a:p>
            <a:pPr marL="0" indent="0">
              <a:buNone/>
            </a:pPr>
            <a:r>
              <a:rPr lang="en-CA" dirty="0"/>
              <a:t>Tomato</a:t>
            </a:r>
          </a:p>
          <a:p>
            <a:pPr marL="0" indent="0">
              <a:buNone/>
            </a:pPr>
            <a:endParaRPr lang="en-CA" dirty="0"/>
          </a:p>
          <a:p>
            <a:pPr marL="0" indent="0">
              <a:buNone/>
            </a:pPr>
            <a:r>
              <a:rPr lang="en-CA" dirty="0"/>
              <a:t>Yellow</a:t>
            </a:r>
          </a:p>
          <a:p>
            <a:pPr marL="0" indent="0">
              <a:buNone/>
            </a:pPr>
            <a:endParaRPr lang="en-CA" dirty="0"/>
          </a:p>
          <a:p>
            <a:pPr marL="0" indent="0">
              <a:buNone/>
            </a:pPr>
            <a:r>
              <a:rPr lang="en-CA" dirty="0"/>
              <a:t>Thistle</a:t>
            </a:r>
          </a:p>
        </p:txBody>
      </p:sp>
    </p:spTree>
    <p:extLst>
      <p:ext uri="{BB962C8B-B14F-4D97-AF65-F5344CB8AC3E}">
        <p14:creationId xmlns:p14="http://schemas.microsoft.com/office/powerpoint/2010/main" val="2745816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56722" y="3864171"/>
            <a:ext cx="3888528" cy="3553581"/>
          </a:xfrm>
        </p:spPr>
        <p:txBody>
          <a:bodyPr>
            <a:normAutofit/>
          </a:bodyPr>
          <a:lstStyle/>
          <a:p>
            <a:pPr marL="0" indent="0">
              <a:buNone/>
            </a:pPr>
            <a:endParaRPr lang="en-US" sz="2000" dirty="0"/>
          </a:p>
          <a:p>
            <a:pPr marL="0" indent="0">
              <a:buNone/>
            </a:pPr>
            <a:endParaRPr lang="en-US" sz="2000" dirty="0"/>
          </a:p>
        </p:txBody>
      </p:sp>
      <p:sp>
        <p:nvSpPr>
          <p:cNvPr id="7" name="Title 6">
            <a:extLst>
              <a:ext uri="{FF2B5EF4-FFF2-40B4-BE49-F238E27FC236}">
                <a16:creationId xmlns:a16="http://schemas.microsoft.com/office/drawing/2014/main" id="{C6219D7E-5587-D211-C9E0-8860B3DA7FEA}"/>
              </a:ext>
            </a:extLst>
          </p:cNvPr>
          <p:cNvSpPr>
            <a:spLocks noGrp="1"/>
          </p:cNvSpPr>
          <p:nvPr>
            <p:ph type="title"/>
          </p:nvPr>
        </p:nvSpPr>
        <p:spPr>
          <a:xfrm>
            <a:off x="172998" y="165785"/>
            <a:ext cx="10515600" cy="1331130"/>
          </a:xfrm>
        </p:spPr>
        <p:txBody>
          <a:bodyPr/>
          <a:lstStyle/>
          <a:p>
            <a:r>
              <a:rPr lang="en-CA" dirty="0"/>
              <a:t>Colour Variations - Tones</a:t>
            </a:r>
          </a:p>
        </p:txBody>
      </p:sp>
      <p:sp>
        <p:nvSpPr>
          <p:cNvPr id="2" name="Content Placeholder 4">
            <a:extLst>
              <a:ext uri="{FF2B5EF4-FFF2-40B4-BE49-F238E27FC236}">
                <a16:creationId xmlns:a16="http://schemas.microsoft.com/office/drawing/2014/main" id="{28719A4B-65B1-5382-154D-FFCC2AA7289C}"/>
              </a:ext>
            </a:extLst>
          </p:cNvPr>
          <p:cNvSpPr txBox="1">
            <a:spLocks/>
          </p:cNvSpPr>
          <p:nvPr/>
        </p:nvSpPr>
        <p:spPr>
          <a:xfrm>
            <a:off x="377591" y="1496915"/>
            <a:ext cx="10860680" cy="472690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Tones</a:t>
            </a:r>
            <a:r>
              <a:rPr lang="en-US" dirty="0"/>
              <a:t> are more complex visually, because they involve adding grey to a color. </a:t>
            </a:r>
          </a:p>
          <a:p>
            <a:pPr marL="0" indent="0">
              <a:buNone/>
            </a:pPr>
            <a:endParaRPr lang="en-US" dirty="0"/>
          </a:p>
          <a:p>
            <a:pPr marL="0" indent="0">
              <a:buNone/>
            </a:pPr>
            <a:r>
              <a:rPr lang="en-US" dirty="0"/>
              <a:t>Grey, of course, consists of white and black, both being components of both tints and shades. The result can be colors</a:t>
            </a:r>
            <a:r>
              <a:rPr lang="en-CA" dirty="0"/>
              <a:t> that are </a:t>
            </a:r>
            <a:r>
              <a:rPr lang="en-US" dirty="0"/>
              <a:t>either </a:t>
            </a:r>
            <a:r>
              <a:rPr lang="en-CA" dirty="0"/>
              <a:t>lighter or darker than the original hue, depending on the type of gray you’re mixing it with.</a:t>
            </a:r>
          </a:p>
          <a:p>
            <a:pPr marL="0" indent="0">
              <a:buNone/>
            </a:pPr>
            <a:endParaRPr lang="en-CA" dirty="0"/>
          </a:p>
          <a:p>
            <a:pPr marL="0" indent="0" algn="ctr">
              <a:buNone/>
            </a:pPr>
            <a:r>
              <a:rPr lang="en-CA" dirty="0"/>
              <a:t>r1 = r * f + (1-f)*grey</a:t>
            </a:r>
          </a:p>
          <a:p>
            <a:pPr marL="0" indent="0" algn="ctr">
              <a:buNone/>
            </a:pPr>
            <a:r>
              <a:rPr lang="en-CA" dirty="0"/>
              <a:t>g1 = g * f + (1-f)*grey</a:t>
            </a:r>
          </a:p>
          <a:p>
            <a:pPr marL="0" indent="0" algn="ctr">
              <a:buNone/>
            </a:pPr>
            <a:r>
              <a:rPr lang="en-CA" dirty="0"/>
              <a:t>b1 = b * f + (1-f)*grey</a:t>
            </a:r>
          </a:p>
          <a:p>
            <a:pPr marL="0" indent="0">
              <a:buNone/>
            </a:pPr>
            <a:endParaRPr lang="en-CA" dirty="0"/>
          </a:p>
        </p:txBody>
      </p:sp>
    </p:spTree>
    <p:extLst>
      <p:ext uri="{BB962C8B-B14F-4D97-AF65-F5344CB8AC3E}">
        <p14:creationId xmlns:p14="http://schemas.microsoft.com/office/powerpoint/2010/main" val="2595452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r>
              <a:rPr lang="en-CA" dirty="0"/>
              <a:t>Tones</a:t>
            </a:r>
          </a:p>
        </p:txBody>
      </p:sp>
      <p:pic>
        <p:nvPicPr>
          <p:cNvPr id="2" name="Picture 1">
            <a:extLst>
              <a:ext uri="{FF2B5EF4-FFF2-40B4-BE49-F238E27FC236}">
                <a16:creationId xmlns:a16="http://schemas.microsoft.com/office/drawing/2014/main" id="{D19E4602-339F-4F55-7CB5-9223EDED95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52865"/>
            <a:ext cx="12218896" cy="3425264"/>
          </a:xfrm>
          <a:prstGeom prst="rect">
            <a:avLst/>
          </a:prstGeom>
          <a:noFill/>
          <a:ln>
            <a:noFill/>
          </a:ln>
        </p:spPr>
      </p:pic>
    </p:spTree>
    <p:extLst>
      <p:ext uri="{BB962C8B-B14F-4D97-AF65-F5344CB8AC3E}">
        <p14:creationId xmlns:p14="http://schemas.microsoft.com/office/powerpoint/2010/main" val="3989832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646472" y="1353268"/>
            <a:ext cx="10248899" cy="5869857"/>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Artists have themes that involve specific palettes, or groupings of </a:t>
            </a:r>
            <a:r>
              <a:rPr lang="en-US" dirty="0" err="1"/>
              <a:t>colours</a:t>
            </a:r>
            <a:r>
              <a:rPr lang="en-US" dirty="0"/>
              <a:t>. </a:t>
            </a:r>
          </a:p>
          <a:p>
            <a:endParaRPr lang="en-US" dirty="0"/>
          </a:p>
          <a:p>
            <a:r>
              <a:rPr lang="en-US" dirty="0"/>
              <a:t>Sometimes </a:t>
            </a:r>
            <a:r>
              <a:rPr lang="en-US" dirty="0" err="1"/>
              <a:t>colours</a:t>
            </a:r>
            <a:r>
              <a:rPr lang="en-US" dirty="0"/>
              <a:t> go very well together, and sometimes they clash. </a:t>
            </a:r>
          </a:p>
          <a:p>
            <a:endParaRPr lang="en-US" dirty="0"/>
          </a:p>
          <a:p>
            <a:r>
              <a:rPr lang="en-US" dirty="0"/>
              <a:t>How do we select </a:t>
            </a:r>
            <a:r>
              <a:rPr lang="en-US" dirty="0" err="1"/>
              <a:t>colours</a:t>
            </a:r>
            <a:r>
              <a:rPr lang="en-US" dirty="0"/>
              <a:t> (digitally, automatically) that we know will be compatible with a given main </a:t>
            </a:r>
            <a:r>
              <a:rPr lang="en-US" dirty="0" err="1"/>
              <a:t>colour</a:t>
            </a:r>
            <a:r>
              <a:rPr lang="en-US" dirty="0"/>
              <a:t>? </a:t>
            </a:r>
          </a:p>
          <a:p>
            <a:endParaRPr lang="en-US" dirty="0"/>
          </a:p>
          <a:p>
            <a:r>
              <a:rPr lang="en-US" dirty="0"/>
              <a:t>We call this </a:t>
            </a:r>
            <a:r>
              <a:rPr lang="en-US" b="1" i="1" dirty="0" err="1"/>
              <a:t>colour</a:t>
            </a:r>
            <a:r>
              <a:rPr lang="en-US" b="1" i="1" dirty="0"/>
              <a:t> harmony</a:t>
            </a:r>
            <a:r>
              <a:rPr lang="en-US" dirty="0"/>
              <a:t>, and usually means using a limited set of </a:t>
            </a:r>
            <a:r>
              <a:rPr lang="en-US" dirty="0" err="1"/>
              <a:t>colours</a:t>
            </a:r>
            <a:r>
              <a:rPr lang="en-US" dirty="0"/>
              <a:t>, We also want to balance saturated and muted tones and a matching of warm and cool </a:t>
            </a:r>
            <a:r>
              <a:rPr lang="en-US" dirty="0" err="1"/>
              <a:t>colours</a:t>
            </a:r>
            <a:r>
              <a:rPr lang="en-US" dirty="0"/>
              <a:t>.</a:t>
            </a:r>
            <a:br>
              <a:rPr lang="en-CA" dirty="0"/>
            </a:br>
            <a:br>
              <a:rPr lang="en-CA" dirty="0"/>
            </a:b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r>
              <a:rPr lang="en-CA" dirty="0"/>
              <a:t>Colour Combinations</a:t>
            </a:r>
          </a:p>
        </p:txBody>
      </p:sp>
    </p:spTree>
    <p:extLst>
      <p:ext uri="{BB962C8B-B14F-4D97-AF65-F5344CB8AC3E}">
        <p14:creationId xmlns:p14="http://schemas.microsoft.com/office/powerpoint/2010/main" val="3308181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613047" y="1339416"/>
            <a:ext cx="4736689" cy="5869857"/>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Complementary </a:t>
            </a:r>
            <a:r>
              <a:rPr lang="en-US" dirty="0" err="1"/>
              <a:t>colours</a:t>
            </a:r>
            <a:r>
              <a:rPr lang="en-US" dirty="0"/>
              <a:t> are on opposite sides of the hue </a:t>
            </a:r>
            <a:r>
              <a:rPr lang="en-US" dirty="0" err="1"/>
              <a:t>colour</a:t>
            </a:r>
            <a:r>
              <a:rPr lang="en-US" dirty="0"/>
              <a:t> wheel. </a:t>
            </a:r>
          </a:p>
          <a:p>
            <a:endParaRPr lang="en-US" dirty="0"/>
          </a:p>
          <a:p>
            <a:r>
              <a:rPr lang="en-US" dirty="0"/>
              <a:t>Every pair of complementary </a:t>
            </a:r>
            <a:r>
              <a:rPr lang="en-US" dirty="0" err="1"/>
              <a:t>colours</a:t>
            </a:r>
            <a:r>
              <a:rPr lang="en-US" dirty="0"/>
              <a:t> has one warm and one cool </a:t>
            </a:r>
            <a:r>
              <a:rPr lang="en-US" dirty="0" err="1"/>
              <a:t>colour</a:t>
            </a:r>
            <a:r>
              <a:rPr lang="en-US" dirty="0"/>
              <a:t>. If you want a lively sunset or simply strong, vivid </a:t>
            </a:r>
            <a:r>
              <a:rPr lang="en-US" dirty="0" err="1"/>
              <a:t>colours</a:t>
            </a:r>
            <a:r>
              <a:rPr lang="en-US" dirty="0"/>
              <a:t>, this is what you want.</a:t>
            </a:r>
          </a:p>
          <a:p>
            <a:endParaRPr lang="en-US" dirty="0"/>
          </a:p>
          <a:p>
            <a:r>
              <a:rPr lang="en-US" dirty="0"/>
              <a:t>We can think of one of the </a:t>
            </a:r>
            <a:r>
              <a:rPr lang="en-US" dirty="0" err="1"/>
              <a:t>colours</a:t>
            </a:r>
            <a:r>
              <a:rPr lang="en-US" dirty="0"/>
              <a:t> as dominant, which we use in the larger areas of the work, and the second color will be more of an accent.</a:t>
            </a:r>
          </a:p>
          <a:p>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r>
              <a:rPr lang="en-CA" dirty="0"/>
              <a:t>Colour Combinations - Complementary</a:t>
            </a:r>
          </a:p>
        </p:txBody>
      </p:sp>
      <p:pic>
        <p:nvPicPr>
          <p:cNvPr id="2" name="Picture 1" descr="What Are Complementary Colors? Learn How to Use Them the Right Way ...">
            <a:extLst>
              <a:ext uri="{FF2B5EF4-FFF2-40B4-BE49-F238E27FC236}">
                <a16:creationId xmlns:a16="http://schemas.microsoft.com/office/drawing/2014/main" id="{681F85AE-C3B5-BBEE-A05C-0E521A0943F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768971" y="1781688"/>
            <a:ext cx="5291775" cy="4088169"/>
          </a:xfrm>
          <a:prstGeom prst="rect">
            <a:avLst/>
          </a:prstGeom>
          <a:noFill/>
          <a:ln>
            <a:noFill/>
          </a:ln>
        </p:spPr>
      </p:pic>
    </p:spTree>
    <p:extLst>
      <p:ext uri="{BB962C8B-B14F-4D97-AF65-F5344CB8AC3E}">
        <p14:creationId xmlns:p14="http://schemas.microsoft.com/office/powerpoint/2010/main" val="3648724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279876"/>
            <a:ext cx="4353231" cy="6858000"/>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The Night Café (1888) by Vincent van Gogh. </a:t>
            </a:r>
          </a:p>
          <a:p>
            <a:endParaRPr lang="en-US" dirty="0"/>
          </a:p>
          <a:p>
            <a:r>
              <a:rPr lang="en-US" dirty="0"/>
              <a:t>This painting used red and green (complementary) to express what van Gogh called “the terrible human passions”.</a:t>
            </a:r>
            <a:r>
              <a:rPr lang="en-US" i="1" dirty="0"/>
              <a:t> </a:t>
            </a:r>
            <a:br>
              <a:rPr lang="en-CA" dirty="0"/>
            </a:br>
            <a:br>
              <a:rPr lang="en-CA" dirty="0"/>
            </a:br>
            <a:endParaRPr lang="en-CA" dirty="0"/>
          </a:p>
        </p:txBody>
      </p:sp>
      <p:pic>
        <p:nvPicPr>
          <p:cNvPr id="2" name="Picture 1" descr="Example of Color in Art">
            <a:extLst>
              <a:ext uri="{FF2B5EF4-FFF2-40B4-BE49-F238E27FC236}">
                <a16:creationId xmlns:a16="http://schemas.microsoft.com/office/drawing/2014/main" id="{541A2504-7C03-1DB4-8456-2253D39E34A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3272" y="781664"/>
            <a:ext cx="7090997" cy="5601045"/>
          </a:xfrm>
          <a:prstGeom prst="rect">
            <a:avLst/>
          </a:prstGeom>
          <a:noFill/>
          <a:ln>
            <a:noFill/>
          </a:ln>
        </p:spPr>
      </p:pic>
    </p:spTree>
    <p:extLst>
      <p:ext uri="{BB962C8B-B14F-4D97-AF65-F5344CB8AC3E}">
        <p14:creationId xmlns:p14="http://schemas.microsoft.com/office/powerpoint/2010/main" val="2169132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602850" y="1092995"/>
            <a:ext cx="4736689" cy="5869857"/>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There are three </a:t>
            </a:r>
            <a:r>
              <a:rPr lang="en-US" dirty="0" err="1"/>
              <a:t>colours</a:t>
            </a:r>
            <a:r>
              <a:rPr lang="en-US" dirty="0"/>
              <a:t> in this selection: a dominant </a:t>
            </a:r>
            <a:r>
              <a:rPr lang="en-US" dirty="0" err="1"/>
              <a:t>colour</a:t>
            </a:r>
            <a:r>
              <a:rPr lang="en-US" dirty="0"/>
              <a:t>, and two accents. </a:t>
            </a:r>
          </a:p>
          <a:p>
            <a:endParaRPr lang="en-US" dirty="0"/>
          </a:p>
          <a:p>
            <a:r>
              <a:rPr lang="en-US" dirty="0"/>
              <a:t>These </a:t>
            </a:r>
            <a:r>
              <a:rPr lang="en-US" dirty="0" err="1"/>
              <a:t>colours</a:t>
            </a:r>
            <a:r>
              <a:rPr lang="en-US" dirty="0"/>
              <a:t> are easy to use, and hard to get wrong.</a:t>
            </a:r>
          </a:p>
          <a:p>
            <a:endParaRPr lang="en-US" dirty="0"/>
          </a:p>
          <a:p>
            <a:r>
              <a:rPr lang="en-US" dirty="0"/>
              <a:t>Split complementary </a:t>
            </a:r>
            <a:r>
              <a:rPr lang="en-US" dirty="0" err="1"/>
              <a:t>colour</a:t>
            </a:r>
            <a:r>
              <a:rPr lang="en-US" dirty="0"/>
              <a:t> schemes draw attention to the work; the </a:t>
            </a:r>
            <a:r>
              <a:rPr lang="en-US" dirty="0" err="1"/>
              <a:t>colours</a:t>
            </a:r>
            <a:r>
              <a:rPr lang="en-US" dirty="0"/>
              <a:t> are generally in balance, having a mix of warm and cool shades. The combination can inspire complex emotions, since they combine well, and each </a:t>
            </a:r>
            <a:r>
              <a:rPr lang="en-US" dirty="0" err="1"/>
              <a:t>colour</a:t>
            </a:r>
            <a:r>
              <a:rPr lang="en-US" dirty="0"/>
              <a:t> inspires a different kind of emotion. </a:t>
            </a: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836676" y="104852"/>
            <a:ext cx="10515600" cy="1325563"/>
          </a:xfrm>
        </p:spPr>
        <p:txBody>
          <a:bodyPr/>
          <a:lstStyle/>
          <a:p>
            <a:r>
              <a:rPr lang="en-CA" dirty="0"/>
              <a:t>Colour Combinations – Split Complementary</a:t>
            </a:r>
          </a:p>
        </p:txBody>
      </p:sp>
      <p:pic>
        <p:nvPicPr>
          <p:cNvPr id="4" name="Picture 3" descr="Split-complementary color scheme wheel with combination of 3 colors">
            <a:extLst>
              <a:ext uri="{FF2B5EF4-FFF2-40B4-BE49-F238E27FC236}">
                <a16:creationId xmlns:a16="http://schemas.microsoft.com/office/drawing/2014/main" id="{A6D55BAA-5704-08CA-69EB-B20016E5925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6094476" y="1781688"/>
            <a:ext cx="5827906" cy="4250401"/>
          </a:xfrm>
          <a:prstGeom prst="rect">
            <a:avLst/>
          </a:prstGeom>
          <a:noFill/>
          <a:ln>
            <a:noFill/>
          </a:ln>
        </p:spPr>
      </p:pic>
    </p:spTree>
    <p:extLst>
      <p:ext uri="{BB962C8B-B14F-4D97-AF65-F5344CB8AC3E}">
        <p14:creationId xmlns:p14="http://schemas.microsoft.com/office/powerpoint/2010/main" val="1025392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p:txBody>
          <a:bodyPr/>
          <a:lstStyle/>
          <a:p>
            <a:r>
              <a:rPr lang="en-CA" dirty="0"/>
              <a:t>Split Complementary</a:t>
            </a:r>
          </a:p>
        </p:txBody>
      </p:sp>
      <p:pic>
        <p:nvPicPr>
          <p:cNvPr id="6" name="Picture 5" descr="A living room with a fireplace and couches&#10;&#10;AI-generated content may be incorrect.">
            <a:extLst>
              <a:ext uri="{FF2B5EF4-FFF2-40B4-BE49-F238E27FC236}">
                <a16:creationId xmlns:a16="http://schemas.microsoft.com/office/drawing/2014/main" id="{54B10A5B-BC04-38B6-8768-5E161B3375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531" y="2778746"/>
            <a:ext cx="4938235" cy="3919234"/>
          </a:xfrm>
          <a:prstGeom prst="rect">
            <a:avLst/>
          </a:prstGeom>
        </p:spPr>
      </p:pic>
      <p:pic>
        <p:nvPicPr>
          <p:cNvPr id="14" name="Picture 13">
            <a:extLst>
              <a:ext uri="{FF2B5EF4-FFF2-40B4-BE49-F238E27FC236}">
                <a16:creationId xmlns:a16="http://schemas.microsoft.com/office/drawing/2014/main" id="{9A19EE10-0822-FAE0-0594-841BE7D1C40C}"/>
              </a:ext>
            </a:extLst>
          </p:cNvPr>
          <p:cNvPicPr>
            <a:picLocks noChangeAspect="1"/>
          </p:cNvPicPr>
          <p:nvPr/>
        </p:nvPicPr>
        <p:blipFill>
          <a:blip r:embed="rId3"/>
          <a:stretch>
            <a:fillRect/>
          </a:stretch>
        </p:blipFill>
        <p:spPr>
          <a:xfrm>
            <a:off x="5688413" y="1627903"/>
            <a:ext cx="6485176" cy="4472535"/>
          </a:xfrm>
          <a:prstGeom prst="rect">
            <a:avLst/>
          </a:prstGeom>
        </p:spPr>
      </p:pic>
    </p:spTree>
    <p:extLst>
      <p:ext uri="{BB962C8B-B14F-4D97-AF65-F5344CB8AC3E}">
        <p14:creationId xmlns:p14="http://schemas.microsoft.com/office/powerpoint/2010/main" val="991011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602850" y="1092995"/>
            <a:ext cx="4736689" cy="5869857"/>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Triadic colors form a triangle an </a:t>
            </a:r>
            <a:r>
              <a:rPr lang="en-US" i="1" dirty="0"/>
              <a:t>equilateral</a:t>
            </a:r>
            <a:r>
              <a:rPr lang="en-US" dirty="0"/>
              <a:t> triangle, which has equal angles. </a:t>
            </a:r>
          </a:p>
          <a:p>
            <a:endParaRPr lang="en-US" dirty="0"/>
          </a:p>
          <a:p>
            <a:r>
              <a:rPr lang="en-US" dirty="0"/>
              <a:t>Thus for any one color there is only one way to form a triadic pattern. They tend to create an exciting and playful feel. When used properly, they can be fun and pleasing to the eye.</a:t>
            </a:r>
            <a:endParaRPr lang="en-CA"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836676" y="104852"/>
            <a:ext cx="10515600" cy="1325563"/>
          </a:xfrm>
        </p:spPr>
        <p:txBody>
          <a:bodyPr/>
          <a:lstStyle/>
          <a:p>
            <a:r>
              <a:rPr lang="en-CA" dirty="0"/>
              <a:t>Colour Combinations – Triadic</a:t>
            </a:r>
          </a:p>
        </p:txBody>
      </p:sp>
      <p:pic>
        <p:nvPicPr>
          <p:cNvPr id="4" name="Picture 3" descr="Split-complementary color scheme wheel with combination of 3 colors">
            <a:extLst>
              <a:ext uri="{FF2B5EF4-FFF2-40B4-BE49-F238E27FC236}">
                <a16:creationId xmlns:a16="http://schemas.microsoft.com/office/drawing/2014/main" id="{A6D55BAA-5704-08CA-69EB-B20016E5925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6094476" y="1781688"/>
            <a:ext cx="5827906" cy="4250401"/>
          </a:xfrm>
          <a:prstGeom prst="rect">
            <a:avLst/>
          </a:prstGeom>
          <a:noFill/>
          <a:ln>
            <a:noFill/>
          </a:ln>
        </p:spPr>
      </p:pic>
    </p:spTree>
    <p:extLst>
      <p:ext uri="{BB962C8B-B14F-4D97-AF65-F5344CB8AC3E}">
        <p14:creationId xmlns:p14="http://schemas.microsoft.com/office/powerpoint/2010/main" val="2440351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0" y="0"/>
            <a:ext cx="10515600" cy="1325563"/>
          </a:xfrm>
        </p:spPr>
        <p:txBody>
          <a:bodyPr/>
          <a:lstStyle/>
          <a:p>
            <a:r>
              <a:rPr lang="en-CA" dirty="0"/>
              <a:t>Triadic</a:t>
            </a:r>
          </a:p>
        </p:txBody>
      </p:sp>
      <p:pic>
        <p:nvPicPr>
          <p:cNvPr id="15" name="Picture 14" descr="A couple of women in different colors&#10;&#10;AI-generated content may be incorrect.">
            <a:extLst>
              <a:ext uri="{FF2B5EF4-FFF2-40B4-BE49-F238E27FC236}">
                <a16:creationId xmlns:a16="http://schemas.microsoft.com/office/drawing/2014/main" id="{CEE0722C-34C6-244C-E4B2-2B45C31B0B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7850" y="0"/>
            <a:ext cx="6496124" cy="6858000"/>
          </a:xfrm>
          <a:prstGeom prst="rect">
            <a:avLst/>
          </a:prstGeom>
        </p:spPr>
      </p:pic>
      <p:pic>
        <p:nvPicPr>
          <p:cNvPr id="17" name="Picture 16" descr="A painting of sunflowers in a vase&#10;&#10;AI-generated content may be incorrect.">
            <a:extLst>
              <a:ext uri="{FF2B5EF4-FFF2-40B4-BE49-F238E27FC236}">
                <a16:creationId xmlns:a16="http://schemas.microsoft.com/office/drawing/2014/main" id="{8F1E9EB3-7BDB-5D1C-A1DF-12C12E09CF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993" y="1325563"/>
            <a:ext cx="4365864" cy="5394960"/>
          </a:xfrm>
          <a:prstGeom prst="rect">
            <a:avLst/>
          </a:prstGeom>
        </p:spPr>
      </p:pic>
    </p:spTree>
    <p:extLst>
      <p:ext uri="{BB962C8B-B14F-4D97-AF65-F5344CB8AC3E}">
        <p14:creationId xmlns:p14="http://schemas.microsoft.com/office/powerpoint/2010/main" val="398563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602850" y="1092995"/>
            <a:ext cx="4736689"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Analogous </a:t>
            </a:r>
            <a:r>
              <a:rPr lang="en-US" dirty="0" err="1"/>
              <a:t>colours</a:t>
            </a:r>
            <a:r>
              <a:rPr lang="en-US" dirty="0"/>
              <a:t> are near each other on one part of the color wheel </a:t>
            </a:r>
          </a:p>
          <a:p>
            <a:endParaRPr lang="en-US" dirty="0"/>
          </a:p>
          <a:p>
            <a:r>
              <a:rPr lang="en-US" dirty="0"/>
              <a:t>The result of using this scheme is a calm, peaceful look. </a:t>
            </a:r>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836676" y="104852"/>
            <a:ext cx="10515600" cy="1325563"/>
          </a:xfrm>
        </p:spPr>
        <p:txBody>
          <a:bodyPr/>
          <a:lstStyle/>
          <a:p>
            <a:r>
              <a:rPr lang="en-CA" dirty="0"/>
              <a:t>Colour Combinations – Analogous</a:t>
            </a:r>
          </a:p>
        </p:txBody>
      </p:sp>
      <p:pic>
        <p:nvPicPr>
          <p:cNvPr id="6" name="Picture 5">
            <a:extLst>
              <a:ext uri="{FF2B5EF4-FFF2-40B4-BE49-F238E27FC236}">
                <a16:creationId xmlns:a16="http://schemas.microsoft.com/office/drawing/2014/main" id="{EF404248-18F3-8A09-6124-2A858E6D5755}"/>
              </a:ext>
            </a:extLst>
          </p:cNvPr>
          <p:cNvPicPr>
            <a:picLocks noChangeAspect="1"/>
          </p:cNvPicPr>
          <p:nvPr/>
        </p:nvPicPr>
        <p:blipFill>
          <a:blip r:embed="rId2"/>
          <a:stretch>
            <a:fillRect/>
          </a:stretch>
        </p:blipFill>
        <p:spPr>
          <a:xfrm>
            <a:off x="5866748" y="1535267"/>
            <a:ext cx="5135549" cy="4813025"/>
          </a:xfrm>
          <a:prstGeom prst="rect">
            <a:avLst/>
          </a:prstGeom>
        </p:spPr>
      </p:pic>
    </p:spTree>
    <p:extLst>
      <p:ext uri="{BB962C8B-B14F-4D97-AF65-F5344CB8AC3E}">
        <p14:creationId xmlns:p14="http://schemas.microsoft.com/office/powerpoint/2010/main" val="2325787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0" y="0"/>
            <a:ext cx="10515600" cy="1325563"/>
          </a:xfrm>
        </p:spPr>
        <p:txBody>
          <a:bodyPr/>
          <a:lstStyle/>
          <a:p>
            <a:r>
              <a:rPr lang="en-CA" dirty="0"/>
              <a:t>Analogous</a:t>
            </a:r>
          </a:p>
        </p:txBody>
      </p:sp>
      <p:pic>
        <p:nvPicPr>
          <p:cNvPr id="3" name="Picture 2">
            <a:extLst>
              <a:ext uri="{FF2B5EF4-FFF2-40B4-BE49-F238E27FC236}">
                <a16:creationId xmlns:a16="http://schemas.microsoft.com/office/drawing/2014/main" id="{811FFD8E-E2C3-AB93-0E0B-6248177941D0}"/>
              </a:ext>
            </a:extLst>
          </p:cNvPr>
          <p:cNvPicPr>
            <a:picLocks noChangeAspect="1"/>
          </p:cNvPicPr>
          <p:nvPr/>
        </p:nvPicPr>
        <p:blipFill>
          <a:blip r:embed="rId2"/>
          <a:stretch>
            <a:fillRect/>
          </a:stretch>
        </p:blipFill>
        <p:spPr>
          <a:xfrm>
            <a:off x="3380154" y="873098"/>
            <a:ext cx="7330417" cy="5111804"/>
          </a:xfrm>
          <a:prstGeom prst="rect">
            <a:avLst/>
          </a:prstGeom>
        </p:spPr>
      </p:pic>
    </p:spTree>
    <p:extLst>
      <p:ext uri="{BB962C8B-B14F-4D97-AF65-F5344CB8AC3E}">
        <p14:creationId xmlns:p14="http://schemas.microsoft.com/office/powerpoint/2010/main" val="2372445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243841" y="-229640"/>
            <a:ext cx="10248899" cy="216172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Monochromatic</a:t>
            </a:r>
            <a:br>
              <a:rPr lang="en-CA" dirty="0"/>
            </a:br>
            <a:endParaRPr lang="en-CA" dirty="0"/>
          </a:p>
        </p:txBody>
      </p:sp>
      <p:pic>
        <p:nvPicPr>
          <p:cNvPr id="6" name="Picture 5">
            <a:extLst>
              <a:ext uri="{FF2B5EF4-FFF2-40B4-BE49-F238E27FC236}">
                <a16:creationId xmlns:a16="http://schemas.microsoft.com/office/drawing/2014/main" id="{523FC413-4220-8FA6-BA0C-121C1CF7E3D6}"/>
              </a:ext>
            </a:extLst>
          </p:cNvPr>
          <p:cNvPicPr>
            <a:picLocks noChangeAspect="1"/>
          </p:cNvPicPr>
          <p:nvPr/>
        </p:nvPicPr>
        <p:blipFill>
          <a:blip r:embed="rId2"/>
          <a:stretch>
            <a:fillRect/>
          </a:stretch>
        </p:blipFill>
        <p:spPr>
          <a:xfrm>
            <a:off x="5293927" y="317800"/>
            <a:ext cx="6687884" cy="4608115"/>
          </a:xfrm>
          <a:prstGeom prst="rect">
            <a:avLst/>
          </a:prstGeom>
        </p:spPr>
      </p:pic>
      <p:pic>
        <p:nvPicPr>
          <p:cNvPr id="11" name="Picture 10">
            <a:extLst>
              <a:ext uri="{FF2B5EF4-FFF2-40B4-BE49-F238E27FC236}">
                <a16:creationId xmlns:a16="http://schemas.microsoft.com/office/drawing/2014/main" id="{01065013-AD76-80B7-CADA-E76D32A11400}"/>
              </a:ext>
            </a:extLst>
          </p:cNvPr>
          <p:cNvPicPr>
            <a:picLocks noChangeAspect="1"/>
          </p:cNvPicPr>
          <p:nvPr/>
        </p:nvPicPr>
        <p:blipFill>
          <a:blip r:embed="rId3"/>
          <a:stretch>
            <a:fillRect/>
          </a:stretch>
        </p:blipFill>
        <p:spPr>
          <a:xfrm>
            <a:off x="357237" y="1198129"/>
            <a:ext cx="3779996" cy="3727786"/>
          </a:xfrm>
          <a:prstGeom prst="rect">
            <a:avLst/>
          </a:prstGeom>
        </p:spPr>
      </p:pic>
    </p:spTree>
    <p:extLst>
      <p:ext uri="{BB962C8B-B14F-4D97-AF65-F5344CB8AC3E}">
        <p14:creationId xmlns:p14="http://schemas.microsoft.com/office/powerpoint/2010/main" val="447459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263637" y="267085"/>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There is actually a fourth color channel that we haven’t talked about, partly because it’s not really a color.</a:t>
            </a:r>
          </a:p>
          <a:p>
            <a:endParaRPr lang="en-CA" dirty="0"/>
          </a:p>
          <a:p>
            <a:r>
              <a:rPr lang="en-CA" dirty="0"/>
              <a:t> It’s called </a:t>
            </a:r>
            <a:r>
              <a:rPr lang="en-CA" i="1" dirty="0"/>
              <a:t>transparency</a:t>
            </a:r>
            <a:r>
              <a:rPr lang="en-CA" dirty="0"/>
              <a:t>, or sometimes </a:t>
            </a:r>
            <a:r>
              <a:rPr lang="en-CA" i="1" dirty="0"/>
              <a:t>alpha</a:t>
            </a:r>
            <a:r>
              <a:rPr lang="en-CA" dirty="0"/>
              <a:t>. It represents the degree to which the color hide what is behind it. </a:t>
            </a:r>
            <a:endParaRPr lang="en-US"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836676" y="104852"/>
            <a:ext cx="10515600" cy="1325563"/>
          </a:xfrm>
        </p:spPr>
        <p:txBody>
          <a:bodyPr/>
          <a:lstStyle/>
          <a:p>
            <a:r>
              <a:rPr lang="en-CA" dirty="0"/>
              <a:t>Transparency or Alpha</a:t>
            </a:r>
          </a:p>
        </p:txBody>
      </p:sp>
    </p:spTree>
    <p:extLst>
      <p:ext uri="{BB962C8B-B14F-4D97-AF65-F5344CB8AC3E}">
        <p14:creationId xmlns:p14="http://schemas.microsoft.com/office/powerpoint/2010/main" val="2304947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243841" y="-229640"/>
            <a:ext cx="10248899" cy="216172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Transparency</a:t>
            </a:r>
            <a:br>
              <a:rPr lang="en-CA" dirty="0"/>
            </a:br>
            <a:endParaRPr lang="en-CA" dirty="0"/>
          </a:p>
        </p:txBody>
      </p:sp>
      <p:pic>
        <p:nvPicPr>
          <p:cNvPr id="2" name="Picture 1">
            <a:extLst>
              <a:ext uri="{FF2B5EF4-FFF2-40B4-BE49-F238E27FC236}">
                <a16:creationId xmlns:a16="http://schemas.microsoft.com/office/drawing/2014/main" id="{723C3181-FAF9-D36D-A880-D8138632E4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803" y="1311341"/>
            <a:ext cx="11813345" cy="3884357"/>
          </a:xfrm>
          <a:prstGeom prst="rect">
            <a:avLst/>
          </a:prstGeom>
          <a:noFill/>
          <a:ln>
            <a:noFill/>
          </a:ln>
        </p:spPr>
      </p:pic>
    </p:spTree>
    <p:extLst>
      <p:ext uri="{BB962C8B-B14F-4D97-AF65-F5344CB8AC3E}">
        <p14:creationId xmlns:p14="http://schemas.microsoft.com/office/powerpoint/2010/main" val="1730021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10248899" cy="216172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Transparency</a:t>
            </a:r>
            <a:br>
              <a:rPr lang="en-CA" dirty="0"/>
            </a:br>
            <a:endParaRPr lang="en-CA" dirty="0"/>
          </a:p>
        </p:txBody>
      </p:sp>
      <p:pic>
        <p:nvPicPr>
          <p:cNvPr id="6" name="Picture 5">
            <a:extLst>
              <a:ext uri="{FF2B5EF4-FFF2-40B4-BE49-F238E27FC236}">
                <a16:creationId xmlns:a16="http://schemas.microsoft.com/office/drawing/2014/main" id="{2CC63C41-6E57-957E-D928-DC4D475CE6AF}"/>
              </a:ext>
            </a:extLst>
          </p:cNvPr>
          <p:cNvPicPr>
            <a:picLocks noChangeAspect="1"/>
          </p:cNvPicPr>
          <p:nvPr/>
        </p:nvPicPr>
        <p:blipFill>
          <a:blip r:embed="rId2"/>
          <a:stretch>
            <a:fillRect/>
          </a:stretch>
        </p:blipFill>
        <p:spPr>
          <a:xfrm>
            <a:off x="3188337" y="250940"/>
            <a:ext cx="8621905" cy="6356120"/>
          </a:xfrm>
          <a:prstGeom prst="rect">
            <a:avLst/>
          </a:prstGeom>
        </p:spPr>
      </p:pic>
    </p:spTree>
    <p:extLst>
      <p:ext uri="{BB962C8B-B14F-4D97-AF65-F5344CB8AC3E}">
        <p14:creationId xmlns:p14="http://schemas.microsoft.com/office/powerpoint/2010/main" val="2202095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263637" y="267085"/>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op = transparency</a:t>
            </a:r>
          </a:p>
          <a:p>
            <a:endParaRPr lang="en-CA" dirty="0"/>
          </a:p>
          <a:p>
            <a:r>
              <a:rPr lang="en-CA" dirty="0"/>
              <a:t>  r = op*red(</a:t>
            </a:r>
            <a:r>
              <a:rPr lang="en-CA" dirty="0" err="1"/>
              <a:t>fg</a:t>
            </a:r>
            <a:r>
              <a:rPr lang="en-CA" dirty="0"/>
              <a:t>) + (1-op)*red(</a:t>
            </a:r>
            <a:r>
              <a:rPr lang="en-CA" dirty="0" err="1"/>
              <a:t>bg</a:t>
            </a:r>
            <a:r>
              <a:rPr lang="en-CA" dirty="0"/>
              <a:t>); </a:t>
            </a:r>
          </a:p>
          <a:p>
            <a:r>
              <a:rPr lang="en-CA" dirty="0"/>
              <a:t>  g = op*green(</a:t>
            </a:r>
            <a:r>
              <a:rPr lang="en-CA" dirty="0" err="1"/>
              <a:t>fg</a:t>
            </a:r>
            <a:r>
              <a:rPr lang="en-CA" dirty="0"/>
              <a:t>) + (1-op)*green(</a:t>
            </a:r>
            <a:r>
              <a:rPr lang="en-CA" dirty="0" err="1"/>
              <a:t>bg</a:t>
            </a:r>
            <a:r>
              <a:rPr lang="en-CA" dirty="0"/>
              <a:t>);   </a:t>
            </a:r>
          </a:p>
          <a:p>
            <a:r>
              <a:rPr lang="en-CA" dirty="0"/>
              <a:t>  b = op*blue(</a:t>
            </a:r>
            <a:r>
              <a:rPr lang="en-CA" dirty="0" err="1"/>
              <a:t>fg</a:t>
            </a:r>
            <a:r>
              <a:rPr lang="en-CA" dirty="0"/>
              <a:t>) + (1-op)*blue(</a:t>
            </a:r>
            <a:r>
              <a:rPr lang="en-CA" dirty="0" err="1"/>
              <a:t>bg</a:t>
            </a:r>
            <a:r>
              <a:rPr lang="en-CA" dirty="0"/>
              <a:t>);   </a:t>
            </a:r>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836676" y="104852"/>
            <a:ext cx="10515600" cy="1325563"/>
          </a:xfrm>
        </p:spPr>
        <p:txBody>
          <a:bodyPr/>
          <a:lstStyle/>
          <a:p>
            <a:r>
              <a:rPr lang="en-CA" dirty="0"/>
              <a:t>Transparency</a:t>
            </a:r>
          </a:p>
        </p:txBody>
      </p:sp>
    </p:spTree>
    <p:extLst>
      <p:ext uri="{BB962C8B-B14F-4D97-AF65-F5344CB8AC3E}">
        <p14:creationId xmlns:p14="http://schemas.microsoft.com/office/powerpoint/2010/main" val="769150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1" y="501880"/>
            <a:ext cx="2766060"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Transparency</a:t>
            </a:r>
            <a:br>
              <a:rPr lang="en-CA" sz="3200" dirty="0"/>
            </a:br>
            <a:endParaRPr lang="en-CA" sz="3200" dirty="0"/>
          </a:p>
        </p:txBody>
      </p:sp>
      <p:pic>
        <p:nvPicPr>
          <p:cNvPr id="4" name="Picture 3" descr="A person standing next to a pool&#10;&#10;AI-generated content may be incorrect.">
            <a:extLst>
              <a:ext uri="{FF2B5EF4-FFF2-40B4-BE49-F238E27FC236}">
                <a16:creationId xmlns:a16="http://schemas.microsoft.com/office/drawing/2014/main" id="{EBA0AFB5-7326-8713-AED3-E877E041C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0928" y="0"/>
            <a:ext cx="9659686" cy="6858000"/>
          </a:xfrm>
          <a:prstGeom prst="rect">
            <a:avLst/>
          </a:prstGeom>
        </p:spPr>
      </p:pic>
    </p:spTree>
    <p:extLst>
      <p:ext uri="{BB962C8B-B14F-4D97-AF65-F5344CB8AC3E}">
        <p14:creationId xmlns:p14="http://schemas.microsoft.com/office/powerpoint/2010/main" val="2866130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1" y="501880"/>
            <a:ext cx="2766060"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Transparency</a:t>
            </a:r>
            <a:br>
              <a:rPr lang="en-CA" sz="3200" dirty="0"/>
            </a:br>
            <a:endParaRPr lang="en-CA" sz="3200" dirty="0"/>
          </a:p>
        </p:txBody>
      </p:sp>
      <p:pic>
        <p:nvPicPr>
          <p:cNvPr id="6" name="Picture 5" descr="A painting of different colors&#10;&#10;AI-generated content may be incorrect.">
            <a:extLst>
              <a:ext uri="{FF2B5EF4-FFF2-40B4-BE49-F238E27FC236}">
                <a16:creationId xmlns:a16="http://schemas.microsoft.com/office/drawing/2014/main" id="{A3440866-23C3-BD95-CD99-0C6A835F0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6060" y="206571"/>
            <a:ext cx="5417819" cy="6607096"/>
          </a:xfrm>
          <a:prstGeom prst="rect">
            <a:avLst/>
          </a:prstGeom>
        </p:spPr>
      </p:pic>
    </p:spTree>
    <p:extLst>
      <p:ext uri="{BB962C8B-B14F-4D97-AF65-F5344CB8AC3E}">
        <p14:creationId xmlns:p14="http://schemas.microsoft.com/office/powerpoint/2010/main" val="1228255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263637" y="267085"/>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Refers to the actual number of colours present.</a:t>
            </a:r>
            <a:br>
              <a:rPr lang="en-CA" dirty="0"/>
            </a:br>
            <a:br>
              <a:rPr lang="en-CA" dirty="0"/>
            </a:br>
            <a:r>
              <a:rPr lang="en-CA" dirty="0"/>
              <a:t>In full RGB it is 256*256*256 = 16.7 million</a:t>
            </a:r>
            <a:endParaRPr lang="en-US"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836676" y="104852"/>
            <a:ext cx="10515600" cy="1325563"/>
          </a:xfrm>
        </p:spPr>
        <p:txBody>
          <a:bodyPr/>
          <a:lstStyle/>
          <a:p>
            <a:r>
              <a:rPr lang="en-CA" dirty="0"/>
              <a:t>Colour Quantization</a:t>
            </a:r>
          </a:p>
        </p:txBody>
      </p:sp>
    </p:spTree>
    <p:extLst>
      <p:ext uri="{BB962C8B-B14F-4D97-AF65-F5344CB8AC3E}">
        <p14:creationId xmlns:p14="http://schemas.microsoft.com/office/powerpoint/2010/main" val="4269611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263637" y="267085"/>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We can reduce this. Why?</a:t>
            </a:r>
            <a:br>
              <a:rPr lang="en-CA" dirty="0"/>
            </a:br>
            <a:br>
              <a:rPr lang="en-CA" dirty="0"/>
            </a:br>
            <a:r>
              <a:rPr lang="en-CA" dirty="0"/>
              <a:t>Well, it can look cool.</a:t>
            </a:r>
            <a:br>
              <a:rPr lang="en-CA" dirty="0"/>
            </a:br>
            <a:endParaRPr lang="en-US" dirty="0"/>
          </a:p>
        </p:txBody>
      </p:sp>
      <p:sp>
        <p:nvSpPr>
          <p:cNvPr id="8" name="Title 7">
            <a:extLst>
              <a:ext uri="{FF2B5EF4-FFF2-40B4-BE49-F238E27FC236}">
                <a16:creationId xmlns:a16="http://schemas.microsoft.com/office/drawing/2014/main" id="{A84B1ADE-28A9-9821-E6E6-267854044542}"/>
              </a:ext>
            </a:extLst>
          </p:cNvPr>
          <p:cNvSpPr>
            <a:spLocks noGrp="1"/>
          </p:cNvSpPr>
          <p:nvPr>
            <p:ph type="title"/>
          </p:nvPr>
        </p:nvSpPr>
        <p:spPr>
          <a:xfrm>
            <a:off x="836676" y="104852"/>
            <a:ext cx="10515600" cy="1325563"/>
          </a:xfrm>
        </p:spPr>
        <p:txBody>
          <a:bodyPr/>
          <a:lstStyle/>
          <a:p>
            <a:r>
              <a:rPr lang="en-CA" dirty="0"/>
              <a:t>Colour Quantization</a:t>
            </a:r>
          </a:p>
        </p:txBody>
      </p:sp>
    </p:spTree>
    <p:extLst>
      <p:ext uri="{BB962C8B-B14F-4D97-AF65-F5344CB8AC3E}">
        <p14:creationId xmlns:p14="http://schemas.microsoft.com/office/powerpoint/2010/main" val="2956872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a:t>
            </a:r>
            <a:br>
              <a:rPr lang="en-CA" sz="3200" dirty="0"/>
            </a:br>
            <a:endParaRPr lang="en-CA" sz="3200" dirty="0"/>
          </a:p>
        </p:txBody>
      </p:sp>
      <p:pic>
        <p:nvPicPr>
          <p:cNvPr id="11" name="Picture 10" descr="A comparison of a mountain range&#10;&#10;AI-generated content may be incorrect.">
            <a:extLst>
              <a:ext uri="{FF2B5EF4-FFF2-40B4-BE49-F238E27FC236}">
                <a16:creationId xmlns:a16="http://schemas.microsoft.com/office/drawing/2014/main" id="{0AF96FBE-D5A0-E306-8B68-FE5E65158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044" y="1824228"/>
            <a:ext cx="11154156" cy="3890772"/>
          </a:xfrm>
          <a:prstGeom prst="rect">
            <a:avLst/>
          </a:prstGeom>
        </p:spPr>
      </p:pic>
    </p:spTree>
    <p:extLst>
      <p:ext uri="{BB962C8B-B14F-4D97-AF65-F5344CB8AC3E}">
        <p14:creationId xmlns:p14="http://schemas.microsoft.com/office/powerpoint/2010/main" val="2371827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a:t>
            </a:r>
            <a:br>
              <a:rPr lang="en-CA" sz="3200" dirty="0"/>
            </a:br>
            <a:endParaRPr lang="en-CA" sz="3200" dirty="0"/>
          </a:p>
        </p:txBody>
      </p:sp>
      <p:pic>
        <p:nvPicPr>
          <p:cNvPr id="2" name="Picture 1">
            <a:extLst>
              <a:ext uri="{FF2B5EF4-FFF2-40B4-BE49-F238E27FC236}">
                <a16:creationId xmlns:a16="http://schemas.microsoft.com/office/drawing/2014/main" id="{1C513D3C-7FE6-D671-C026-BA856C5175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389239"/>
            <a:ext cx="11373166" cy="4099616"/>
          </a:xfrm>
          <a:prstGeom prst="rect">
            <a:avLst/>
          </a:prstGeom>
          <a:noFill/>
          <a:ln>
            <a:noFill/>
          </a:ln>
        </p:spPr>
      </p:pic>
      <p:sp>
        <p:nvSpPr>
          <p:cNvPr id="4" name="Title 1">
            <a:extLst>
              <a:ext uri="{FF2B5EF4-FFF2-40B4-BE49-F238E27FC236}">
                <a16:creationId xmlns:a16="http://schemas.microsoft.com/office/drawing/2014/main" id="{3957D4E6-E8CB-E01A-21A2-9FD53A25DAF9}"/>
              </a:ext>
            </a:extLst>
          </p:cNvPr>
          <p:cNvSpPr txBox="1">
            <a:spLocks/>
          </p:cNvSpPr>
          <p:nvPr/>
        </p:nvSpPr>
        <p:spPr>
          <a:xfrm>
            <a:off x="2040228" y="-914835"/>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How? Split along any colour axis.</a:t>
            </a:r>
            <a:br>
              <a:rPr lang="en-CA" dirty="0"/>
            </a:br>
            <a:endParaRPr lang="en-US" dirty="0"/>
          </a:p>
        </p:txBody>
      </p:sp>
    </p:spTree>
    <p:extLst>
      <p:ext uri="{BB962C8B-B14F-4D97-AF65-F5344CB8AC3E}">
        <p14:creationId xmlns:p14="http://schemas.microsoft.com/office/powerpoint/2010/main" val="38857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147484" y="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a:t>
            </a:r>
            <a:br>
              <a:rPr lang="en-CA" sz="3200" dirty="0"/>
            </a:br>
            <a:endParaRPr lang="en-CA" sz="3200" dirty="0"/>
          </a:p>
        </p:txBody>
      </p:sp>
      <p:sp>
        <p:nvSpPr>
          <p:cNvPr id="13" name="TextBox 12">
            <a:extLst>
              <a:ext uri="{FF2B5EF4-FFF2-40B4-BE49-F238E27FC236}">
                <a16:creationId xmlns:a16="http://schemas.microsoft.com/office/drawing/2014/main" id="{1C56EACC-95EA-A4A0-B714-AA1062B78A80}"/>
              </a:ext>
            </a:extLst>
          </p:cNvPr>
          <p:cNvSpPr txBox="1"/>
          <p:nvPr/>
        </p:nvSpPr>
        <p:spPr>
          <a:xfrm>
            <a:off x="309716" y="1187630"/>
            <a:ext cx="9969910" cy="3519681"/>
          </a:xfrm>
          <a:prstGeom prst="rect">
            <a:avLst/>
          </a:prstGeom>
          <a:noFill/>
        </p:spPr>
        <p:txBody>
          <a:bodyPr wrap="square">
            <a:spAutoFit/>
          </a:bodyPr>
          <a:lstStyle/>
          <a:p>
            <a:pPr>
              <a:lnSpc>
                <a:spcPct val="115000"/>
              </a:lnSpc>
              <a:spcAft>
                <a:spcPts val="1000"/>
              </a:spcAft>
              <a:buNone/>
            </a:pPr>
            <a:r>
              <a:rPr lang="en-US" sz="1800" dirty="0">
                <a:effectLst/>
                <a:latin typeface="Calibri" panose="020F0502020204030204" pitchFamily="34" charset="0"/>
                <a:ea typeface="Calibri" panose="020F0502020204030204" pitchFamily="34" charset="0"/>
              </a:rPr>
              <a:t>     0 &lt;= r &lt; 128,         0  &lt;=g &lt; 128,      0 &lt;= b &lt; 128    =&gt;  (64,64,64)</a:t>
            </a:r>
            <a:endParaRPr lang="en-CA" sz="1800" dirty="0">
              <a:effectLst/>
              <a:latin typeface="Calibri" panose="020F0502020204030204" pitchFamily="34" charset="0"/>
              <a:ea typeface="Calibri" panose="020F0502020204030204" pitchFamily="34" charset="0"/>
            </a:endParaRPr>
          </a:p>
          <a:p>
            <a:pPr>
              <a:lnSpc>
                <a:spcPct val="115000"/>
              </a:lnSpc>
              <a:spcAft>
                <a:spcPts val="1000"/>
              </a:spcAft>
              <a:buNone/>
            </a:pPr>
            <a:r>
              <a:rPr lang="en-US" sz="1800" dirty="0">
                <a:effectLst/>
                <a:latin typeface="Calibri" panose="020F0502020204030204" pitchFamily="34" charset="0"/>
                <a:ea typeface="Calibri" panose="020F0502020204030204" pitchFamily="34" charset="0"/>
              </a:rPr>
              <a:t>     0 &lt;= r &lt; 128,         0 &lt;= g &lt; 128,  128 &lt;= b &lt; 192   =&gt;  (64,64,192)</a:t>
            </a:r>
            <a:endParaRPr lang="en-CA" sz="1800" dirty="0">
              <a:effectLst/>
              <a:latin typeface="Calibri" panose="020F0502020204030204" pitchFamily="34" charset="0"/>
              <a:ea typeface="Calibri" panose="020F0502020204030204" pitchFamily="34" charset="0"/>
            </a:endParaRPr>
          </a:p>
          <a:p>
            <a:pPr>
              <a:lnSpc>
                <a:spcPct val="115000"/>
              </a:lnSpc>
              <a:spcAft>
                <a:spcPts val="1000"/>
              </a:spcAft>
              <a:buNone/>
            </a:pPr>
            <a:r>
              <a:rPr lang="en-US" sz="1800" dirty="0">
                <a:effectLst/>
                <a:latin typeface="Calibri" panose="020F0502020204030204" pitchFamily="34" charset="0"/>
                <a:ea typeface="Calibri" panose="020F0502020204030204" pitchFamily="34" charset="0"/>
              </a:rPr>
              <a:t>     0 &lt;= r &lt; 128,     128 &lt;= g &lt; 256,      0 &lt;= b &lt; 128   =&gt;  (64,192,64)</a:t>
            </a:r>
            <a:endParaRPr lang="en-CA" sz="1800" dirty="0">
              <a:effectLst/>
              <a:latin typeface="Calibri" panose="020F0502020204030204" pitchFamily="34" charset="0"/>
              <a:ea typeface="Calibri" panose="020F0502020204030204" pitchFamily="34" charset="0"/>
            </a:endParaRPr>
          </a:p>
          <a:p>
            <a:pPr>
              <a:lnSpc>
                <a:spcPct val="115000"/>
              </a:lnSpc>
              <a:spcAft>
                <a:spcPts val="1000"/>
              </a:spcAft>
              <a:buNone/>
            </a:pPr>
            <a:r>
              <a:rPr lang="en-US" sz="1800" dirty="0">
                <a:effectLst/>
                <a:latin typeface="Calibri" panose="020F0502020204030204" pitchFamily="34" charset="0"/>
                <a:ea typeface="Calibri" panose="020F0502020204030204" pitchFamily="34" charset="0"/>
              </a:rPr>
              <a:t>     0 &lt;= r &lt; 128,     128 &lt;= g &lt; 256,  128 &lt;= b &lt; 256  =&gt;  (64,192,192)</a:t>
            </a:r>
            <a:endParaRPr lang="en-CA" sz="1800" dirty="0">
              <a:effectLst/>
              <a:latin typeface="Calibri" panose="020F0502020204030204" pitchFamily="34" charset="0"/>
              <a:ea typeface="Calibri" panose="020F0502020204030204" pitchFamily="34" charset="0"/>
            </a:endParaRPr>
          </a:p>
          <a:p>
            <a:pPr>
              <a:lnSpc>
                <a:spcPct val="115000"/>
              </a:lnSpc>
              <a:spcAft>
                <a:spcPts val="1000"/>
              </a:spcAft>
              <a:buNone/>
            </a:pPr>
            <a:r>
              <a:rPr lang="en-US" sz="1800" dirty="0">
                <a:effectLst/>
                <a:latin typeface="Calibri" panose="020F0502020204030204" pitchFamily="34" charset="0"/>
                <a:ea typeface="Calibri" panose="020F0502020204030204" pitchFamily="34" charset="0"/>
              </a:rPr>
              <a:t>128 &lt;=  r &lt; 256,         0 &lt;= g &lt; 128,      0 &lt;= b &lt; 128   =&gt;  (192, 64 64)</a:t>
            </a:r>
            <a:endParaRPr lang="en-CA" sz="1800" dirty="0">
              <a:effectLst/>
              <a:latin typeface="Calibri" panose="020F0502020204030204" pitchFamily="34" charset="0"/>
              <a:ea typeface="Calibri" panose="020F0502020204030204" pitchFamily="34" charset="0"/>
            </a:endParaRPr>
          </a:p>
          <a:p>
            <a:pPr>
              <a:lnSpc>
                <a:spcPct val="115000"/>
              </a:lnSpc>
              <a:spcAft>
                <a:spcPts val="1000"/>
              </a:spcAft>
              <a:buNone/>
            </a:pPr>
            <a:r>
              <a:rPr lang="en-US" sz="1800" dirty="0">
                <a:effectLst/>
                <a:latin typeface="Calibri" panose="020F0502020204030204" pitchFamily="34" charset="0"/>
                <a:ea typeface="Calibri" panose="020F0502020204030204" pitchFamily="34" charset="0"/>
              </a:rPr>
              <a:t>128 &lt;=  r &lt; 256,         0 &lt;= g &lt; 128,  128 &lt;= b &lt; 192  =&gt;  (192,64,192)</a:t>
            </a:r>
            <a:endParaRPr lang="en-CA" sz="1800" dirty="0">
              <a:effectLst/>
              <a:latin typeface="Calibri" panose="020F0502020204030204" pitchFamily="34" charset="0"/>
              <a:ea typeface="Calibri" panose="020F0502020204030204" pitchFamily="34" charset="0"/>
            </a:endParaRPr>
          </a:p>
          <a:p>
            <a:pPr>
              <a:lnSpc>
                <a:spcPct val="115000"/>
              </a:lnSpc>
              <a:spcAft>
                <a:spcPts val="1000"/>
              </a:spcAft>
              <a:buNone/>
            </a:pPr>
            <a:r>
              <a:rPr lang="en-US" sz="1800" dirty="0">
                <a:effectLst/>
                <a:latin typeface="Calibri" panose="020F0502020204030204" pitchFamily="34" charset="0"/>
                <a:ea typeface="Calibri" panose="020F0502020204030204" pitchFamily="34" charset="0"/>
              </a:rPr>
              <a:t>128 &lt;=  r &lt; 256,     128 &lt;= g &lt; 256,      0 &lt;= b &lt; 128  =&gt;  (192,192,64)</a:t>
            </a:r>
          </a:p>
          <a:p>
            <a:pPr>
              <a:lnSpc>
                <a:spcPct val="115000"/>
              </a:lnSpc>
              <a:spcAft>
                <a:spcPts val="1000"/>
              </a:spcAft>
              <a:buNone/>
            </a:pPr>
            <a:r>
              <a:rPr lang="en-US" dirty="0"/>
              <a:t>128 &lt;=  r &lt; 256,     128 &lt;= g &lt; 256,  128 &lt;= b &lt; 256  =&gt;  (192,192,192)</a:t>
            </a:r>
            <a:endParaRPr lang="en-CA"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09046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a:t>
            </a:r>
            <a:br>
              <a:rPr lang="en-CA" sz="3200" dirty="0"/>
            </a:br>
            <a:endParaRPr lang="en-CA" sz="3200" dirty="0"/>
          </a:p>
        </p:txBody>
      </p:sp>
      <p:pic>
        <p:nvPicPr>
          <p:cNvPr id="7" name="Picture 6" descr="A person playing a trumpet&#10;&#10;AI-generated content may be incorrect.">
            <a:extLst>
              <a:ext uri="{FF2B5EF4-FFF2-40B4-BE49-F238E27FC236}">
                <a16:creationId xmlns:a16="http://schemas.microsoft.com/office/drawing/2014/main" id="{24705ACD-A769-DF1B-47E8-4A5C6E370D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192" y="1285875"/>
            <a:ext cx="4177665" cy="4177665"/>
          </a:xfrm>
          <a:prstGeom prst="rect">
            <a:avLst/>
          </a:prstGeom>
        </p:spPr>
      </p:pic>
      <p:pic>
        <p:nvPicPr>
          <p:cNvPr id="13" name="Picture 12" descr="A person playing a trumpet&#10;&#10;AI-generated content may be incorrect.">
            <a:extLst>
              <a:ext uri="{FF2B5EF4-FFF2-40B4-BE49-F238E27FC236}">
                <a16:creationId xmlns:a16="http://schemas.microsoft.com/office/drawing/2014/main" id="{7F2A0572-FDD1-A13F-7A77-83E87291F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4786" y="1285875"/>
            <a:ext cx="4119182" cy="4155636"/>
          </a:xfrm>
          <a:prstGeom prst="rect">
            <a:avLst/>
          </a:prstGeom>
        </p:spPr>
      </p:pic>
    </p:spTree>
    <p:extLst>
      <p:ext uri="{BB962C8B-B14F-4D97-AF65-F5344CB8AC3E}">
        <p14:creationId xmlns:p14="http://schemas.microsoft.com/office/powerpoint/2010/main" val="626299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a:t>
            </a:r>
            <a:br>
              <a:rPr lang="en-CA" sz="3200" dirty="0"/>
            </a:br>
            <a:endParaRPr lang="en-CA" sz="3200" dirty="0"/>
          </a:p>
        </p:txBody>
      </p:sp>
      <p:pic>
        <p:nvPicPr>
          <p:cNvPr id="4" name="Picture 3" descr="A person and person holding books&#10;&#10;AI-generated content may be incorrect.">
            <a:extLst>
              <a:ext uri="{FF2B5EF4-FFF2-40B4-BE49-F238E27FC236}">
                <a16:creationId xmlns:a16="http://schemas.microsoft.com/office/drawing/2014/main" id="{A4F88CAE-E454-1704-A289-4C045FB48B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70" y="1290023"/>
            <a:ext cx="4803124" cy="3399964"/>
          </a:xfrm>
          <a:prstGeom prst="rect">
            <a:avLst/>
          </a:prstGeom>
        </p:spPr>
      </p:pic>
      <p:pic>
        <p:nvPicPr>
          <p:cNvPr id="11" name="Picture 10" descr="A person and person sitting together&#10;&#10;AI-generated content may be incorrect.">
            <a:extLst>
              <a:ext uri="{FF2B5EF4-FFF2-40B4-BE49-F238E27FC236}">
                <a16:creationId xmlns:a16="http://schemas.microsoft.com/office/drawing/2014/main" id="{8778EFE1-B189-58B3-CE97-9D01538989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785" y="1290023"/>
            <a:ext cx="4728076" cy="3399964"/>
          </a:xfrm>
          <a:prstGeom prst="rect">
            <a:avLst/>
          </a:prstGeom>
        </p:spPr>
      </p:pic>
    </p:spTree>
    <p:extLst>
      <p:ext uri="{BB962C8B-B14F-4D97-AF65-F5344CB8AC3E}">
        <p14:creationId xmlns:p14="http://schemas.microsoft.com/office/powerpoint/2010/main" val="3666079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462151" y="0"/>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Median Cut</a:t>
            </a:r>
          </a:p>
          <a:p>
            <a:endParaRPr lang="en-CA" dirty="0"/>
          </a:p>
          <a:p>
            <a:r>
              <a:rPr lang="en-CA" dirty="0"/>
              <a:t>Divide the range at the median of the range.</a:t>
            </a:r>
          </a:p>
          <a:p>
            <a:endParaRPr lang="en-CA" dirty="0"/>
          </a:p>
          <a:p>
            <a:r>
              <a:rPr lang="en-CA" dirty="0"/>
              <a:t>Accounts for actual colours in the image.</a:t>
            </a:r>
          </a:p>
          <a:p>
            <a:endParaRPr lang="en-US" dirty="0"/>
          </a:p>
        </p:txBody>
      </p:sp>
    </p:spTree>
    <p:extLst>
      <p:ext uri="{BB962C8B-B14F-4D97-AF65-F5344CB8AC3E}">
        <p14:creationId xmlns:p14="http://schemas.microsoft.com/office/powerpoint/2010/main" val="2974322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 - median</a:t>
            </a:r>
            <a:br>
              <a:rPr lang="en-CA" sz="3200" dirty="0"/>
            </a:br>
            <a:endParaRPr lang="en-CA" sz="3200" dirty="0"/>
          </a:p>
        </p:txBody>
      </p:sp>
      <p:pic>
        <p:nvPicPr>
          <p:cNvPr id="4" name="Picture 3">
            <a:extLst>
              <a:ext uri="{FF2B5EF4-FFF2-40B4-BE49-F238E27FC236}">
                <a16:creationId xmlns:a16="http://schemas.microsoft.com/office/drawing/2014/main" id="{09FB8C8A-61D0-6695-E6C8-71FFE7DA65E5}"/>
              </a:ext>
            </a:extLst>
          </p:cNvPr>
          <p:cNvPicPr>
            <a:picLocks noChangeAspect="1"/>
          </p:cNvPicPr>
          <p:nvPr/>
        </p:nvPicPr>
        <p:blipFill>
          <a:blip r:embed="rId2"/>
          <a:stretch>
            <a:fillRect/>
          </a:stretch>
        </p:blipFill>
        <p:spPr>
          <a:xfrm>
            <a:off x="4810228" y="1285875"/>
            <a:ext cx="4112898" cy="4186671"/>
          </a:xfrm>
          <a:prstGeom prst="rect">
            <a:avLst/>
          </a:prstGeom>
        </p:spPr>
      </p:pic>
      <p:pic>
        <p:nvPicPr>
          <p:cNvPr id="6" name="Picture 5" descr="A person playing a trumpet&#10;&#10;AI-generated content may be incorrect.">
            <a:extLst>
              <a:ext uri="{FF2B5EF4-FFF2-40B4-BE49-F238E27FC236}">
                <a16:creationId xmlns:a16="http://schemas.microsoft.com/office/drawing/2014/main" id="{0766833C-AFB7-E047-BD55-8BBC1F7DA7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195" y="1285875"/>
            <a:ext cx="4119182" cy="4155636"/>
          </a:xfrm>
          <a:prstGeom prst="rect">
            <a:avLst/>
          </a:prstGeom>
        </p:spPr>
      </p:pic>
    </p:spTree>
    <p:extLst>
      <p:ext uri="{BB962C8B-B14F-4D97-AF65-F5344CB8AC3E}">
        <p14:creationId xmlns:p14="http://schemas.microsoft.com/office/powerpoint/2010/main" val="25563900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60850" y="112351"/>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Smooth before quantizing …</a:t>
            </a:r>
            <a:br>
              <a:rPr lang="en-CA" sz="3200" dirty="0"/>
            </a:br>
            <a:endParaRPr lang="en-CA" sz="3200" dirty="0"/>
          </a:p>
        </p:txBody>
      </p:sp>
      <p:pic>
        <p:nvPicPr>
          <p:cNvPr id="9" name="Picture 8" descr="A person wearing sunglasses&#10;&#10;AI-generated content may be incorrect.">
            <a:extLst>
              <a:ext uri="{FF2B5EF4-FFF2-40B4-BE49-F238E27FC236}">
                <a16:creationId xmlns:a16="http://schemas.microsoft.com/office/drawing/2014/main" id="{FDF0E0D0-5154-1191-5896-CAB328D4A8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1225" y="1766805"/>
            <a:ext cx="3686175" cy="4286250"/>
          </a:xfrm>
          <a:prstGeom prst="rect">
            <a:avLst/>
          </a:prstGeom>
        </p:spPr>
      </p:pic>
      <p:pic>
        <p:nvPicPr>
          <p:cNvPr id="13" name="Picture 12" descr="A person wearing sunglasses&#10;&#10;AI-generated content may be incorrect.">
            <a:extLst>
              <a:ext uri="{FF2B5EF4-FFF2-40B4-BE49-F238E27FC236}">
                <a16:creationId xmlns:a16="http://schemas.microsoft.com/office/drawing/2014/main" id="{92F685C4-AB9C-D268-5DCC-2D7C82A352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709" y="1766805"/>
            <a:ext cx="3686175" cy="4286250"/>
          </a:xfrm>
          <a:prstGeom prst="rect">
            <a:avLst/>
          </a:prstGeom>
        </p:spPr>
      </p:pic>
    </p:spTree>
    <p:extLst>
      <p:ext uri="{BB962C8B-B14F-4D97-AF65-F5344CB8AC3E}">
        <p14:creationId xmlns:p14="http://schemas.microsoft.com/office/powerpoint/2010/main" val="21270722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Colour  Quantization - median</a:t>
            </a:r>
            <a:br>
              <a:rPr lang="en-CA" sz="3200" dirty="0"/>
            </a:br>
            <a:endParaRPr lang="en-CA" sz="3200" dirty="0"/>
          </a:p>
        </p:txBody>
      </p:sp>
      <p:pic>
        <p:nvPicPr>
          <p:cNvPr id="11" name="Picture 10" descr="A person and person sitting together&#10;&#10;AI-generated content may be incorrect.">
            <a:extLst>
              <a:ext uri="{FF2B5EF4-FFF2-40B4-BE49-F238E27FC236}">
                <a16:creationId xmlns:a16="http://schemas.microsoft.com/office/drawing/2014/main" id="{8778EFE1-B189-58B3-CE97-9D0153898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56" y="1577340"/>
            <a:ext cx="4728076" cy="3399964"/>
          </a:xfrm>
          <a:prstGeom prst="rect">
            <a:avLst/>
          </a:prstGeom>
        </p:spPr>
      </p:pic>
      <p:pic>
        <p:nvPicPr>
          <p:cNvPr id="6" name="Picture 5">
            <a:extLst>
              <a:ext uri="{FF2B5EF4-FFF2-40B4-BE49-F238E27FC236}">
                <a16:creationId xmlns:a16="http://schemas.microsoft.com/office/drawing/2014/main" id="{C8F707E6-2B38-9345-387A-EA9588726310}"/>
              </a:ext>
            </a:extLst>
          </p:cNvPr>
          <p:cNvPicPr>
            <a:picLocks noChangeAspect="1"/>
          </p:cNvPicPr>
          <p:nvPr/>
        </p:nvPicPr>
        <p:blipFill>
          <a:blip r:embed="rId3"/>
          <a:stretch>
            <a:fillRect/>
          </a:stretch>
        </p:blipFill>
        <p:spPr>
          <a:xfrm>
            <a:off x="5174550" y="1577339"/>
            <a:ext cx="4785132" cy="3399963"/>
          </a:xfrm>
          <a:prstGeom prst="rect">
            <a:avLst/>
          </a:prstGeom>
        </p:spPr>
      </p:pic>
    </p:spTree>
    <p:extLst>
      <p:ext uri="{BB962C8B-B14F-4D97-AF65-F5344CB8AC3E}">
        <p14:creationId xmlns:p14="http://schemas.microsoft.com/office/powerpoint/2010/main" val="20960283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Smoothing (reducing noise)</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403158" y="751852"/>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t>Colour</a:t>
            </a:r>
            <a:r>
              <a:rPr lang="en-US" dirty="0"/>
              <a:t> images potentially have millions of numerical values that are possible, and noise can affect all channels differently.</a:t>
            </a:r>
          </a:p>
          <a:p>
            <a:endParaRPr lang="en-US" dirty="0"/>
          </a:p>
          <a:p>
            <a:r>
              <a:rPr lang="en-US" dirty="0"/>
              <a:t>The same </a:t>
            </a:r>
            <a:r>
              <a:rPr lang="en-US" dirty="0" err="1"/>
              <a:t>colour</a:t>
            </a:r>
            <a:r>
              <a:rPr lang="en-US" dirty="0"/>
              <a:t> can have different values in a captured image.</a:t>
            </a:r>
            <a:endParaRPr lang="en-CA" dirty="0"/>
          </a:p>
        </p:txBody>
      </p:sp>
    </p:spTree>
    <p:extLst>
      <p:ext uri="{BB962C8B-B14F-4D97-AF65-F5344CB8AC3E}">
        <p14:creationId xmlns:p14="http://schemas.microsoft.com/office/powerpoint/2010/main" val="3990808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Median Filter</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403158" y="751852"/>
            <a:ext cx="10148724" cy="58698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We know how to do a median filter on a grey image.</a:t>
            </a:r>
            <a:br>
              <a:rPr lang="en-US" dirty="0"/>
            </a:br>
            <a:br>
              <a:rPr lang="en-US" dirty="0"/>
            </a:br>
            <a:r>
              <a:rPr lang="en-US" dirty="0"/>
              <a:t>We can do the same on each </a:t>
            </a:r>
            <a:r>
              <a:rPr lang="en-US" dirty="0" err="1"/>
              <a:t>colour</a:t>
            </a:r>
            <a:r>
              <a:rPr lang="en-US" dirty="0"/>
              <a:t> channel.</a:t>
            </a:r>
            <a:endParaRPr lang="en-CA" dirty="0"/>
          </a:p>
        </p:txBody>
      </p:sp>
    </p:spTree>
    <p:extLst>
      <p:ext uri="{BB962C8B-B14F-4D97-AF65-F5344CB8AC3E}">
        <p14:creationId xmlns:p14="http://schemas.microsoft.com/office/powerpoint/2010/main" val="29262235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pic>
        <p:nvPicPr>
          <p:cNvPr id="4" name="Picture 3" descr="A collage of a person wearing a hat&#10;&#10;AI-generated content may be incorrect.">
            <a:extLst>
              <a:ext uri="{FF2B5EF4-FFF2-40B4-BE49-F238E27FC236}">
                <a16:creationId xmlns:a16="http://schemas.microsoft.com/office/drawing/2014/main" id="{45D4DF7F-B541-046D-5C1B-C9F83E18E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63" y="0"/>
            <a:ext cx="12192000" cy="6858000"/>
          </a:xfrm>
          <a:prstGeom prst="rect">
            <a:avLst/>
          </a:prstGeom>
        </p:spPr>
      </p:pic>
    </p:spTree>
    <p:extLst>
      <p:ext uri="{BB962C8B-B14F-4D97-AF65-F5344CB8AC3E}">
        <p14:creationId xmlns:p14="http://schemas.microsoft.com/office/powerpoint/2010/main" val="1199946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0" y="501880"/>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Median Filter</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295130" y="1113043"/>
            <a:ext cx="10148724" cy="19323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Size matters</a:t>
            </a:r>
          </a:p>
        </p:txBody>
      </p:sp>
      <p:pic>
        <p:nvPicPr>
          <p:cNvPr id="6" name="Picture 5">
            <a:extLst>
              <a:ext uri="{FF2B5EF4-FFF2-40B4-BE49-F238E27FC236}">
                <a16:creationId xmlns:a16="http://schemas.microsoft.com/office/drawing/2014/main" id="{9A99C521-5757-F14D-F2CE-FAA397EBD7E3}"/>
              </a:ext>
            </a:extLst>
          </p:cNvPr>
          <p:cNvPicPr>
            <a:picLocks noChangeAspect="1"/>
          </p:cNvPicPr>
          <p:nvPr/>
        </p:nvPicPr>
        <p:blipFill>
          <a:blip r:embed="rId2"/>
          <a:stretch>
            <a:fillRect/>
          </a:stretch>
        </p:blipFill>
        <p:spPr>
          <a:xfrm>
            <a:off x="3065130" y="2593342"/>
            <a:ext cx="6093618" cy="4184459"/>
          </a:xfrm>
          <a:prstGeom prst="rect">
            <a:avLst/>
          </a:prstGeom>
        </p:spPr>
      </p:pic>
    </p:spTree>
    <p:extLst>
      <p:ext uri="{BB962C8B-B14F-4D97-AF65-F5344CB8AC3E}">
        <p14:creationId xmlns:p14="http://schemas.microsoft.com/office/powerpoint/2010/main" val="16063926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pic>
        <p:nvPicPr>
          <p:cNvPr id="3" name="Picture 2" descr="A person wearing sunglasses and hood&#10;&#10;AI-generated content may be incorrect.">
            <a:extLst>
              <a:ext uri="{FF2B5EF4-FFF2-40B4-BE49-F238E27FC236}">
                <a16:creationId xmlns:a16="http://schemas.microsoft.com/office/drawing/2014/main" id="{581B2AE4-7AC1-5B2A-ED82-498733ACB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686175" cy="4257675"/>
          </a:xfrm>
          <a:prstGeom prst="rect">
            <a:avLst/>
          </a:prstGeom>
        </p:spPr>
      </p:pic>
      <p:pic>
        <p:nvPicPr>
          <p:cNvPr id="7" name="Picture 6" descr="A person wearing sunglasses and hood&#10;&#10;AI-generated content may be incorrect.">
            <a:extLst>
              <a:ext uri="{FF2B5EF4-FFF2-40B4-BE49-F238E27FC236}">
                <a16:creationId xmlns:a16="http://schemas.microsoft.com/office/drawing/2014/main" id="{EAE86D09-2FED-6BB0-B6A6-7E05BE6B3D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208" y="0"/>
            <a:ext cx="3686175" cy="4257675"/>
          </a:xfrm>
          <a:prstGeom prst="rect">
            <a:avLst/>
          </a:prstGeom>
        </p:spPr>
      </p:pic>
      <p:pic>
        <p:nvPicPr>
          <p:cNvPr id="9" name="Picture 8" descr="A person wearing sunglasses and a hood&#10;&#10;AI-generated content may be incorrect.">
            <a:extLst>
              <a:ext uri="{FF2B5EF4-FFF2-40B4-BE49-F238E27FC236}">
                <a16:creationId xmlns:a16="http://schemas.microsoft.com/office/drawing/2014/main" id="{1263720D-757F-3E5D-39E6-A8C9C02056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2580" y="0"/>
            <a:ext cx="3686175" cy="4257675"/>
          </a:xfrm>
          <a:prstGeom prst="rect">
            <a:avLst/>
          </a:prstGeom>
        </p:spPr>
      </p:pic>
      <p:sp>
        <p:nvSpPr>
          <p:cNvPr id="11" name="Title 1">
            <a:extLst>
              <a:ext uri="{FF2B5EF4-FFF2-40B4-BE49-F238E27FC236}">
                <a16:creationId xmlns:a16="http://schemas.microsoft.com/office/drawing/2014/main" id="{071B6F54-719A-C41D-E161-CD88A35754AE}"/>
              </a:ext>
            </a:extLst>
          </p:cNvPr>
          <p:cNvSpPr txBox="1">
            <a:spLocks/>
          </p:cNvSpPr>
          <p:nvPr/>
        </p:nvSpPr>
        <p:spPr>
          <a:xfrm>
            <a:off x="413245" y="4257675"/>
            <a:ext cx="11365510"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Original                                            Radius 6                                 Radius 12               </a:t>
            </a:r>
            <a:br>
              <a:rPr lang="en-CA" sz="3200" dirty="0"/>
            </a:br>
            <a:endParaRPr lang="en-CA" sz="3200" dirty="0"/>
          </a:p>
        </p:txBody>
      </p:sp>
    </p:spTree>
    <p:extLst>
      <p:ext uri="{BB962C8B-B14F-4D97-AF65-F5344CB8AC3E}">
        <p14:creationId xmlns:p14="http://schemas.microsoft.com/office/powerpoint/2010/main" val="1942719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pic>
        <p:nvPicPr>
          <p:cNvPr id="3" name="Picture 2" descr="A person wearing sunglasses and hood&#10;&#10;AI-generated content may be incorrect.">
            <a:extLst>
              <a:ext uri="{FF2B5EF4-FFF2-40B4-BE49-F238E27FC236}">
                <a16:creationId xmlns:a16="http://schemas.microsoft.com/office/drawing/2014/main" id="{581B2AE4-7AC1-5B2A-ED82-498733ACB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968732" cy="3429000"/>
          </a:xfrm>
          <a:prstGeom prst="rect">
            <a:avLst/>
          </a:prstGeom>
        </p:spPr>
      </p:pic>
      <p:pic>
        <p:nvPicPr>
          <p:cNvPr id="7" name="Picture 6" descr="A person wearing sunglasses and hood&#10;&#10;AI-generated content may be incorrect.">
            <a:extLst>
              <a:ext uri="{FF2B5EF4-FFF2-40B4-BE49-F238E27FC236}">
                <a16:creationId xmlns:a16="http://schemas.microsoft.com/office/drawing/2014/main" id="{EAE86D09-2FED-6BB0-B6A6-7E05BE6B3D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209" y="1"/>
            <a:ext cx="2968732" cy="3429000"/>
          </a:xfrm>
          <a:prstGeom prst="rect">
            <a:avLst/>
          </a:prstGeom>
        </p:spPr>
      </p:pic>
      <p:pic>
        <p:nvPicPr>
          <p:cNvPr id="9" name="Picture 8" descr="A person wearing sunglasses and a hood&#10;&#10;AI-generated content may be incorrect.">
            <a:extLst>
              <a:ext uri="{FF2B5EF4-FFF2-40B4-BE49-F238E27FC236}">
                <a16:creationId xmlns:a16="http://schemas.microsoft.com/office/drawing/2014/main" id="{1263720D-757F-3E5D-39E6-A8C9C02056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2580" y="0"/>
            <a:ext cx="2860873" cy="3304419"/>
          </a:xfrm>
          <a:prstGeom prst="rect">
            <a:avLst/>
          </a:prstGeom>
        </p:spPr>
      </p:pic>
      <p:sp>
        <p:nvSpPr>
          <p:cNvPr id="11" name="Title 1">
            <a:extLst>
              <a:ext uri="{FF2B5EF4-FFF2-40B4-BE49-F238E27FC236}">
                <a16:creationId xmlns:a16="http://schemas.microsoft.com/office/drawing/2014/main" id="{071B6F54-719A-C41D-E161-CD88A35754AE}"/>
              </a:ext>
            </a:extLst>
          </p:cNvPr>
          <p:cNvSpPr txBox="1">
            <a:spLocks/>
          </p:cNvSpPr>
          <p:nvPr/>
        </p:nvSpPr>
        <p:spPr>
          <a:xfrm>
            <a:off x="267963" y="3252311"/>
            <a:ext cx="11365510" cy="1075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dirty="0"/>
              <a:t>Original                                            Radius 6                                 Radius 12               </a:t>
            </a:r>
            <a:br>
              <a:rPr lang="en-CA" sz="3200" dirty="0"/>
            </a:br>
            <a:endParaRPr lang="en-CA" sz="3200" dirty="0"/>
          </a:p>
        </p:txBody>
      </p:sp>
      <p:pic>
        <p:nvPicPr>
          <p:cNvPr id="4" name="Picture 3">
            <a:extLst>
              <a:ext uri="{FF2B5EF4-FFF2-40B4-BE49-F238E27FC236}">
                <a16:creationId xmlns:a16="http://schemas.microsoft.com/office/drawing/2014/main" id="{1DB186AB-4472-05BA-1AE8-A7BAFDAFA26C}"/>
              </a:ext>
            </a:extLst>
          </p:cNvPr>
          <p:cNvPicPr>
            <a:picLocks noChangeAspect="1"/>
          </p:cNvPicPr>
          <p:nvPr/>
        </p:nvPicPr>
        <p:blipFill>
          <a:blip r:embed="rId5"/>
          <a:stretch>
            <a:fillRect/>
          </a:stretch>
        </p:blipFill>
        <p:spPr>
          <a:xfrm>
            <a:off x="-1" y="3812063"/>
            <a:ext cx="2619505" cy="3045936"/>
          </a:xfrm>
          <a:prstGeom prst="rect">
            <a:avLst/>
          </a:prstGeom>
        </p:spPr>
      </p:pic>
      <p:pic>
        <p:nvPicPr>
          <p:cNvPr id="8" name="Picture 7" descr="A person wearing sunglasses&#10;&#10;AI-generated content may be incorrect.">
            <a:extLst>
              <a:ext uri="{FF2B5EF4-FFF2-40B4-BE49-F238E27FC236}">
                <a16:creationId xmlns:a16="http://schemas.microsoft.com/office/drawing/2014/main" id="{69E60298-053C-226D-70BE-C7D8A90F5D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4789" y="3974888"/>
            <a:ext cx="2619505" cy="3045936"/>
          </a:xfrm>
          <a:prstGeom prst="rect">
            <a:avLst/>
          </a:prstGeom>
        </p:spPr>
      </p:pic>
      <p:pic>
        <p:nvPicPr>
          <p:cNvPr id="14" name="Picture 13" descr="A person wearing sunglasses&#10;&#10;AI-generated content may be incorrect.">
            <a:extLst>
              <a:ext uri="{FF2B5EF4-FFF2-40B4-BE49-F238E27FC236}">
                <a16:creationId xmlns:a16="http://schemas.microsoft.com/office/drawing/2014/main" id="{003ED97D-D8A8-99F5-E1B0-2D57E35581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4818" y="3812061"/>
            <a:ext cx="2619506" cy="3045937"/>
          </a:xfrm>
          <a:prstGeom prst="rect">
            <a:avLst/>
          </a:prstGeom>
        </p:spPr>
      </p:pic>
    </p:spTree>
    <p:extLst>
      <p:ext uri="{BB962C8B-B14F-4D97-AF65-F5344CB8AC3E}">
        <p14:creationId xmlns:p14="http://schemas.microsoft.com/office/powerpoint/2010/main" val="1760613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Colour Edges</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287548" y="2195531"/>
            <a:ext cx="10148724" cy="4368199"/>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dirty="0"/>
              <a:t>We can simply apply an edge detector to each colour channel.</a:t>
            </a:r>
          </a:p>
          <a:p>
            <a:endParaRPr lang="en-CA" dirty="0"/>
          </a:p>
          <a:p>
            <a:endParaRPr lang="en-CA" dirty="0"/>
          </a:p>
          <a:p>
            <a:endParaRPr lang="en-CA" dirty="0"/>
          </a:p>
          <a:p>
            <a:endParaRPr lang="en-CA" dirty="0"/>
          </a:p>
          <a:p>
            <a:endParaRPr lang="en-CA" dirty="0"/>
          </a:p>
          <a:p>
            <a:endParaRPr lang="en-CA" dirty="0"/>
          </a:p>
          <a:p>
            <a:endParaRPr lang="en-CA" dirty="0"/>
          </a:p>
          <a:p>
            <a:r>
              <a:rPr lang="en-CA" dirty="0"/>
              <a:t>Original            Red             Green             Blue                Hue</a:t>
            </a:r>
          </a:p>
          <a:p>
            <a:endParaRPr lang="en-CA" dirty="0"/>
          </a:p>
        </p:txBody>
      </p:sp>
      <p:pic>
        <p:nvPicPr>
          <p:cNvPr id="2" name="Picture 1">
            <a:extLst>
              <a:ext uri="{FF2B5EF4-FFF2-40B4-BE49-F238E27FC236}">
                <a16:creationId xmlns:a16="http://schemas.microsoft.com/office/drawing/2014/main" id="{5A876EC2-5D66-8753-A1F7-E35E8BA74E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462" y="3038369"/>
            <a:ext cx="11764645" cy="2602592"/>
          </a:xfrm>
          <a:prstGeom prst="rect">
            <a:avLst/>
          </a:prstGeom>
          <a:noFill/>
          <a:ln>
            <a:noFill/>
          </a:ln>
        </p:spPr>
      </p:pic>
    </p:spTree>
    <p:extLst>
      <p:ext uri="{BB962C8B-B14F-4D97-AF65-F5344CB8AC3E}">
        <p14:creationId xmlns:p14="http://schemas.microsoft.com/office/powerpoint/2010/main" val="1405263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Colour Edges</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78950" y="1369729"/>
            <a:ext cx="10148724" cy="364968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t>We can compute edges based on a specific color by defining the difference of a pixel from it’s neighbors as a 3D Euclidean distance from the target color, rather than a simple difference in values. </a:t>
            </a:r>
          </a:p>
          <a:p>
            <a:endParaRPr lang="en-US" sz="3300" dirty="0"/>
          </a:p>
          <a:p>
            <a:endParaRPr lang="en-US" sz="3300" dirty="0"/>
          </a:p>
          <a:p>
            <a:r>
              <a:rPr lang="en-US" sz="3300" dirty="0"/>
              <a:t>EG: Yellow edges</a:t>
            </a:r>
            <a:endParaRPr lang="en-CA" sz="3300" dirty="0"/>
          </a:p>
        </p:txBody>
      </p:sp>
      <p:pic>
        <p:nvPicPr>
          <p:cNvPr id="6" name="Picture 5">
            <a:extLst>
              <a:ext uri="{FF2B5EF4-FFF2-40B4-BE49-F238E27FC236}">
                <a16:creationId xmlns:a16="http://schemas.microsoft.com/office/drawing/2014/main" id="{57E154C3-6265-22BD-2F68-0A7C094F0E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8472" y="3652006"/>
            <a:ext cx="7375181" cy="2737134"/>
          </a:xfrm>
          <a:prstGeom prst="rect">
            <a:avLst/>
          </a:prstGeom>
          <a:noFill/>
          <a:ln>
            <a:noFill/>
          </a:ln>
        </p:spPr>
      </p:pic>
    </p:spTree>
    <p:extLst>
      <p:ext uri="{BB962C8B-B14F-4D97-AF65-F5344CB8AC3E}">
        <p14:creationId xmlns:p14="http://schemas.microsoft.com/office/powerpoint/2010/main" val="36148910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Cool colour psychology</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78950" y="1369729"/>
            <a:ext cx="10148724" cy="3649682"/>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The </a:t>
            </a:r>
            <a:r>
              <a:rPr lang="en-US" i="1" dirty="0"/>
              <a:t>Land effect</a:t>
            </a:r>
            <a:r>
              <a:rPr lang="en-US" dirty="0"/>
              <a:t> is interesting, because it suggests that all colors can be perceived if only two are present.</a:t>
            </a:r>
          </a:p>
          <a:p>
            <a:endParaRPr lang="en-US" dirty="0"/>
          </a:p>
          <a:p>
            <a:r>
              <a:rPr lang="en-US" dirty="0"/>
              <a:t>One model of color perception (the </a:t>
            </a:r>
            <a:r>
              <a:rPr lang="en-US" i="1" dirty="0" err="1"/>
              <a:t>Retinex</a:t>
            </a:r>
            <a:r>
              <a:rPr lang="en-US" dirty="0"/>
              <a:t> theory) suggests that the color we perceive is the product of the color that the object reflects and the color and intensity of the illumination of the illumination:</a:t>
            </a:r>
          </a:p>
          <a:p>
            <a:endParaRPr lang="en-CA" dirty="0"/>
          </a:p>
          <a:p>
            <a:r>
              <a:rPr lang="en-US" dirty="0"/>
              <a:t>Resulting Image = Reflectance(r)∗Illumination(S)</a:t>
            </a:r>
            <a:endParaRPr lang="en-CA" dirty="0"/>
          </a:p>
          <a:p>
            <a:endParaRPr lang="en-US" sz="3300" dirty="0"/>
          </a:p>
          <a:p>
            <a:endParaRPr lang="en-US" sz="3300" dirty="0"/>
          </a:p>
        </p:txBody>
      </p:sp>
    </p:spTree>
    <p:extLst>
      <p:ext uri="{BB962C8B-B14F-4D97-AF65-F5344CB8AC3E}">
        <p14:creationId xmlns:p14="http://schemas.microsoft.com/office/powerpoint/2010/main" val="3572268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Land Effect</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287548" y="3864171"/>
            <a:ext cx="10148724" cy="36890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dirty="0"/>
              <a:t>The red component is the same as the original red channel, while the white component is the average of the three RGB channels. The resulting image is simply the sum of the red and white components. We perceive colors in this image – there are only reds and greys. </a:t>
            </a:r>
            <a:br>
              <a:rPr lang="en-US" dirty="0"/>
            </a:br>
            <a:endParaRPr lang="en-CA" dirty="0"/>
          </a:p>
        </p:txBody>
      </p:sp>
      <p:pic>
        <p:nvPicPr>
          <p:cNvPr id="6" name="Picture 5">
            <a:extLst>
              <a:ext uri="{FF2B5EF4-FFF2-40B4-BE49-F238E27FC236}">
                <a16:creationId xmlns:a16="http://schemas.microsoft.com/office/drawing/2014/main" id="{921D8C89-0B2C-ED86-40C8-F925C04710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548" y="1101776"/>
            <a:ext cx="11685916" cy="3489345"/>
          </a:xfrm>
          <a:prstGeom prst="rect">
            <a:avLst/>
          </a:prstGeom>
          <a:noFill/>
          <a:ln>
            <a:noFill/>
          </a:ln>
        </p:spPr>
      </p:pic>
    </p:spTree>
    <p:extLst>
      <p:ext uri="{BB962C8B-B14F-4D97-AF65-F5344CB8AC3E}">
        <p14:creationId xmlns:p14="http://schemas.microsoft.com/office/powerpoint/2010/main" val="2655638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Effect of nearby colours</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888423" y="4780075"/>
            <a:ext cx="10148724" cy="1311009"/>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 All of the eyes in these images are the same color, which is (127,131,). They look very different because of the surrounding (illumination) color.</a:t>
            </a:r>
            <a:endParaRPr lang="en-CA" i="1" dirty="0"/>
          </a:p>
          <a:p>
            <a:br>
              <a:rPr lang="en-US" dirty="0"/>
            </a:br>
            <a:endParaRPr lang="en-CA" dirty="0"/>
          </a:p>
        </p:txBody>
      </p:sp>
      <p:pic>
        <p:nvPicPr>
          <p:cNvPr id="7" name="Picture 6">
            <a:extLst>
              <a:ext uri="{FF2B5EF4-FFF2-40B4-BE49-F238E27FC236}">
                <a16:creationId xmlns:a16="http://schemas.microsoft.com/office/drawing/2014/main" id="{1071ABE5-BA29-BA01-3F0F-FD441E0FEF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08" y="1061385"/>
            <a:ext cx="11747136" cy="4374194"/>
          </a:xfrm>
          <a:prstGeom prst="rect">
            <a:avLst/>
          </a:prstGeom>
          <a:noFill/>
          <a:ln>
            <a:noFill/>
          </a:ln>
        </p:spPr>
      </p:pic>
      <p:sp>
        <p:nvSpPr>
          <p:cNvPr id="8" name="Title 1">
            <a:extLst>
              <a:ext uri="{FF2B5EF4-FFF2-40B4-BE49-F238E27FC236}">
                <a16:creationId xmlns:a16="http://schemas.microsoft.com/office/drawing/2014/main" id="{4F4D0174-D7B7-6A2E-D427-6CB3E35C261E}"/>
              </a:ext>
            </a:extLst>
          </p:cNvPr>
          <p:cNvSpPr txBox="1">
            <a:spLocks/>
          </p:cNvSpPr>
          <p:nvPr/>
        </p:nvSpPr>
        <p:spPr>
          <a:xfrm>
            <a:off x="377113" y="5572563"/>
            <a:ext cx="11590931" cy="1075460"/>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All of the eyes in these images are the same color, which is (127,131,). They look very different because of the surrounding (illumination) color.</a:t>
            </a:r>
            <a:endParaRPr lang="en-CA" i="1" dirty="0"/>
          </a:p>
          <a:p>
            <a:br>
              <a:rPr lang="en-CA" sz="3200" dirty="0"/>
            </a:br>
            <a:endParaRPr lang="en-CA" sz="3200" dirty="0"/>
          </a:p>
        </p:txBody>
      </p:sp>
    </p:spTree>
    <p:extLst>
      <p:ext uri="{BB962C8B-B14F-4D97-AF65-F5344CB8AC3E}">
        <p14:creationId xmlns:p14="http://schemas.microsoft.com/office/powerpoint/2010/main" val="22863247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4810228" y="3864171"/>
            <a:ext cx="3888528" cy="3553581"/>
          </a:xfrm>
        </p:spPr>
        <p:txBody>
          <a:bodyPr>
            <a:normAutofit/>
          </a:bodyPr>
          <a:lstStyle/>
          <a:p>
            <a:pPr marL="0" indent="0">
              <a:buNone/>
            </a:pPr>
            <a:endParaRPr lang="en-US" sz="2000" dirty="0"/>
          </a:p>
          <a:p>
            <a:pPr marL="0" indent="0">
              <a:buNone/>
            </a:pPr>
            <a:endParaRPr lang="en-US" sz="2000" dirty="0"/>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Effect of nearby colours</a:t>
            </a:r>
            <a:br>
              <a:rPr lang="en-CA" sz="3200" dirty="0"/>
            </a:br>
            <a:endParaRPr lang="en-CA" sz="3200" dirty="0"/>
          </a:p>
        </p:txBody>
      </p:sp>
      <p:sp>
        <p:nvSpPr>
          <p:cNvPr id="4" name="Title 1">
            <a:extLst>
              <a:ext uri="{FF2B5EF4-FFF2-40B4-BE49-F238E27FC236}">
                <a16:creationId xmlns:a16="http://schemas.microsoft.com/office/drawing/2014/main" id="{3957D4E6-E8CB-E01A-21A2-9FD53A25DAF9}"/>
              </a:ext>
            </a:extLst>
          </p:cNvPr>
          <p:cNvSpPr txBox="1">
            <a:spLocks/>
          </p:cNvSpPr>
          <p:nvPr/>
        </p:nvSpPr>
        <p:spPr>
          <a:xfrm>
            <a:off x="888423" y="4780075"/>
            <a:ext cx="10148724" cy="1311009"/>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All of the eyes in these images are the same color, which is (127,131,). They look very different because of the surrounding (illumination) color.</a:t>
            </a:r>
            <a:endParaRPr lang="en-CA" i="1" dirty="0"/>
          </a:p>
          <a:p>
            <a:br>
              <a:rPr lang="en-US" dirty="0"/>
            </a:br>
            <a:endParaRPr lang="en-CA" dirty="0"/>
          </a:p>
        </p:txBody>
      </p:sp>
      <p:pic>
        <p:nvPicPr>
          <p:cNvPr id="16" name="Picture 15">
            <a:extLst>
              <a:ext uri="{FF2B5EF4-FFF2-40B4-BE49-F238E27FC236}">
                <a16:creationId xmlns:a16="http://schemas.microsoft.com/office/drawing/2014/main" id="{480F6864-9F30-9291-5920-0499554D2EBD}"/>
              </a:ext>
            </a:extLst>
          </p:cNvPr>
          <p:cNvPicPr>
            <a:picLocks noChangeAspect="1"/>
          </p:cNvPicPr>
          <p:nvPr/>
        </p:nvPicPr>
        <p:blipFill>
          <a:blip r:embed="rId2"/>
          <a:stretch>
            <a:fillRect/>
          </a:stretch>
        </p:blipFill>
        <p:spPr>
          <a:xfrm>
            <a:off x="888423" y="1622364"/>
            <a:ext cx="1851448" cy="2005739"/>
          </a:xfrm>
          <a:prstGeom prst="rect">
            <a:avLst/>
          </a:prstGeom>
        </p:spPr>
      </p:pic>
      <p:pic>
        <p:nvPicPr>
          <p:cNvPr id="18" name="Picture 17">
            <a:extLst>
              <a:ext uri="{FF2B5EF4-FFF2-40B4-BE49-F238E27FC236}">
                <a16:creationId xmlns:a16="http://schemas.microsoft.com/office/drawing/2014/main" id="{3F3F604A-F3DC-A995-402A-3929172586D8}"/>
              </a:ext>
            </a:extLst>
          </p:cNvPr>
          <p:cNvPicPr>
            <a:picLocks noChangeAspect="1"/>
          </p:cNvPicPr>
          <p:nvPr/>
        </p:nvPicPr>
        <p:blipFill>
          <a:blip r:embed="rId3"/>
          <a:stretch>
            <a:fillRect/>
          </a:stretch>
        </p:blipFill>
        <p:spPr>
          <a:xfrm>
            <a:off x="5285060" y="1384542"/>
            <a:ext cx="3584217" cy="2481382"/>
          </a:xfrm>
          <a:prstGeom prst="rect">
            <a:avLst/>
          </a:prstGeom>
        </p:spPr>
      </p:pic>
    </p:spTree>
    <p:extLst>
      <p:ext uri="{BB962C8B-B14F-4D97-AF65-F5344CB8AC3E}">
        <p14:creationId xmlns:p14="http://schemas.microsoft.com/office/powerpoint/2010/main" val="3976840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Example – Sepia tones</a:t>
            </a:r>
            <a:br>
              <a:rPr lang="en-CA" sz="3200" dirty="0"/>
            </a:br>
            <a:endParaRPr lang="en-CA" sz="3200" dirty="0"/>
          </a:p>
        </p:txBody>
      </p:sp>
      <p:sp>
        <p:nvSpPr>
          <p:cNvPr id="6" name="TextBox 5">
            <a:extLst>
              <a:ext uri="{FF2B5EF4-FFF2-40B4-BE49-F238E27FC236}">
                <a16:creationId xmlns:a16="http://schemas.microsoft.com/office/drawing/2014/main" id="{FF3D1322-1C1C-0F75-48F5-C8FB547C3992}"/>
              </a:ext>
            </a:extLst>
          </p:cNvPr>
          <p:cNvSpPr txBox="1"/>
          <p:nvPr/>
        </p:nvSpPr>
        <p:spPr>
          <a:xfrm>
            <a:off x="656033" y="1369729"/>
            <a:ext cx="10655979" cy="1815882"/>
          </a:xfrm>
          <a:prstGeom prst="rect">
            <a:avLst/>
          </a:prstGeom>
          <a:noFill/>
        </p:spPr>
        <p:txBody>
          <a:bodyPr wrap="square">
            <a:spAutoFit/>
          </a:bodyPr>
          <a:lstStyle/>
          <a:p>
            <a:r>
              <a:rPr lang="en-CA" sz="2800" dirty="0">
                <a:effectLst/>
                <a:latin typeface="Calibri" panose="020F0502020204030204" pitchFamily="34" charset="0"/>
                <a:ea typeface="Calibri" panose="020F0502020204030204" pitchFamily="34" charset="0"/>
              </a:rPr>
              <a:t>Sepia is a brownish color that many people associate with old photos They did not turn that color as they aged, though. The brown tint is the result of a chemical process used in the darkroom to prevent the photo from fading over time. </a:t>
            </a:r>
            <a:endParaRPr lang="en-CA" sz="2800" dirty="0"/>
          </a:p>
        </p:txBody>
      </p:sp>
      <p:pic>
        <p:nvPicPr>
          <p:cNvPr id="11" name="Picture 10" descr="A tall tower with clouds in the sky with Eiffel Tower in the background&#10;&#10;AI-generated content may be incorrect.">
            <a:extLst>
              <a:ext uri="{FF2B5EF4-FFF2-40B4-BE49-F238E27FC236}">
                <a16:creationId xmlns:a16="http://schemas.microsoft.com/office/drawing/2014/main" id="{C064F5CA-331D-8232-46B0-70E722331C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063" y="3373631"/>
            <a:ext cx="4000929" cy="3547042"/>
          </a:xfrm>
          <a:prstGeom prst="rect">
            <a:avLst/>
          </a:prstGeom>
        </p:spPr>
      </p:pic>
      <p:pic>
        <p:nvPicPr>
          <p:cNvPr id="14" name="Picture 13" descr="A person standing in a ruined building&#10;&#10;AI-generated content may be incorrect.">
            <a:extLst>
              <a:ext uri="{FF2B5EF4-FFF2-40B4-BE49-F238E27FC236}">
                <a16:creationId xmlns:a16="http://schemas.microsoft.com/office/drawing/2014/main" id="{A9087667-60C7-2379-9109-80D93B7097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2847" y="2810377"/>
            <a:ext cx="6239154" cy="4047623"/>
          </a:xfrm>
          <a:prstGeom prst="rect">
            <a:avLst/>
          </a:prstGeom>
        </p:spPr>
      </p:pic>
    </p:spTree>
    <p:extLst>
      <p:ext uri="{BB962C8B-B14F-4D97-AF65-F5344CB8AC3E}">
        <p14:creationId xmlns:p14="http://schemas.microsoft.com/office/powerpoint/2010/main" val="3558719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4" name="Picture 3" descr="A palette of different shades of brown&#10;&#10;AI-generated content may be incorrect.">
            <a:extLst>
              <a:ext uri="{FF2B5EF4-FFF2-40B4-BE49-F238E27FC236}">
                <a16:creationId xmlns:a16="http://schemas.microsoft.com/office/drawing/2014/main" id="{A19B8F5E-E9A4-6B89-DC61-622AD0A93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180" y="0"/>
            <a:ext cx="8875716" cy="6858000"/>
          </a:xfrm>
          <a:prstGeom prst="rect">
            <a:avLst/>
          </a:prstGeom>
        </p:spPr>
      </p:pic>
    </p:spTree>
    <p:extLst>
      <p:ext uri="{BB962C8B-B14F-4D97-AF65-F5344CB8AC3E}">
        <p14:creationId xmlns:p14="http://schemas.microsoft.com/office/powerpoint/2010/main" val="3132816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Example – Sepia tones</a:t>
            </a:r>
            <a:br>
              <a:rPr lang="en-CA" sz="3200" dirty="0"/>
            </a:br>
            <a:endParaRPr lang="en-CA" sz="3200" dirty="0"/>
          </a:p>
        </p:txBody>
      </p:sp>
      <p:sp>
        <p:nvSpPr>
          <p:cNvPr id="6" name="TextBox 5">
            <a:extLst>
              <a:ext uri="{FF2B5EF4-FFF2-40B4-BE49-F238E27FC236}">
                <a16:creationId xmlns:a16="http://schemas.microsoft.com/office/drawing/2014/main" id="{FF3D1322-1C1C-0F75-48F5-C8FB547C3992}"/>
              </a:ext>
            </a:extLst>
          </p:cNvPr>
          <p:cNvSpPr txBox="1"/>
          <p:nvPr/>
        </p:nvSpPr>
        <p:spPr>
          <a:xfrm>
            <a:off x="1100958" y="920944"/>
            <a:ext cx="10655979" cy="523220"/>
          </a:xfrm>
          <a:prstGeom prst="rect">
            <a:avLst/>
          </a:prstGeom>
          <a:noFill/>
        </p:spPr>
        <p:txBody>
          <a:bodyPr wrap="square">
            <a:spAutoFit/>
          </a:bodyPr>
          <a:lstStyle/>
          <a:p>
            <a:r>
              <a:rPr lang="en-CA" sz="2800" dirty="0">
                <a:effectLst/>
                <a:latin typeface="Calibri" panose="020F0502020204030204" pitchFamily="34" charset="0"/>
                <a:ea typeface="Calibri" panose="020F0502020204030204" pitchFamily="34" charset="0"/>
              </a:rPr>
              <a:t>I’m going to create a sepia image from a colour photo I took.</a:t>
            </a:r>
            <a:endParaRPr lang="en-CA" sz="2800" dirty="0"/>
          </a:p>
        </p:txBody>
      </p:sp>
      <p:pic>
        <p:nvPicPr>
          <p:cNvPr id="4" name="Picture 3">
            <a:extLst>
              <a:ext uri="{FF2B5EF4-FFF2-40B4-BE49-F238E27FC236}">
                <a16:creationId xmlns:a16="http://schemas.microsoft.com/office/drawing/2014/main" id="{3D031FD6-1B28-C060-8A34-47AC6CB5008C}"/>
              </a:ext>
            </a:extLst>
          </p:cNvPr>
          <p:cNvPicPr>
            <a:picLocks noChangeAspect="1"/>
          </p:cNvPicPr>
          <p:nvPr/>
        </p:nvPicPr>
        <p:blipFill>
          <a:blip r:embed="rId2"/>
          <a:stretch>
            <a:fillRect/>
          </a:stretch>
        </p:blipFill>
        <p:spPr>
          <a:xfrm>
            <a:off x="1017263" y="2070839"/>
            <a:ext cx="5932923" cy="4492892"/>
          </a:xfrm>
          <a:prstGeom prst="rect">
            <a:avLst/>
          </a:prstGeom>
        </p:spPr>
      </p:pic>
    </p:spTree>
    <p:extLst>
      <p:ext uri="{BB962C8B-B14F-4D97-AF65-F5344CB8AC3E}">
        <p14:creationId xmlns:p14="http://schemas.microsoft.com/office/powerpoint/2010/main" val="763788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Example – Sepia tones</a:t>
            </a:r>
            <a:br>
              <a:rPr lang="en-CA" sz="3200" dirty="0"/>
            </a:br>
            <a:endParaRPr lang="en-CA" sz="3200" dirty="0"/>
          </a:p>
        </p:txBody>
      </p:sp>
      <p:sp>
        <p:nvSpPr>
          <p:cNvPr id="6" name="TextBox 5">
            <a:extLst>
              <a:ext uri="{FF2B5EF4-FFF2-40B4-BE49-F238E27FC236}">
                <a16:creationId xmlns:a16="http://schemas.microsoft.com/office/drawing/2014/main" id="{FF3D1322-1C1C-0F75-48F5-C8FB547C3992}"/>
              </a:ext>
            </a:extLst>
          </p:cNvPr>
          <p:cNvSpPr txBox="1"/>
          <p:nvPr/>
        </p:nvSpPr>
        <p:spPr>
          <a:xfrm>
            <a:off x="766486" y="1057520"/>
            <a:ext cx="10655979" cy="5109091"/>
          </a:xfrm>
          <a:prstGeom prst="rect">
            <a:avLst/>
          </a:prstGeom>
          <a:noFill/>
        </p:spPr>
        <p:txBody>
          <a:bodyPr wrap="square">
            <a:spAutoFit/>
          </a:bodyPr>
          <a:lstStyle/>
          <a:p>
            <a:r>
              <a:rPr lang="en-US" sz="2800" dirty="0"/>
              <a:t>The basic </a:t>
            </a:r>
            <a:r>
              <a:rPr lang="en-US" sz="2800" dirty="0" err="1"/>
              <a:t>colour</a:t>
            </a:r>
            <a:r>
              <a:rPr lang="en-US" sz="2800" dirty="0"/>
              <a:t> sepia has RGB coordinates (112, 66, 20).</a:t>
            </a:r>
          </a:p>
          <a:p>
            <a:endParaRPr lang="en-US" sz="2800" dirty="0"/>
          </a:p>
          <a:p>
            <a:r>
              <a:rPr lang="en-US" sz="2800" dirty="0"/>
              <a:t>I will set pixels having a brightness value smaller than </a:t>
            </a:r>
            <a:r>
              <a:rPr lang="en-US" sz="2800" b="1" dirty="0"/>
              <a:t>t1</a:t>
            </a:r>
            <a:r>
              <a:rPr lang="en-US" sz="2800" dirty="0"/>
              <a:t> to this color. This is the darkest color in the photo, because it corresponds to the pixels with the smallest brightness.  </a:t>
            </a:r>
          </a:p>
          <a:p>
            <a:r>
              <a:rPr lang="en-US" sz="2800" dirty="0"/>
              <a:t>For pixels between </a:t>
            </a:r>
            <a:r>
              <a:rPr lang="en-US" sz="2800" b="1" dirty="0"/>
              <a:t>t1</a:t>
            </a:r>
            <a:r>
              <a:rPr lang="en-US" sz="2800" dirty="0"/>
              <a:t> and </a:t>
            </a:r>
            <a:r>
              <a:rPr lang="en-US" sz="2800" b="1" dirty="0"/>
              <a:t>t2</a:t>
            </a:r>
            <a:r>
              <a:rPr lang="en-US" sz="2800" dirty="0"/>
              <a:t> we use the same hue, but decrease saturation (by 20) and increase brightness (by 30).  For pixels between </a:t>
            </a:r>
            <a:r>
              <a:rPr lang="en-US" sz="2800" b="1" dirty="0"/>
              <a:t>t2</a:t>
            </a:r>
            <a:r>
              <a:rPr lang="en-US" sz="2800" dirty="0"/>
              <a:t> and </a:t>
            </a:r>
            <a:r>
              <a:rPr lang="en-US" sz="2800" b="1" dirty="0"/>
              <a:t>t3</a:t>
            </a:r>
            <a:r>
              <a:rPr lang="en-US" sz="2800" dirty="0"/>
              <a:t> we do that again, using the same hue, decreasing saturation (by 20) and increasing brightness (by 30).  </a:t>
            </a:r>
          </a:p>
          <a:p>
            <a:r>
              <a:rPr lang="en-US" sz="2800" dirty="0"/>
              <a:t>Do that again for pixels with a brightness greater than t3, and the image is now complete.</a:t>
            </a:r>
            <a:endParaRPr lang="en-CA" sz="2800" dirty="0"/>
          </a:p>
          <a:p>
            <a:r>
              <a:rPr lang="en-US" dirty="0"/>
              <a:t> </a:t>
            </a:r>
            <a:endParaRPr lang="en-CA" sz="2800" dirty="0"/>
          </a:p>
        </p:txBody>
      </p:sp>
    </p:spTree>
    <p:extLst>
      <p:ext uri="{BB962C8B-B14F-4D97-AF65-F5344CB8AC3E}">
        <p14:creationId xmlns:p14="http://schemas.microsoft.com/office/powerpoint/2010/main" val="19519178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F2B9C7E3-91FE-A9F9-D3A2-1D08ED683F13}"/>
              </a:ext>
            </a:extLst>
          </p:cNvPr>
          <p:cNvSpPr txBox="1">
            <a:spLocks/>
          </p:cNvSpPr>
          <p:nvPr/>
        </p:nvSpPr>
        <p:spPr>
          <a:xfrm>
            <a:off x="435063" y="294269"/>
            <a:ext cx="8698755" cy="107546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4500" dirty="0"/>
              <a:t>Sepia tones</a:t>
            </a:r>
            <a:br>
              <a:rPr lang="en-CA" sz="3200" dirty="0"/>
            </a:br>
            <a:endParaRPr lang="en-CA" sz="3200" dirty="0"/>
          </a:p>
        </p:txBody>
      </p:sp>
      <p:pic>
        <p:nvPicPr>
          <p:cNvPr id="5" name="Picture 4">
            <a:extLst>
              <a:ext uri="{FF2B5EF4-FFF2-40B4-BE49-F238E27FC236}">
                <a16:creationId xmlns:a16="http://schemas.microsoft.com/office/drawing/2014/main" id="{22103D30-4C24-A688-C602-EF3DC59CCDDC}"/>
              </a:ext>
            </a:extLst>
          </p:cNvPr>
          <p:cNvPicPr>
            <a:picLocks noChangeAspect="1"/>
          </p:cNvPicPr>
          <p:nvPr/>
        </p:nvPicPr>
        <p:blipFill>
          <a:blip r:embed="rId2"/>
          <a:stretch>
            <a:fillRect/>
          </a:stretch>
        </p:blipFill>
        <p:spPr>
          <a:xfrm>
            <a:off x="0" y="2117487"/>
            <a:ext cx="12188952" cy="4567151"/>
          </a:xfrm>
          <a:prstGeom prst="rect">
            <a:avLst/>
          </a:prstGeom>
        </p:spPr>
      </p:pic>
    </p:spTree>
    <p:extLst>
      <p:ext uri="{BB962C8B-B14F-4D97-AF65-F5344CB8AC3E}">
        <p14:creationId xmlns:p14="http://schemas.microsoft.com/office/powerpoint/2010/main" val="2945612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2045</TotalTime>
  <Words>2303</Words>
  <Application>Microsoft Office PowerPoint</Application>
  <PresentationFormat>Widescreen</PresentationFormat>
  <Paragraphs>238</Paragraphs>
  <Slides>58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Aptos</vt:lpstr>
      <vt:lpstr>Aptos Display</vt:lpstr>
      <vt:lpstr>Arial</vt:lpstr>
      <vt:lpstr>Calibri</vt:lpstr>
      <vt:lpstr>Office Theme</vt:lpstr>
      <vt:lpstr>Color II</vt:lpstr>
      <vt:lpstr>Colour Temperature</vt:lpstr>
      <vt:lpstr>Colour Temperature</vt:lpstr>
      <vt:lpstr>Colour Temperature</vt:lpstr>
      <vt:lpstr>Colour Temperature</vt:lpstr>
      <vt:lpstr>For Programmers Only:</vt:lpstr>
      <vt:lpstr>Colour Variations - Tint</vt:lpstr>
      <vt:lpstr>Colour Variations - Tint</vt:lpstr>
      <vt:lpstr>Colour Variations – Tint, HSB</vt:lpstr>
      <vt:lpstr>Example: Tints </vt:lpstr>
      <vt:lpstr>Colour Variations - Shades</vt:lpstr>
      <vt:lpstr>Shades</vt:lpstr>
      <vt:lpstr>Colour Variations - Tones</vt:lpstr>
      <vt:lpstr>Tones</vt:lpstr>
      <vt:lpstr>Colour Combinations</vt:lpstr>
      <vt:lpstr>Colour Combinations - Complementary</vt:lpstr>
      <vt:lpstr>PowerPoint Presentation</vt:lpstr>
      <vt:lpstr>Colour Combinations – Split Complementary</vt:lpstr>
      <vt:lpstr>Split Complementary</vt:lpstr>
      <vt:lpstr>Colour Combinations – Triadic</vt:lpstr>
      <vt:lpstr>Triadic</vt:lpstr>
      <vt:lpstr>Colour Combinations – Analogous</vt:lpstr>
      <vt:lpstr>Analogous</vt:lpstr>
      <vt:lpstr>PowerPoint Presentation</vt:lpstr>
      <vt:lpstr>Transparency or Alpha</vt:lpstr>
      <vt:lpstr>PowerPoint Presentation</vt:lpstr>
      <vt:lpstr>PowerPoint Presentation</vt:lpstr>
      <vt:lpstr>Transparency</vt:lpstr>
      <vt:lpstr>PowerPoint Presentation</vt:lpstr>
      <vt:lpstr>PowerPoint Presentation</vt:lpstr>
      <vt:lpstr>Colour Quantization</vt:lpstr>
      <vt:lpstr>Colour Quantization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Parker</dc:creator>
  <cp:lastModifiedBy>James Parker</cp:lastModifiedBy>
  <cp:revision>12</cp:revision>
  <dcterms:created xsi:type="dcterms:W3CDTF">2025-10-28T17:17:48Z</dcterms:created>
  <dcterms:modified xsi:type="dcterms:W3CDTF">2025-11-13T23:08:14Z</dcterms:modified>
</cp:coreProperties>
</file>