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3" r:id="rId15"/>
    <p:sldId id="281" r:id="rId16"/>
    <p:sldId id="280" r:id="rId17"/>
    <p:sldId id="324" r:id="rId18"/>
    <p:sldId id="326" r:id="rId19"/>
    <p:sldId id="327" r:id="rId20"/>
    <p:sldId id="282" r:id="rId21"/>
    <p:sldId id="283" r:id="rId22"/>
    <p:sldId id="328" r:id="rId23"/>
    <p:sldId id="284" r:id="rId24"/>
    <p:sldId id="286" r:id="rId25"/>
    <p:sldId id="288" r:id="rId26"/>
    <p:sldId id="289" r:id="rId27"/>
    <p:sldId id="290" r:id="rId28"/>
    <p:sldId id="292" r:id="rId29"/>
    <p:sldId id="329" r:id="rId30"/>
    <p:sldId id="330" r:id="rId31"/>
    <p:sldId id="331" r:id="rId32"/>
    <p:sldId id="332" r:id="rId33"/>
    <p:sldId id="333" r:id="rId34"/>
    <p:sldId id="334" r:id="rId35"/>
    <p:sldId id="335" r:id="rId36"/>
    <p:sldId id="295" r:id="rId37"/>
    <p:sldId id="296" r:id="rId38"/>
    <p:sldId id="336" r:id="rId39"/>
    <p:sldId id="337" r:id="rId40"/>
    <p:sldId id="298" r:id="rId41"/>
    <p:sldId id="299" r:id="rId42"/>
    <p:sldId id="300" r:id="rId43"/>
    <p:sldId id="301" r:id="rId44"/>
    <p:sldId id="302" r:id="rId45"/>
    <p:sldId id="338" r:id="rId46"/>
    <p:sldId id="303" r:id="rId47"/>
    <p:sldId id="304" r:id="rId48"/>
    <p:sldId id="305" r:id="rId49"/>
    <p:sldId id="306" r:id="rId50"/>
    <p:sldId id="307" r:id="rId51"/>
    <p:sldId id="339" r:id="rId52"/>
    <p:sldId id="340" r:id="rId53"/>
    <p:sldId id="341" r:id="rId54"/>
    <p:sldId id="308" r:id="rId55"/>
    <p:sldId id="342"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78" y="10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DD554-3E82-555A-9487-A047B52A588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7EC40238-3241-2C8B-A938-C1C851C3E2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67285AC0-EE16-6356-0512-A1CDF2EBF088}"/>
              </a:ext>
            </a:extLst>
          </p:cNvPr>
          <p:cNvSpPr>
            <a:spLocks noGrp="1"/>
          </p:cNvSpPr>
          <p:nvPr>
            <p:ph type="dt" sz="half" idx="10"/>
          </p:nvPr>
        </p:nvSpPr>
        <p:spPr/>
        <p:txBody>
          <a:bodyPr/>
          <a:lstStyle/>
          <a:p>
            <a:fld id="{9338B7B3-0480-458C-A287-19AFBD35FA39}" type="datetimeFigureOut">
              <a:rPr lang="en-CA" smtClean="0"/>
              <a:t>2025-11-13</a:t>
            </a:fld>
            <a:endParaRPr lang="en-CA"/>
          </a:p>
        </p:txBody>
      </p:sp>
      <p:sp>
        <p:nvSpPr>
          <p:cNvPr id="5" name="Footer Placeholder 4">
            <a:extLst>
              <a:ext uri="{FF2B5EF4-FFF2-40B4-BE49-F238E27FC236}">
                <a16:creationId xmlns:a16="http://schemas.microsoft.com/office/drawing/2014/main" id="{32256623-D076-CE76-88A4-A40D6B2C5C4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9E06CFF-0D82-2920-15BC-AC3455902458}"/>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4047672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6F94D-2947-E581-B29F-CDA5CFEA3A1D}"/>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8E1C3846-D4C7-EC5F-3EBA-C1E410A054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BEB2EF6-A67D-53BA-5AF9-4207C7B4CB70}"/>
              </a:ext>
            </a:extLst>
          </p:cNvPr>
          <p:cNvSpPr>
            <a:spLocks noGrp="1"/>
          </p:cNvSpPr>
          <p:nvPr>
            <p:ph type="dt" sz="half" idx="10"/>
          </p:nvPr>
        </p:nvSpPr>
        <p:spPr/>
        <p:txBody>
          <a:bodyPr/>
          <a:lstStyle/>
          <a:p>
            <a:fld id="{9338B7B3-0480-458C-A287-19AFBD35FA39}" type="datetimeFigureOut">
              <a:rPr lang="en-CA" smtClean="0"/>
              <a:t>2025-11-13</a:t>
            </a:fld>
            <a:endParaRPr lang="en-CA"/>
          </a:p>
        </p:txBody>
      </p:sp>
      <p:sp>
        <p:nvSpPr>
          <p:cNvPr id="5" name="Footer Placeholder 4">
            <a:extLst>
              <a:ext uri="{FF2B5EF4-FFF2-40B4-BE49-F238E27FC236}">
                <a16:creationId xmlns:a16="http://schemas.microsoft.com/office/drawing/2014/main" id="{0A249534-BBC7-E5A9-F7F9-076725D9D06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F3B6EB3-B833-D98B-CEFD-13EC4757E7AC}"/>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3070196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18C8-B3B0-98D6-5D37-45CDA99D5E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802AA0E8-E71A-B436-367C-D98E6ED92E9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9777F01-2B58-F71B-55FA-FBA979EED225}"/>
              </a:ext>
            </a:extLst>
          </p:cNvPr>
          <p:cNvSpPr>
            <a:spLocks noGrp="1"/>
          </p:cNvSpPr>
          <p:nvPr>
            <p:ph type="dt" sz="half" idx="10"/>
          </p:nvPr>
        </p:nvSpPr>
        <p:spPr/>
        <p:txBody>
          <a:bodyPr/>
          <a:lstStyle/>
          <a:p>
            <a:fld id="{9338B7B3-0480-458C-A287-19AFBD35FA39}" type="datetimeFigureOut">
              <a:rPr lang="en-CA" smtClean="0"/>
              <a:t>2025-11-13</a:t>
            </a:fld>
            <a:endParaRPr lang="en-CA"/>
          </a:p>
        </p:txBody>
      </p:sp>
      <p:sp>
        <p:nvSpPr>
          <p:cNvPr id="5" name="Footer Placeholder 4">
            <a:extLst>
              <a:ext uri="{FF2B5EF4-FFF2-40B4-BE49-F238E27FC236}">
                <a16:creationId xmlns:a16="http://schemas.microsoft.com/office/drawing/2014/main" id="{12DE0555-C454-E39B-6401-7FD6A7D01B4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39FE28B-9F4F-F99B-FBE0-54B62A466EDC}"/>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1851574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E7574-2955-067E-EAF9-E1BC3E6FDC44}"/>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2F8F6DA3-DA2D-DEB4-8291-9B37756EBD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CAAF3EA3-92BC-CC5D-393F-D1E4EC8FA92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5DD8C3EF-0315-AF24-3B7C-AF59F67D7571}"/>
              </a:ext>
            </a:extLst>
          </p:cNvPr>
          <p:cNvSpPr>
            <a:spLocks noGrp="1"/>
          </p:cNvSpPr>
          <p:nvPr>
            <p:ph type="dt" sz="half" idx="10"/>
          </p:nvPr>
        </p:nvSpPr>
        <p:spPr/>
        <p:txBody>
          <a:bodyPr/>
          <a:lstStyle/>
          <a:p>
            <a:fld id="{9338B7B3-0480-458C-A287-19AFBD35FA39}" type="datetimeFigureOut">
              <a:rPr lang="en-CA" smtClean="0"/>
              <a:t>2025-11-13</a:t>
            </a:fld>
            <a:endParaRPr lang="en-CA"/>
          </a:p>
        </p:txBody>
      </p:sp>
      <p:sp>
        <p:nvSpPr>
          <p:cNvPr id="6" name="Footer Placeholder 5">
            <a:extLst>
              <a:ext uri="{FF2B5EF4-FFF2-40B4-BE49-F238E27FC236}">
                <a16:creationId xmlns:a16="http://schemas.microsoft.com/office/drawing/2014/main" id="{AD76346D-C49C-515B-ED0D-6A7CA47E9386}"/>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CE0325B1-9477-4AB4-F8B5-E1927A458668}"/>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2741788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0AA5-6266-9737-1973-C540B0788621}"/>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F83E562C-CEC5-476F-CBE5-355EE40D0A0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D948EB9-2EBA-0510-AA02-D5990F0A44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9C8F890C-DDB7-B055-F8CB-6F921F4902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0F67D3-7610-F5D3-AE1A-5F0EE1A66FA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D8B84DA5-1E84-35D3-0B04-0282F3D4A852}"/>
              </a:ext>
            </a:extLst>
          </p:cNvPr>
          <p:cNvSpPr>
            <a:spLocks noGrp="1"/>
          </p:cNvSpPr>
          <p:nvPr>
            <p:ph type="dt" sz="half" idx="10"/>
          </p:nvPr>
        </p:nvSpPr>
        <p:spPr/>
        <p:txBody>
          <a:bodyPr/>
          <a:lstStyle/>
          <a:p>
            <a:fld id="{9338B7B3-0480-458C-A287-19AFBD35FA39}" type="datetimeFigureOut">
              <a:rPr lang="en-CA" smtClean="0"/>
              <a:t>2025-11-13</a:t>
            </a:fld>
            <a:endParaRPr lang="en-CA"/>
          </a:p>
        </p:txBody>
      </p:sp>
      <p:sp>
        <p:nvSpPr>
          <p:cNvPr id="8" name="Footer Placeholder 7">
            <a:extLst>
              <a:ext uri="{FF2B5EF4-FFF2-40B4-BE49-F238E27FC236}">
                <a16:creationId xmlns:a16="http://schemas.microsoft.com/office/drawing/2014/main" id="{6E2CDCB1-4787-B791-14E8-88E090DD1018}"/>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BD053642-E4A2-0C36-7352-636BD976A24D}"/>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2697499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94F51-6DCD-8FC5-BAED-0FDB468CC372}"/>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BA3CBAB7-3ED2-073A-5175-3184981143F7}"/>
              </a:ext>
            </a:extLst>
          </p:cNvPr>
          <p:cNvSpPr>
            <a:spLocks noGrp="1"/>
          </p:cNvSpPr>
          <p:nvPr>
            <p:ph type="dt" sz="half" idx="10"/>
          </p:nvPr>
        </p:nvSpPr>
        <p:spPr/>
        <p:txBody>
          <a:bodyPr/>
          <a:lstStyle/>
          <a:p>
            <a:fld id="{9338B7B3-0480-458C-A287-19AFBD35FA39}" type="datetimeFigureOut">
              <a:rPr lang="en-CA" smtClean="0"/>
              <a:t>2025-11-13</a:t>
            </a:fld>
            <a:endParaRPr lang="en-CA"/>
          </a:p>
        </p:txBody>
      </p:sp>
      <p:sp>
        <p:nvSpPr>
          <p:cNvPr id="4" name="Footer Placeholder 3">
            <a:extLst>
              <a:ext uri="{FF2B5EF4-FFF2-40B4-BE49-F238E27FC236}">
                <a16:creationId xmlns:a16="http://schemas.microsoft.com/office/drawing/2014/main" id="{38FD91C1-88DB-2DF1-AD8E-73CC541661FE}"/>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9A0516F6-CC17-F5A5-341A-228D6B6A7F38}"/>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746452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5839F7-5299-130C-C16E-C6545DFB0226}"/>
              </a:ext>
            </a:extLst>
          </p:cNvPr>
          <p:cNvSpPr>
            <a:spLocks noGrp="1"/>
          </p:cNvSpPr>
          <p:nvPr>
            <p:ph type="dt" sz="half" idx="10"/>
          </p:nvPr>
        </p:nvSpPr>
        <p:spPr/>
        <p:txBody>
          <a:bodyPr/>
          <a:lstStyle/>
          <a:p>
            <a:fld id="{9338B7B3-0480-458C-A287-19AFBD35FA39}" type="datetimeFigureOut">
              <a:rPr lang="en-CA" smtClean="0"/>
              <a:t>2025-11-13</a:t>
            </a:fld>
            <a:endParaRPr lang="en-CA"/>
          </a:p>
        </p:txBody>
      </p:sp>
      <p:sp>
        <p:nvSpPr>
          <p:cNvPr id="3" name="Footer Placeholder 2">
            <a:extLst>
              <a:ext uri="{FF2B5EF4-FFF2-40B4-BE49-F238E27FC236}">
                <a16:creationId xmlns:a16="http://schemas.microsoft.com/office/drawing/2014/main" id="{AE640869-447C-40BF-7E67-942A96A0C87E}"/>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88C46645-254F-ACF9-DB7D-0B6524C56243}"/>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1945842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F0BC0-CBFA-661D-01C2-664FCA8759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E8F3B85C-FC6A-0FFC-523C-6E04D68B97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EA5B1FDC-F529-53D0-E129-3C230A396C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5E1CC6-ADBF-B114-D0FC-C1149FE4A81A}"/>
              </a:ext>
            </a:extLst>
          </p:cNvPr>
          <p:cNvSpPr>
            <a:spLocks noGrp="1"/>
          </p:cNvSpPr>
          <p:nvPr>
            <p:ph type="dt" sz="half" idx="10"/>
          </p:nvPr>
        </p:nvSpPr>
        <p:spPr/>
        <p:txBody>
          <a:bodyPr/>
          <a:lstStyle/>
          <a:p>
            <a:fld id="{9338B7B3-0480-458C-A287-19AFBD35FA39}" type="datetimeFigureOut">
              <a:rPr lang="en-CA" smtClean="0"/>
              <a:t>2025-11-13</a:t>
            </a:fld>
            <a:endParaRPr lang="en-CA"/>
          </a:p>
        </p:txBody>
      </p:sp>
      <p:sp>
        <p:nvSpPr>
          <p:cNvPr id="6" name="Footer Placeholder 5">
            <a:extLst>
              <a:ext uri="{FF2B5EF4-FFF2-40B4-BE49-F238E27FC236}">
                <a16:creationId xmlns:a16="http://schemas.microsoft.com/office/drawing/2014/main" id="{484DEE1C-A192-4955-08B4-B80384D2BDC0}"/>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546DF2D7-6B3E-E7B4-95AC-C293E12D68C9}"/>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2872170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EDEE4-2CB9-E247-6C89-7CF83C2050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23BFC1AE-405D-4FBF-2546-D253823DEA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8D098609-31EE-EC3B-544D-F91579E5A1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3E8280-91AC-C690-4519-FB73F8D4B0A5}"/>
              </a:ext>
            </a:extLst>
          </p:cNvPr>
          <p:cNvSpPr>
            <a:spLocks noGrp="1"/>
          </p:cNvSpPr>
          <p:nvPr>
            <p:ph type="dt" sz="half" idx="10"/>
          </p:nvPr>
        </p:nvSpPr>
        <p:spPr/>
        <p:txBody>
          <a:bodyPr/>
          <a:lstStyle/>
          <a:p>
            <a:fld id="{9338B7B3-0480-458C-A287-19AFBD35FA39}" type="datetimeFigureOut">
              <a:rPr lang="en-CA" smtClean="0"/>
              <a:t>2025-11-13</a:t>
            </a:fld>
            <a:endParaRPr lang="en-CA"/>
          </a:p>
        </p:txBody>
      </p:sp>
      <p:sp>
        <p:nvSpPr>
          <p:cNvPr id="6" name="Footer Placeholder 5">
            <a:extLst>
              <a:ext uri="{FF2B5EF4-FFF2-40B4-BE49-F238E27FC236}">
                <a16:creationId xmlns:a16="http://schemas.microsoft.com/office/drawing/2014/main" id="{41B7D333-D7FD-EAFB-93B6-66A1E5B06715}"/>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F5213E36-BB5A-A357-1AE2-79AF235EFEA7}"/>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3870610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CEC0C-BB20-65F3-935A-6F32188113B8}"/>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165C506D-D6EE-0995-E52E-BD203053CD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DD38A5F8-E308-8702-1954-2C758E7901D4}"/>
              </a:ext>
            </a:extLst>
          </p:cNvPr>
          <p:cNvSpPr>
            <a:spLocks noGrp="1"/>
          </p:cNvSpPr>
          <p:nvPr>
            <p:ph type="dt" sz="half" idx="10"/>
          </p:nvPr>
        </p:nvSpPr>
        <p:spPr/>
        <p:txBody>
          <a:bodyPr/>
          <a:lstStyle/>
          <a:p>
            <a:fld id="{9338B7B3-0480-458C-A287-19AFBD35FA39}" type="datetimeFigureOut">
              <a:rPr lang="en-CA" smtClean="0"/>
              <a:t>2025-11-13</a:t>
            </a:fld>
            <a:endParaRPr lang="en-CA"/>
          </a:p>
        </p:txBody>
      </p:sp>
      <p:sp>
        <p:nvSpPr>
          <p:cNvPr id="5" name="Footer Placeholder 4">
            <a:extLst>
              <a:ext uri="{FF2B5EF4-FFF2-40B4-BE49-F238E27FC236}">
                <a16:creationId xmlns:a16="http://schemas.microsoft.com/office/drawing/2014/main" id="{53D04D3D-C61F-6508-3BC2-29820B0E90A5}"/>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6DD2646-50F2-0EFE-5728-196049A730D6}"/>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338548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DB8AC41-7279-FAE5-0851-22E94F9631A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A95124CD-E0A8-A5AD-F2B7-032F9A2792C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4025654-F116-8F50-840F-5AB0A65576BD}"/>
              </a:ext>
            </a:extLst>
          </p:cNvPr>
          <p:cNvSpPr>
            <a:spLocks noGrp="1"/>
          </p:cNvSpPr>
          <p:nvPr>
            <p:ph type="dt" sz="half" idx="10"/>
          </p:nvPr>
        </p:nvSpPr>
        <p:spPr/>
        <p:txBody>
          <a:bodyPr/>
          <a:lstStyle/>
          <a:p>
            <a:fld id="{9338B7B3-0480-458C-A287-19AFBD35FA39}" type="datetimeFigureOut">
              <a:rPr lang="en-CA" smtClean="0"/>
              <a:t>2025-11-13</a:t>
            </a:fld>
            <a:endParaRPr lang="en-CA"/>
          </a:p>
        </p:txBody>
      </p:sp>
      <p:sp>
        <p:nvSpPr>
          <p:cNvPr id="5" name="Footer Placeholder 4">
            <a:extLst>
              <a:ext uri="{FF2B5EF4-FFF2-40B4-BE49-F238E27FC236}">
                <a16:creationId xmlns:a16="http://schemas.microsoft.com/office/drawing/2014/main" id="{3D04A9D5-ED41-5AE0-C0E8-A1BCDA0C161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31AC784-A56A-6613-EDFB-EE5F0FD8E87D}"/>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2093405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152599-C7A5-5BF3-A518-C644DFFD54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C71FE048-93D2-4F33-7789-BD2A55EC89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71CC84B-794A-3A80-7E4F-BB75ED96F5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338B7B3-0480-458C-A287-19AFBD35FA39}" type="datetimeFigureOut">
              <a:rPr lang="en-CA" smtClean="0"/>
              <a:t>2025-11-13</a:t>
            </a:fld>
            <a:endParaRPr lang="en-CA"/>
          </a:p>
        </p:txBody>
      </p:sp>
      <p:sp>
        <p:nvSpPr>
          <p:cNvPr id="5" name="Footer Placeholder 4">
            <a:extLst>
              <a:ext uri="{FF2B5EF4-FFF2-40B4-BE49-F238E27FC236}">
                <a16:creationId xmlns:a16="http://schemas.microsoft.com/office/drawing/2014/main" id="{418EDE8F-9737-24BA-A472-0B988461AB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B0462121-8499-E1D0-5EE6-2D22A00583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620BFB8-ECC0-49DA-8E21-E97AE6A02810}" type="slidenum">
              <a:rPr lang="en-CA" smtClean="0"/>
              <a:t>‹#›</a:t>
            </a:fld>
            <a:endParaRPr lang="en-CA"/>
          </a:p>
        </p:txBody>
      </p:sp>
    </p:spTree>
    <p:extLst>
      <p:ext uri="{BB962C8B-B14F-4D97-AF65-F5344CB8AC3E}">
        <p14:creationId xmlns:p14="http://schemas.microsoft.com/office/powerpoint/2010/main" val="12718320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72866-E746-3194-627A-803F41C82BB5}"/>
              </a:ext>
            </a:extLst>
          </p:cNvPr>
          <p:cNvSpPr>
            <a:spLocks noGrp="1"/>
          </p:cNvSpPr>
          <p:nvPr>
            <p:ph type="ctrTitle"/>
          </p:nvPr>
        </p:nvSpPr>
        <p:spPr/>
        <p:txBody>
          <a:bodyPr/>
          <a:lstStyle/>
          <a:p>
            <a:r>
              <a:rPr lang="en-CA" dirty="0"/>
              <a:t>Color 1</a:t>
            </a:r>
          </a:p>
        </p:txBody>
      </p:sp>
      <p:sp>
        <p:nvSpPr>
          <p:cNvPr id="3" name="Subtitle 2">
            <a:extLst>
              <a:ext uri="{FF2B5EF4-FFF2-40B4-BE49-F238E27FC236}">
                <a16:creationId xmlns:a16="http://schemas.microsoft.com/office/drawing/2014/main" id="{4E8639E4-9B7F-B6E6-E825-01789605A390}"/>
              </a:ext>
            </a:extLst>
          </p:cNvPr>
          <p:cNvSpPr>
            <a:spLocks noGrp="1"/>
          </p:cNvSpPr>
          <p:nvPr>
            <p:ph type="subTitle" idx="1"/>
          </p:nvPr>
        </p:nvSpPr>
        <p:spPr/>
        <p:txBody>
          <a:bodyPr/>
          <a:lstStyle/>
          <a:p>
            <a:r>
              <a:rPr lang="en-CA" dirty="0"/>
              <a:t>Art 251</a:t>
            </a:r>
          </a:p>
        </p:txBody>
      </p:sp>
    </p:spTree>
    <p:extLst>
      <p:ext uri="{BB962C8B-B14F-4D97-AF65-F5344CB8AC3E}">
        <p14:creationId xmlns:p14="http://schemas.microsoft.com/office/powerpoint/2010/main" val="1763616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What is Color?</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p:txBody>
          <a:bodyPr>
            <a:normAutofit/>
          </a:bodyPr>
          <a:lstStyle/>
          <a:p>
            <a:pPr marL="0" indent="0">
              <a:buNone/>
            </a:pPr>
            <a:r>
              <a:rPr lang="en-US" dirty="0"/>
              <a:t>Color in </a:t>
            </a:r>
            <a:r>
              <a:rPr lang="en-US" i="1" dirty="0"/>
              <a:t>reality</a:t>
            </a:r>
            <a:r>
              <a:rPr lang="en-US" dirty="0"/>
              <a:t> is about the way that we humans perceive various frequencies of light, and how we perceive combinations of frequencies. </a:t>
            </a:r>
          </a:p>
          <a:p>
            <a:pPr marL="0" indent="0">
              <a:buNone/>
            </a:pPr>
            <a:endParaRPr lang="en-US" dirty="0"/>
          </a:p>
          <a:p>
            <a:pPr marL="0" indent="0">
              <a:buNone/>
            </a:pPr>
            <a:r>
              <a:rPr lang="en-US" dirty="0"/>
              <a:t>Color in </a:t>
            </a:r>
            <a:r>
              <a:rPr lang="en-US" i="1" dirty="0"/>
              <a:t>art</a:t>
            </a:r>
            <a:r>
              <a:rPr lang="en-US" dirty="0"/>
              <a:t> is about how we use those perceived frequencies and combine then to define shapes, create spaces, and – a fundamental aspect of art – to communicate emotions and create atmosphere. </a:t>
            </a:r>
          </a:p>
        </p:txBody>
      </p:sp>
    </p:spTree>
    <p:extLst>
      <p:ext uri="{BB962C8B-B14F-4D97-AF65-F5344CB8AC3E}">
        <p14:creationId xmlns:p14="http://schemas.microsoft.com/office/powerpoint/2010/main" val="3639904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Representations</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p:txBody>
          <a:bodyPr>
            <a:normAutofit/>
          </a:bodyPr>
          <a:lstStyle/>
          <a:p>
            <a:pPr marL="0" indent="0">
              <a:buNone/>
            </a:pPr>
            <a:r>
              <a:rPr lang="en-US" dirty="0"/>
              <a:t>A computer can only manipulate data that is in the form of numbers, and so we must have a way to represent a </a:t>
            </a:r>
            <a:r>
              <a:rPr lang="en-US" i="1" dirty="0"/>
              <a:t>color</a:t>
            </a:r>
            <a:r>
              <a:rPr lang="en-US" dirty="0"/>
              <a:t> as a </a:t>
            </a:r>
            <a:r>
              <a:rPr lang="en-US" i="1" dirty="0"/>
              <a:t>number</a:t>
            </a:r>
            <a:r>
              <a:rPr lang="en-US" dirty="0"/>
              <a:t> or collection of numbers. </a:t>
            </a:r>
          </a:p>
          <a:p>
            <a:pPr marL="0" indent="0">
              <a:buNone/>
            </a:pPr>
            <a:r>
              <a:rPr lang="en-US" dirty="0"/>
              <a:t>We did that with </a:t>
            </a:r>
            <a:r>
              <a:rPr lang="en-US" i="1" dirty="0"/>
              <a:t>value</a:t>
            </a:r>
            <a:r>
              <a:rPr lang="en-US" dirty="0"/>
              <a:t> in by encoding a level of grey as a number. </a:t>
            </a:r>
          </a:p>
          <a:p>
            <a:pPr marL="0" indent="0">
              <a:buNone/>
            </a:pPr>
            <a:endParaRPr lang="en-US" dirty="0"/>
          </a:p>
          <a:p>
            <a:pPr marL="0" indent="0">
              <a:buNone/>
            </a:pPr>
            <a:r>
              <a:rPr lang="en-US" dirty="0"/>
              <a:t>We need a way to express color as a number.</a:t>
            </a:r>
          </a:p>
        </p:txBody>
      </p:sp>
    </p:spTree>
    <p:extLst>
      <p:ext uri="{BB962C8B-B14F-4D97-AF65-F5344CB8AC3E}">
        <p14:creationId xmlns:p14="http://schemas.microsoft.com/office/powerpoint/2010/main" val="3805243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Representation - philosophy</a:t>
            </a:r>
          </a:p>
        </p:txBody>
      </p:sp>
      <p:sp>
        <p:nvSpPr>
          <p:cNvPr id="3" name="Content Placeholder 2">
            <a:extLst>
              <a:ext uri="{FF2B5EF4-FFF2-40B4-BE49-F238E27FC236}">
                <a16:creationId xmlns:a16="http://schemas.microsoft.com/office/drawing/2014/main" id="{A5CA004F-73E0-63D1-8F4C-91480FE08AAF}"/>
              </a:ext>
            </a:extLst>
          </p:cNvPr>
          <p:cNvSpPr>
            <a:spLocks noGrp="1"/>
          </p:cNvSpPr>
          <p:nvPr>
            <p:ph idx="1"/>
          </p:nvPr>
        </p:nvSpPr>
        <p:spPr>
          <a:xfrm>
            <a:off x="838200" y="1825625"/>
            <a:ext cx="10515600" cy="4351338"/>
          </a:xfrm>
        </p:spPr>
        <p:txBody>
          <a:bodyPr>
            <a:normAutofit/>
          </a:bodyPr>
          <a:lstStyle/>
          <a:p>
            <a:pPr marL="0" indent="0">
              <a:buNone/>
            </a:pPr>
            <a:r>
              <a:rPr lang="en-US" dirty="0"/>
              <a:t>When we were children, we learned to identify colors by the </a:t>
            </a:r>
            <a:r>
              <a:rPr lang="en-US" i="1" dirty="0"/>
              <a:t>names</a:t>
            </a:r>
            <a:r>
              <a:rPr lang="en-US" dirty="0"/>
              <a:t> that people called them. </a:t>
            </a:r>
          </a:p>
          <a:p>
            <a:pPr marL="0" indent="0">
              <a:buNone/>
            </a:pPr>
            <a:r>
              <a:rPr lang="en-US" dirty="0"/>
              <a:t>Blue was, well, </a:t>
            </a:r>
            <a:r>
              <a:rPr lang="en-US" i="1" dirty="0"/>
              <a:t>blue</a:t>
            </a:r>
            <a:r>
              <a:rPr lang="en-US" dirty="0"/>
              <a:t>. We were </a:t>
            </a:r>
            <a:r>
              <a:rPr lang="en-US" i="1" dirty="0"/>
              <a:t>told</a:t>
            </a:r>
            <a:r>
              <a:rPr lang="en-US" dirty="0"/>
              <a:t> it was blue. Because of human perception, even young children can determine that various kinds of blue are still blue. </a:t>
            </a:r>
          </a:p>
          <a:p>
            <a:pPr marL="0" indent="0">
              <a:buNone/>
            </a:pPr>
            <a:r>
              <a:rPr lang="en-US" dirty="0"/>
              <a:t>But not all – blue has a transition into green, and at some point it’s hard to say whether it’s </a:t>
            </a:r>
            <a:r>
              <a:rPr lang="en-US" i="1" dirty="0"/>
              <a:t>blue</a:t>
            </a:r>
            <a:r>
              <a:rPr lang="en-US" dirty="0"/>
              <a:t> or </a:t>
            </a:r>
            <a:r>
              <a:rPr lang="en-US" i="1" dirty="0"/>
              <a:t>not-blue</a:t>
            </a:r>
            <a:r>
              <a:rPr lang="en-US" dirty="0"/>
              <a:t> (maybe green, in this case). </a:t>
            </a:r>
            <a:endParaRPr lang="en-CA" dirty="0"/>
          </a:p>
        </p:txBody>
      </p:sp>
    </p:spTree>
    <p:extLst>
      <p:ext uri="{BB962C8B-B14F-4D97-AF65-F5344CB8AC3E}">
        <p14:creationId xmlns:p14="http://schemas.microsoft.com/office/powerpoint/2010/main" val="143689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1136397" y="502020"/>
            <a:ext cx="5323715" cy="1642970"/>
          </a:xfrm>
        </p:spPr>
        <p:txBody>
          <a:bodyPr anchor="b">
            <a:normAutofit/>
          </a:bodyPr>
          <a:lstStyle/>
          <a:p>
            <a:r>
              <a:rPr lang="en-CA" sz="4000" dirty="0"/>
              <a:t>Blue</a:t>
            </a:r>
            <a:br>
              <a:rPr lang="en-CA" sz="4000" dirty="0"/>
            </a:br>
            <a:r>
              <a:rPr lang="en-CA" sz="4000" dirty="0"/>
              <a:t>Not-Blue</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1144923" y="2405894"/>
            <a:ext cx="5315189" cy="3535083"/>
          </a:xfrm>
        </p:spPr>
        <p:txBody>
          <a:bodyPr anchor="t">
            <a:noAutofit/>
          </a:bodyPr>
          <a:lstStyle/>
          <a:p>
            <a:pPr marL="0" indent="0">
              <a:buNone/>
            </a:pPr>
            <a:r>
              <a:rPr lang="en-US" sz="2400" dirty="0"/>
              <a:t>Imagine that you have two different people looking at this.  </a:t>
            </a:r>
          </a:p>
          <a:p>
            <a:pPr marL="0" indent="0">
              <a:buNone/>
            </a:pPr>
            <a:endParaRPr lang="en-US" sz="2400" dirty="0"/>
          </a:p>
          <a:p>
            <a:pPr marL="0" indent="0">
              <a:buNone/>
            </a:pPr>
            <a:r>
              <a:rPr lang="en-US" sz="2400" dirty="0"/>
              <a:t>Tell them to point out where the image stops being green and starts being blue. </a:t>
            </a:r>
          </a:p>
          <a:p>
            <a:pPr marL="0" indent="0">
              <a:buNone/>
            </a:pPr>
            <a:endParaRPr lang="en-US" sz="2400" dirty="0"/>
          </a:p>
          <a:p>
            <a:pPr marL="0" indent="0">
              <a:buNone/>
            </a:pPr>
            <a:r>
              <a:rPr lang="en-US" sz="2400" dirty="0"/>
              <a:t>People will nearly always indicate different locations.</a:t>
            </a:r>
            <a:endParaRPr lang="en-CA" sz="2400" dirty="0"/>
          </a:p>
        </p:txBody>
      </p:sp>
      <p:sp>
        <p:nvSpPr>
          <p:cNvPr id="11" name="Rectangle 10">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BDC87F08-E86B-6C70-9BAF-B3B8A0D303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7132540" y="909081"/>
            <a:ext cx="4057384" cy="5071731"/>
          </a:xfrm>
          <a:prstGeom prst="rect">
            <a:avLst/>
          </a:prstGeom>
          <a:noFill/>
        </p:spPr>
      </p:pic>
    </p:spTree>
    <p:extLst>
      <p:ext uri="{BB962C8B-B14F-4D97-AF65-F5344CB8AC3E}">
        <p14:creationId xmlns:p14="http://schemas.microsoft.com/office/powerpoint/2010/main" val="1330086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Perception</a:t>
            </a:r>
          </a:p>
        </p:txBody>
      </p:sp>
      <p:sp>
        <p:nvSpPr>
          <p:cNvPr id="4" name="Content Placeholder 2">
            <a:extLst>
              <a:ext uri="{FF2B5EF4-FFF2-40B4-BE49-F238E27FC236}">
                <a16:creationId xmlns:a16="http://schemas.microsoft.com/office/drawing/2014/main" id="{0D5F1970-19AE-2B60-BE95-4AE711DC76D3}"/>
              </a:ext>
            </a:extLst>
          </p:cNvPr>
          <p:cNvSpPr>
            <a:spLocks noGrp="1"/>
          </p:cNvSpPr>
          <p:nvPr>
            <p:ph idx="1"/>
          </p:nvPr>
        </p:nvSpPr>
        <p:spPr>
          <a:xfrm>
            <a:off x="838200" y="1825625"/>
            <a:ext cx="10515600" cy="4351338"/>
          </a:xfrm>
        </p:spPr>
        <p:txBody>
          <a:bodyPr>
            <a:normAutofit/>
          </a:bodyPr>
          <a:lstStyle/>
          <a:p>
            <a:pPr marL="0" indent="0">
              <a:buNone/>
            </a:pPr>
            <a:r>
              <a:rPr lang="en-US" dirty="0"/>
              <a:t>Human </a:t>
            </a:r>
            <a:r>
              <a:rPr lang="en-US" dirty="0" err="1"/>
              <a:t>colour</a:t>
            </a:r>
            <a:r>
              <a:rPr lang="en-US" dirty="0"/>
              <a:t> perception is based on the three </a:t>
            </a:r>
            <a:r>
              <a:rPr lang="en-US" dirty="0" err="1"/>
              <a:t>colour</a:t>
            </a:r>
            <a:r>
              <a:rPr lang="en-US" dirty="0"/>
              <a:t> sensors in our eyes: sensors for </a:t>
            </a:r>
            <a:r>
              <a:rPr lang="en-US" i="1" dirty="0"/>
              <a:t>red</a:t>
            </a:r>
            <a:r>
              <a:rPr lang="en-US" dirty="0"/>
              <a:t>, </a:t>
            </a:r>
            <a:r>
              <a:rPr lang="en-US" i="1" dirty="0"/>
              <a:t>green</a:t>
            </a:r>
            <a:r>
              <a:rPr lang="en-US" dirty="0"/>
              <a:t>, and </a:t>
            </a:r>
            <a:r>
              <a:rPr lang="en-US" i="1" dirty="0"/>
              <a:t>blue</a:t>
            </a:r>
            <a:r>
              <a:rPr lang="en-US" dirty="0"/>
              <a:t>. </a:t>
            </a:r>
          </a:p>
          <a:p>
            <a:pPr marL="0" indent="0">
              <a:buNone/>
            </a:pPr>
            <a:endParaRPr lang="en-US" dirty="0"/>
          </a:p>
          <a:p>
            <a:pPr marL="0" indent="0">
              <a:buNone/>
            </a:pPr>
            <a:r>
              <a:rPr lang="en-US" dirty="0"/>
              <a:t>Our brain combines proportions of these three </a:t>
            </a:r>
            <a:r>
              <a:rPr lang="en-US" dirty="0" err="1"/>
              <a:t>colours</a:t>
            </a:r>
            <a:r>
              <a:rPr lang="en-US" dirty="0"/>
              <a:t> into all of the </a:t>
            </a:r>
            <a:r>
              <a:rPr lang="en-US" dirty="0" err="1"/>
              <a:t>colours</a:t>
            </a:r>
            <a:r>
              <a:rPr lang="en-US" dirty="0"/>
              <a:t> we can imagine.</a:t>
            </a:r>
          </a:p>
          <a:p>
            <a:pPr marL="0" indent="0">
              <a:buNone/>
            </a:pPr>
            <a:endParaRPr lang="en-US" dirty="0"/>
          </a:p>
          <a:p>
            <a:pPr marL="0" indent="0">
              <a:buNone/>
            </a:pPr>
            <a:r>
              <a:rPr lang="en-US" dirty="0"/>
              <a:t>How? We don’t really know.</a:t>
            </a:r>
          </a:p>
        </p:txBody>
      </p:sp>
    </p:spTree>
    <p:extLst>
      <p:ext uri="{BB962C8B-B14F-4D97-AF65-F5344CB8AC3E}">
        <p14:creationId xmlns:p14="http://schemas.microsoft.com/office/powerpoint/2010/main" val="2054638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RGB Pixel Values</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p:txBody>
          <a:bodyPr>
            <a:normAutofit/>
          </a:bodyPr>
          <a:lstStyle/>
          <a:p>
            <a:pPr marL="0" indent="0">
              <a:buNone/>
            </a:pPr>
            <a:r>
              <a:rPr lang="en-US" dirty="0"/>
              <a:t>A pixel is a </a:t>
            </a:r>
            <a:r>
              <a:rPr lang="en-US" i="1" dirty="0"/>
              <a:t>color</a:t>
            </a:r>
            <a:r>
              <a:rPr lang="en-US" dirty="0"/>
              <a:t> value.</a:t>
            </a:r>
          </a:p>
          <a:p>
            <a:pPr marL="0" indent="0">
              <a:buNone/>
            </a:pPr>
            <a:r>
              <a:rPr lang="en-US" dirty="0"/>
              <a:t>We will represent every color we perceive as a combination of the three </a:t>
            </a:r>
            <a:r>
              <a:rPr lang="en-US" dirty="0" err="1"/>
              <a:t>colours</a:t>
            </a:r>
            <a:r>
              <a:rPr lang="en-US" dirty="0"/>
              <a:t> red, green, and blue.</a:t>
            </a:r>
          </a:p>
          <a:p>
            <a:pPr marL="0" indent="0">
              <a:buNone/>
            </a:pPr>
            <a:r>
              <a:rPr lang="en-US" dirty="0"/>
              <a:t>The smallest amount of red we can see is none (0%) and the most is 100%, and the same is true for green and blue, then we can represent every color we can perceive as </a:t>
            </a:r>
            <a:r>
              <a:rPr lang="en-US" b="1" dirty="0"/>
              <a:t>three numbers</a:t>
            </a:r>
            <a:r>
              <a:rPr lang="en-US" dirty="0"/>
              <a:t>, the percentage of red, green, and blue at every point in our eye (on the retina). </a:t>
            </a:r>
          </a:p>
          <a:p>
            <a:pPr marL="0" indent="0">
              <a:buNone/>
            </a:pPr>
            <a:endParaRPr lang="en-CA" dirty="0"/>
          </a:p>
        </p:txBody>
      </p:sp>
    </p:spTree>
    <p:extLst>
      <p:ext uri="{BB962C8B-B14F-4D97-AF65-F5344CB8AC3E}">
        <p14:creationId xmlns:p14="http://schemas.microsoft.com/office/powerpoint/2010/main" val="11725462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Arc 10">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5894962" y="479493"/>
            <a:ext cx="5458838" cy="1325563"/>
          </a:xfrm>
        </p:spPr>
        <p:txBody>
          <a:bodyPr>
            <a:normAutofit/>
          </a:bodyPr>
          <a:lstStyle/>
          <a:p>
            <a:r>
              <a:rPr lang="en-CA" dirty="0"/>
              <a:t>Named colors</a:t>
            </a:r>
          </a:p>
        </p:txBody>
      </p:sp>
      <p:sp>
        <p:nvSpPr>
          <p:cNvPr id="13" name="Freeform: Shape 12">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B32206FE-4CAF-1BEC-B4E6-60AF9F2252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95857" y="590137"/>
            <a:ext cx="5766490" cy="2598833"/>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p:spPr>
      </p:pic>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5894962" y="1984443"/>
            <a:ext cx="5458838" cy="4192520"/>
          </a:xfrm>
        </p:spPr>
        <p:txBody>
          <a:bodyPr>
            <a:normAutofit/>
          </a:bodyPr>
          <a:lstStyle/>
          <a:p>
            <a:pPr marL="0" indent="0">
              <a:buNone/>
            </a:pPr>
            <a:r>
              <a:rPr lang="en-US" dirty="0"/>
              <a:t>Here are a variety of named colors and their percentage values of red, green, and blue (in that order) and the conventional RGB value used on computers. </a:t>
            </a:r>
          </a:p>
          <a:p>
            <a:pPr marL="0" indent="0">
              <a:buNone/>
            </a:pPr>
            <a:endParaRPr lang="en-US" dirty="0"/>
          </a:p>
          <a:p>
            <a:pPr marL="0" indent="0">
              <a:buNone/>
            </a:pPr>
            <a:r>
              <a:rPr lang="en-US" dirty="0"/>
              <a:t>If </a:t>
            </a:r>
            <a:r>
              <a:rPr lang="en-US" b="1" dirty="0"/>
              <a:t>C</a:t>
            </a:r>
            <a:r>
              <a:rPr lang="en-US" dirty="0"/>
              <a:t> is the color value of a pixel, then the component colors are </a:t>
            </a:r>
            <a:r>
              <a:rPr lang="en-US" b="1" dirty="0"/>
              <a:t>red(C)</a:t>
            </a:r>
            <a:r>
              <a:rPr lang="en-US" dirty="0"/>
              <a:t>, </a:t>
            </a:r>
            <a:r>
              <a:rPr lang="en-US" b="1" dirty="0"/>
              <a:t>green(C)</a:t>
            </a:r>
            <a:r>
              <a:rPr lang="en-US" dirty="0"/>
              <a:t>, and </a:t>
            </a:r>
            <a:r>
              <a:rPr lang="en-US" b="1" dirty="0"/>
              <a:t>blue(C)</a:t>
            </a:r>
            <a:r>
              <a:rPr lang="en-US" dirty="0"/>
              <a:t>. </a:t>
            </a:r>
            <a:endParaRPr lang="en-CA" sz="1800" dirty="0"/>
          </a:p>
        </p:txBody>
      </p:sp>
    </p:spTree>
    <p:extLst>
      <p:ext uri="{BB962C8B-B14F-4D97-AF65-F5344CB8AC3E}">
        <p14:creationId xmlns:p14="http://schemas.microsoft.com/office/powerpoint/2010/main" val="2470415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645064" y="525982"/>
            <a:ext cx="4282983" cy="1200361"/>
          </a:xfrm>
        </p:spPr>
        <p:txBody>
          <a:bodyPr anchor="b">
            <a:normAutofit/>
          </a:bodyPr>
          <a:lstStyle/>
          <a:p>
            <a:r>
              <a:rPr lang="en-CA" sz="3600"/>
              <a:t>RGB</a:t>
            </a:r>
          </a:p>
        </p:txBody>
      </p:sp>
      <p:sp>
        <p:nvSpPr>
          <p:cNvPr id="16" name="Rectangle 15">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F36055E-3A0E-294B-BBF3-DEB7CD664827}"/>
              </a:ext>
            </a:extLst>
          </p:cNvPr>
          <p:cNvSpPr>
            <a:spLocks noGrp="1"/>
          </p:cNvSpPr>
          <p:nvPr>
            <p:ph idx="1"/>
          </p:nvPr>
        </p:nvSpPr>
        <p:spPr>
          <a:xfrm>
            <a:off x="645066" y="2031101"/>
            <a:ext cx="4282984" cy="3511943"/>
          </a:xfrm>
        </p:spPr>
        <p:txBody>
          <a:bodyPr anchor="ctr">
            <a:normAutofit/>
          </a:bodyPr>
          <a:lstStyle/>
          <a:p>
            <a:pPr marL="0" indent="0">
              <a:buNone/>
            </a:pPr>
            <a:r>
              <a:rPr lang="en-US" sz="1800"/>
              <a:t>This is called </a:t>
            </a:r>
            <a:r>
              <a:rPr lang="en-US" sz="1800" b="1" i="1"/>
              <a:t>additive colour</a:t>
            </a:r>
            <a:r>
              <a:rPr lang="en-US" sz="1800"/>
              <a:t>.</a:t>
            </a:r>
          </a:p>
          <a:p>
            <a:pPr marL="0" indent="0">
              <a:buNone/>
            </a:pPr>
            <a:r>
              <a:rPr lang="en-US" sz="1800"/>
              <a:t>It is not how artists usually think of colour.</a:t>
            </a:r>
          </a:p>
          <a:p>
            <a:pPr marL="0" indent="0">
              <a:buNone/>
            </a:pPr>
            <a:endParaRPr lang="en-US" sz="1800"/>
          </a:p>
          <a:p>
            <a:pPr marL="0" indent="0">
              <a:buNone/>
            </a:pPr>
            <a:endParaRPr lang="en-CA" sz="1800"/>
          </a:p>
        </p:txBody>
      </p:sp>
      <p:sp>
        <p:nvSpPr>
          <p:cNvPr id="18" name="Rectangle 17">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B5443B27-0C20-9CCC-9EAE-4CF72691C9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987738" y="738347"/>
            <a:ext cx="5628018" cy="5148436"/>
          </a:xfrm>
          <a:prstGeom prst="rect">
            <a:avLst/>
          </a:prstGeom>
          <a:noFill/>
        </p:spPr>
      </p:pic>
      <p:sp>
        <p:nvSpPr>
          <p:cNvPr id="7" name="Rectangle 4">
            <a:extLst>
              <a:ext uri="{FF2B5EF4-FFF2-40B4-BE49-F238E27FC236}">
                <a16:creationId xmlns:a16="http://schemas.microsoft.com/office/drawing/2014/main" id="{606E09E0-B442-03AD-8FA4-2E328BA9D977}"/>
              </a:ext>
            </a:extLst>
          </p:cNvPr>
          <p:cNvSpPr>
            <a:spLocks noChangeArrowheads="1"/>
          </p:cNvSpPr>
          <p:nvPr/>
        </p:nvSpPr>
        <p:spPr bwMode="auto">
          <a:xfrm>
            <a:off x="0" y="457200"/>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CA"/>
          </a:p>
        </p:txBody>
      </p:sp>
    </p:spTree>
    <p:extLst>
      <p:ext uri="{BB962C8B-B14F-4D97-AF65-F5344CB8AC3E}">
        <p14:creationId xmlns:p14="http://schemas.microsoft.com/office/powerpoint/2010/main" val="29297193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5B1FC96-0749-41C9-BAED-E089E7714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630936" y="4562856"/>
            <a:ext cx="3419856" cy="1600200"/>
          </a:xfrm>
        </p:spPr>
        <p:txBody>
          <a:bodyPr anchor="ctr">
            <a:normAutofit/>
          </a:bodyPr>
          <a:lstStyle/>
          <a:p>
            <a:r>
              <a:rPr lang="en-CA" sz="4800" dirty="0"/>
              <a:t>Color Coordinates</a:t>
            </a:r>
          </a:p>
        </p:txBody>
      </p:sp>
      <p:sp>
        <p:nvSpPr>
          <p:cNvPr id="19" name="sketch line">
            <a:extLst>
              <a:ext uri="{FF2B5EF4-FFF2-40B4-BE49-F238E27FC236}">
                <a16:creationId xmlns:a16="http://schemas.microsoft.com/office/drawing/2014/main" id="{63C1A86C-B1A8-4AEC-B001-595C91716E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89020" y="5404538"/>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4654294" y="960895"/>
            <a:ext cx="6903721" cy="5202161"/>
          </a:xfrm>
        </p:spPr>
        <p:txBody>
          <a:bodyPr anchor="ctr">
            <a:normAutofit/>
          </a:bodyPr>
          <a:lstStyle/>
          <a:p>
            <a:pPr marL="0" indent="0">
              <a:buNone/>
            </a:pPr>
            <a:r>
              <a:rPr lang="en-US" sz="4000" dirty="0"/>
              <a:t>In many programming environments each component will have a numerical value between 0 and 255, just like grey levels. </a:t>
            </a:r>
          </a:p>
          <a:p>
            <a:pPr marL="0" indent="0">
              <a:buNone/>
            </a:pPr>
            <a:r>
              <a:rPr lang="en-US" sz="4000" dirty="0"/>
              <a:t>A red component of 10% or 0.1 would be, in this environment, a red value of .1*255 = 25 (or 26). </a:t>
            </a:r>
          </a:p>
          <a:p>
            <a:pPr marL="0" indent="0">
              <a:buNone/>
            </a:pPr>
            <a:endParaRPr lang="en-CA" sz="2000" dirty="0"/>
          </a:p>
        </p:txBody>
      </p:sp>
    </p:spTree>
    <p:extLst>
      <p:ext uri="{BB962C8B-B14F-4D97-AF65-F5344CB8AC3E}">
        <p14:creationId xmlns:p14="http://schemas.microsoft.com/office/powerpoint/2010/main" val="2180922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630936" y="640823"/>
            <a:ext cx="3419856" cy="5583148"/>
          </a:xfrm>
        </p:spPr>
        <p:txBody>
          <a:bodyPr anchor="ctr">
            <a:normAutofit/>
          </a:bodyPr>
          <a:lstStyle/>
          <a:p>
            <a:r>
              <a:rPr lang="en-CA" sz="5000"/>
              <a:t>Coordinates</a:t>
            </a:r>
          </a:p>
        </p:txBody>
      </p:sp>
      <p:sp>
        <p:nvSpPr>
          <p:cNvPr id="11"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03347C8-76F9-6CCC-4D44-F9A310E881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4681728" y="322278"/>
            <a:ext cx="6894576" cy="3474289"/>
          </a:xfrm>
          <a:prstGeom prst="rect">
            <a:avLst/>
          </a:prstGeom>
          <a:noFill/>
        </p:spPr>
      </p:pic>
      <p:sp>
        <p:nvSpPr>
          <p:cNvPr id="3" name="Content Placeholder 2">
            <a:extLst>
              <a:ext uri="{FF2B5EF4-FFF2-40B4-BE49-F238E27FC236}">
                <a16:creationId xmlns:a16="http://schemas.microsoft.com/office/drawing/2014/main" id="{92B5C167-CE1C-7F77-0313-904EE3D394AA}"/>
              </a:ext>
            </a:extLst>
          </p:cNvPr>
          <p:cNvSpPr>
            <a:spLocks noGrp="1"/>
          </p:cNvSpPr>
          <p:nvPr>
            <p:ph idx="1"/>
          </p:nvPr>
        </p:nvSpPr>
        <p:spPr>
          <a:xfrm>
            <a:off x="4654296" y="3796567"/>
            <a:ext cx="6894576" cy="2430497"/>
          </a:xfrm>
        </p:spPr>
        <p:txBody>
          <a:bodyPr anchor="t">
            <a:normAutofit fontScale="92500" lnSpcReduction="10000"/>
          </a:bodyPr>
          <a:lstStyle/>
          <a:p>
            <a:pPr marL="0" indent="0">
              <a:buNone/>
            </a:pPr>
            <a:r>
              <a:rPr lang="en-US" sz="2400" dirty="0"/>
              <a:t>If we think of the three color components as three geometric axes, like x, y, and z, then all of the colors that are possible form a </a:t>
            </a:r>
            <a:r>
              <a:rPr lang="en-US" sz="2400" b="1" dirty="0"/>
              <a:t>cube</a:t>
            </a:r>
            <a:r>
              <a:rPr lang="en-US" sz="2400" dirty="0"/>
              <a:t> 255 units on each side.</a:t>
            </a:r>
          </a:p>
          <a:p>
            <a:pPr marL="0" indent="0">
              <a:buNone/>
            </a:pPr>
            <a:r>
              <a:rPr lang="en-US" sz="2400" dirty="0"/>
              <a:t>The color </a:t>
            </a:r>
            <a:r>
              <a:rPr lang="en-US" sz="2400" i="1" dirty="0"/>
              <a:t>black</a:t>
            </a:r>
            <a:r>
              <a:rPr lang="en-US" sz="2400" dirty="0"/>
              <a:t> is at the origin, being (0,0,0). The other extreme is </a:t>
            </a:r>
            <a:r>
              <a:rPr lang="en-US" sz="2400" i="1" dirty="0"/>
              <a:t>white</a:t>
            </a:r>
            <a:r>
              <a:rPr lang="en-US" sz="2400" dirty="0"/>
              <a:t>, which is (255,255,255). </a:t>
            </a:r>
          </a:p>
          <a:p>
            <a:pPr marL="0" indent="0">
              <a:buNone/>
            </a:pPr>
            <a:endParaRPr lang="en-US" sz="2400" dirty="0"/>
          </a:p>
          <a:p>
            <a:pPr marL="0" indent="0">
              <a:buNone/>
            </a:pPr>
            <a:r>
              <a:rPr lang="en-US" sz="2400" dirty="0"/>
              <a:t>Along each axis one of the colors changes from 0 to 255</a:t>
            </a:r>
            <a:r>
              <a:rPr lang="en-US" sz="1200" dirty="0"/>
              <a:t>. </a:t>
            </a:r>
            <a:endParaRPr lang="en-CA" sz="1200" dirty="0"/>
          </a:p>
        </p:txBody>
      </p:sp>
    </p:spTree>
    <p:extLst>
      <p:ext uri="{BB962C8B-B14F-4D97-AF65-F5344CB8AC3E}">
        <p14:creationId xmlns:p14="http://schemas.microsoft.com/office/powerpoint/2010/main" val="42035377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Perception</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p:txBody>
          <a:bodyPr>
            <a:normAutofit lnSpcReduction="10000"/>
          </a:bodyPr>
          <a:lstStyle/>
          <a:p>
            <a:pPr marL="0" indent="0">
              <a:buNone/>
            </a:pPr>
            <a:r>
              <a:rPr lang="en-US" dirty="0"/>
              <a:t>The way that these colors appear to any person could vary, and by quite a lot, from how they seem to any other person, or any other creature. </a:t>
            </a:r>
          </a:p>
          <a:p>
            <a:pPr marL="0" indent="0">
              <a:buNone/>
            </a:pPr>
            <a:endParaRPr lang="en-US" dirty="0"/>
          </a:p>
          <a:p>
            <a:pPr marL="0" indent="0">
              <a:buNone/>
            </a:pPr>
            <a:r>
              <a:rPr lang="en-US" dirty="0"/>
              <a:t>An obvious example is that of red-green color blindness, where the sensors for red or green are missing, weak, or non-functional. If someone has no sensors for red, then they see the completely in shades of green and blue.</a:t>
            </a:r>
          </a:p>
          <a:p>
            <a:pPr marL="0" indent="0">
              <a:buNone/>
            </a:pPr>
            <a:endParaRPr lang="en-US" dirty="0"/>
          </a:p>
          <a:p>
            <a:pPr marL="0" indent="0">
              <a:buNone/>
            </a:pPr>
            <a:r>
              <a:rPr lang="en-US" dirty="0"/>
              <a:t>So we see that color perception is relative.</a:t>
            </a:r>
            <a:endParaRPr lang="en-CA" dirty="0"/>
          </a:p>
          <a:p>
            <a:pPr marL="0" indent="0">
              <a:buNone/>
            </a:pPr>
            <a:endParaRPr lang="en-CA" dirty="0"/>
          </a:p>
        </p:txBody>
      </p:sp>
    </p:spTree>
    <p:extLst>
      <p:ext uri="{BB962C8B-B14F-4D97-AF65-F5344CB8AC3E}">
        <p14:creationId xmlns:p14="http://schemas.microsoft.com/office/powerpoint/2010/main" val="3316904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6600" kern="1200">
                <a:solidFill>
                  <a:schemeClr val="tx1"/>
                </a:solidFill>
                <a:latin typeface="+mj-lt"/>
                <a:ea typeface="+mj-ea"/>
                <a:cs typeface="+mj-cs"/>
              </a:rPr>
              <a:t>Animal Vision</a:t>
            </a:r>
          </a:p>
        </p:txBody>
      </p:sp>
      <p:sp>
        <p:nvSpPr>
          <p:cNvPr id="13"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animalvision">
            <a:hlinkClick r:id="" action="ppaction://media"/>
            <a:extLst>
              <a:ext uri="{FF2B5EF4-FFF2-40B4-BE49-F238E27FC236}">
                <a16:creationId xmlns:a16="http://schemas.microsoft.com/office/drawing/2014/main" id="{8250F668-236E-231C-3B75-55C363CF126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840717" y="1099917"/>
            <a:ext cx="8281185" cy="4658166"/>
          </a:xfrm>
          <a:prstGeom prst="rect">
            <a:avLst/>
          </a:prstGeom>
        </p:spPr>
      </p:pic>
    </p:spTree>
    <p:extLst>
      <p:ext uri="{BB962C8B-B14F-4D97-AF65-F5344CB8AC3E}">
        <p14:creationId xmlns:p14="http://schemas.microsoft.com/office/powerpoint/2010/main" val="2818316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108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Names</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838200" y="1825625"/>
            <a:ext cx="4088130" cy="4351338"/>
          </a:xfrm>
        </p:spPr>
        <p:txBody>
          <a:bodyPr>
            <a:normAutofit fontScale="40000" lnSpcReduction="20000"/>
          </a:bodyPr>
          <a:lstStyle/>
          <a:p>
            <a:pPr marL="0" indent="0">
              <a:buNone/>
            </a:pPr>
            <a:r>
              <a:rPr lang="en-US" sz="4400" dirty="0"/>
              <a:t>If a child is given crayons, then the colors in that set will define to a great degree what colors they can use in an artwork. </a:t>
            </a:r>
          </a:p>
          <a:p>
            <a:pPr marL="0" indent="0">
              <a:buNone/>
            </a:pPr>
            <a:r>
              <a:rPr lang="en-US" sz="4400" dirty="0"/>
              <a:t>A six-crayon box might have yellow, purple, red, green, blue, and black, and that would therefore be our spectrum, out </a:t>
            </a:r>
            <a:r>
              <a:rPr lang="en-US" sz="4400" i="1" dirty="0"/>
              <a:t>palette</a:t>
            </a:r>
            <a:r>
              <a:rPr lang="en-US" sz="4400" dirty="0"/>
              <a:t>. </a:t>
            </a:r>
          </a:p>
          <a:p>
            <a:pPr marL="0" indent="0">
              <a:buNone/>
            </a:pPr>
            <a:r>
              <a:rPr lang="en-US" sz="4400" dirty="0"/>
              <a:t>Mom’s face might well be yellow and my dog purple, because they have to use what they have. </a:t>
            </a:r>
          </a:p>
          <a:p>
            <a:pPr marL="0" indent="0">
              <a:buNone/>
            </a:pPr>
            <a:r>
              <a:rPr lang="en-US" sz="4400" dirty="0"/>
              <a:t>A box of colors allows them to define colors more precisely, because the colors are specified by using a </a:t>
            </a:r>
            <a:r>
              <a:rPr lang="en-US" sz="4400" i="1" dirty="0"/>
              <a:t>name</a:t>
            </a:r>
            <a:r>
              <a:rPr lang="en-US" sz="4400" dirty="0"/>
              <a:t>.</a:t>
            </a:r>
            <a:endParaRPr lang="en-CA" sz="4400" dirty="0"/>
          </a:p>
          <a:p>
            <a:pPr marL="0" indent="0">
              <a:buNone/>
            </a:pPr>
            <a:br>
              <a:rPr lang="en-CA" dirty="0"/>
            </a:br>
            <a:br>
              <a:rPr lang="en-CA" dirty="0"/>
            </a:br>
            <a:endParaRPr lang="en-CA" dirty="0"/>
          </a:p>
        </p:txBody>
      </p:sp>
      <p:pic>
        <p:nvPicPr>
          <p:cNvPr id="5" name="Picture 4" descr="A row of crayons in different colors&#10;&#10;AI-generated content may be incorrect.">
            <a:extLst>
              <a:ext uri="{FF2B5EF4-FFF2-40B4-BE49-F238E27FC236}">
                <a16:creationId xmlns:a16="http://schemas.microsoft.com/office/drawing/2014/main" id="{9220BED8-4462-936C-2B0A-9F8A0B4B79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0" y="114300"/>
            <a:ext cx="6858000" cy="6858000"/>
          </a:xfrm>
          <a:prstGeom prst="rect">
            <a:avLst/>
          </a:prstGeom>
        </p:spPr>
      </p:pic>
    </p:spTree>
    <p:extLst>
      <p:ext uri="{BB962C8B-B14F-4D97-AF65-F5344CB8AC3E}">
        <p14:creationId xmlns:p14="http://schemas.microsoft.com/office/powerpoint/2010/main" val="7826890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288C6B4-AFC3-407F-A595-EFFD38D4C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Freeform: Shape 12">
            <a:extLst>
              <a:ext uri="{FF2B5EF4-FFF2-40B4-BE49-F238E27FC236}">
                <a16:creationId xmlns:a16="http://schemas.microsoft.com/office/drawing/2014/main" id="{CF236821-17FE-429B-8D2C-08E13A64EA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Freeform: Shape 14">
            <a:extLst>
              <a:ext uri="{FF2B5EF4-FFF2-40B4-BE49-F238E27FC236}">
                <a16:creationId xmlns:a16="http://schemas.microsoft.com/office/drawing/2014/main" id="{C0BDBCD2-E081-43AB-9119-C55465E59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71094" y="1161288"/>
            <a:ext cx="3438144" cy="1239012"/>
          </a:xfrm>
        </p:spPr>
        <p:txBody>
          <a:bodyPr anchor="ctr">
            <a:normAutofit/>
          </a:bodyPr>
          <a:lstStyle/>
          <a:p>
            <a:r>
              <a:rPr lang="en-CA" sz="2800"/>
              <a:t>Defining Colors</a:t>
            </a:r>
          </a:p>
        </p:txBody>
      </p:sp>
      <p:sp>
        <p:nvSpPr>
          <p:cNvPr id="17" name="Rectangle 16">
            <a:extLst>
              <a:ext uri="{FF2B5EF4-FFF2-40B4-BE49-F238E27FC236}">
                <a16:creationId xmlns:a16="http://schemas.microsoft.com/office/drawing/2014/main" id="{98E79BE4-34FE-485A-98A5-92CE8F7C4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26546"/>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5893" y="2443480"/>
            <a:ext cx="33832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371094" y="2718054"/>
            <a:ext cx="3438906" cy="3207258"/>
          </a:xfrm>
        </p:spPr>
        <p:txBody>
          <a:bodyPr anchor="t">
            <a:normAutofit/>
          </a:bodyPr>
          <a:lstStyle/>
          <a:p>
            <a:pPr marL="0" indent="0">
              <a:buNone/>
            </a:pPr>
            <a:r>
              <a:rPr lang="en-CA" sz="3200" dirty="0"/>
              <a:t>When we look at an image, can we tell what pixels are </a:t>
            </a:r>
            <a:r>
              <a:rPr lang="en-CA" sz="3200" b="1" i="1" dirty="0"/>
              <a:t>blue</a:t>
            </a:r>
            <a:r>
              <a:rPr lang="en-CA" sz="3200" dirty="0"/>
              <a:t>?</a:t>
            </a:r>
          </a:p>
          <a:p>
            <a:pPr marL="0" indent="0">
              <a:buNone/>
            </a:pPr>
            <a:endParaRPr lang="en-CA" sz="3200" dirty="0"/>
          </a:p>
          <a:p>
            <a:pPr marL="0" indent="0">
              <a:buNone/>
            </a:pPr>
            <a:r>
              <a:rPr lang="en-CA" sz="3200" dirty="0"/>
              <a:t>How?</a:t>
            </a:r>
          </a:p>
        </p:txBody>
      </p:sp>
      <p:pic>
        <p:nvPicPr>
          <p:cNvPr id="8" name="Picture 7" descr="A close-up of a color chart&#10;&#10;AI-generated content may be incorrect.">
            <a:extLst>
              <a:ext uri="{FF2B5EF4-FFF2-40B4-BE49-F238E27FC236}">
                <a16:creationId xmlns:a16="http://schemas.microsoft.com/office/drawing/2014/main" id="{3167E5E4-1DA9-D770-C2BA-2F57FFE542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84782" y="279081"/>
            <a:ext cx="6696406" cy="6183712"/>
          </a:xfrm>
          <a:prstGeom prst="rect">
            <a:avLst/>
          </a:prstGeom>
        </p:spPr>
      </p:pic>
    </p:spTree>
    <p:extLst>
      <p:ext uri="{BB962C8B-B14F-4D97-AF65-F5344CB8AC3E}">
        <p14:creationId xmlns:p14="http://schemas.microsoft.com/office/powerpoint/2010/main" val="15047757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3274017" y="540234"/>
            <a:ext cx="4004310" cy="4351338"/>
          </a:xfrm>
        </p:spPr>
        <p:txBody>
          <a:bodyPr>
            <a:normAutofit/>
          </a:bodyPr>
          <a:lstStyle/>
          <a:p>
            <a:pPr marL="0" indent="0">
              <a:buNone/>
            </a:pPr>
            <a:r>
              <a:rPr lang="en-CA" sz="3200" dirty="0"/>
              <a:t>How about:</a:t>
            </a:r>
            <a:br>
              <a:rPr lang="en-CA" sz="3200" dirty="0"/>
            </a:br>
            <a:br>
              <a:rPr lang="en-CA" sz="3200" dirty="0"/>
            </a:br>
            <a:r>
              <a:rPr lang="en-CA" sz="3200" dirty="0"/>
              <a:t>Select all pixels where the blue component is between &gt;250</a:t>
            </a:r>
            <a:br>
              <a:rPr lang="en-CA" dirty="0"/>
            </a:br>
            <a:endParaRPr lang="en-CA" dirty="0"/>
          </a:p>
        </p:txBody>
      </p:sp>
      <p:pic>
        <p:nvPicPr>
          <p:cNvPr id="4" name="Picture 3" descr="A stop sign on the side of a road&#10;&#10;AI-generated content may be incorrect.">
            <a:extLst>
              <a:ext uri="{FF2B5EF4-FFF2-40B4-BE49-F238E27FC236}">
                <a16:creationId xmlns:a16="http://schemas.microsoft.com/office/drawing/2014/main" id="{BD7DE2BF-6572-8BA1-873D-D400011ABE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936" y="410382"/>
            <a:ext cx="2673781" cy="2673781"/>
          </a:xfrm>
          <a:prstGeom prst="rect">
            <a:avLst/>
          </a:prstGeom>
        </p:spPr>
      </p:pic>
      <p:pic>
        <p:nvPicPr>
          <p:cNvPr id="11" name="Picture 10">
            <a:extLst>
              <a:ext uri="{FF2B5EF4-FFF2-40B4-BE49-F238E27FC236}">
                <a16:creationId xmlns:a16="http://schemas.microsoft.com/office/drawing/2014/main" id="{5956AEA5-067E-A5EF-8120-7864366912B0}"/>
              </a:ext>
            </a:extLst>
          </p:cNvPr>
          <p:cNvPicPr>
            <a:picLocks noChangeAspect="1"/>
          </p:cNvPicPr>
          <p:nvPr/>
        </p:nvPicPr>
        <p:blipFill>
          <a:blip r:embed="rId3"/>
          <a:stretch>
            <a:fillRect/>
          </a:stretch>
        </p:blipFill>
        <p:spPr>
          <a:xfrm>
            <a:off x="8224697" y="3223648"/>
            <a:ext cx="3178531" cy="3192596"/>
          </a:xfrm>
          <a:prstGeom prst="rect">
            <a:avLst/>
          </a:prstGeom>
        </p:spPr>
      </p:pic>
    </p:spTree>
    <p:extLst>
      <p:ext uri="{BB962C8B-B14F-4D97-AF65-F5344CB8AC3E}">
        <p14:creationId xmlns:p14="http://schemas.microsoft.com/office/powerpoint/2010/main" val="31095884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3274017" y="540234"/>
            <a:ext cx="4004310" cy="4351338"/>
          </a:xfrm>
        </p:spPr>
        <p:txBody>
          <a:bodyPr>
            <a:normAutofit/>
          </a:bodyPr>
          <a:lstStyle/>
          <a:p>
            <a:pPr marL="0" indent="0">
              <a:buNone/>
            </a:pPr>
            <a:r>
              <a:rPr lang="en-CA" sz="3200" dirty="0"/>
              <a:t>How about:</a:t>
            </a:r>
            <a:br>
              <a:rPr lang="en-CA" sz="3200" dirty="0"/>
            </a:br>
            <a:br>
              <a:rPr lang="en-CA" sz="3200" dirty="0"/>
            </a:br>
            <a:r>
              <a:rPr lang="en-CA" sz="3200" dirty="0"/>
              <a:t>Select all pixels where the red component is &gt;230</a:t>
            </a:r>
            <a:br>
              <a:rPr lang="en-CA" sz="3200" dirty="0"/>
            </a:br>
            <a:br>
              <a:rPr lang="en-CA" sz="3200" dirty="0"/>
            </a:br>
            <a:r>
              <a:rPr lang="en-CA" sz="3200" dirty="0"/>
              <a:t>You see, white has a blue &gt;230!</a:t>
            </a:r>
            <a:br>
              <a:rPr lang="en-CA" dirty="0"/>
            </a:br>
            <a:endParaRPr lang="en-CA" dirty="0"/>
          </a:p>
        </p:txBody>
      </p:sp>
      <p:pic>
        <p:nvPicPr>
          <p:cNvPr id="4" name="Picture 3" descr="A stop sign on the side of a road&#10;&#10;AI-generated content may be incorrect.">
            <a:extLst>
              <a:ext uri="{FF2B5EF4-FFF2-40B4-BE49-F238E27FC236}">
                <a16:creationId xmlns:a16="http://schemas.microsoft.com/office/drawing/2014/main" id="{BD7DE2BF-6572-8BA1-873D-D400011ABE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936" y="410382"/>
            <a:ext cx="2673781" cy="2673781"/>
          </a:xfrm>
          <a:prstGeom prst="rect">
            <a:avLst/>
          </a:prstGeom>
        </p:spPr>
      </p:pic>
      <p:pic>
        <p:nvPicPr>
          <p:cNvPr id="8" name="Picture 7">
            <a:extLst>
              <a:ext uri="{FF2B5EF4-FFF2-40B4-BE49-F238E27FC236}">
                <a16:creationId xmlns:a16="http://schemas.microsoft.com/office/drawing/2014/main" id="{FEFA54DF-DB0D-A36E-83E6-25DF54AB96BC}"/>
              </a:ext>
            </a:extLst>
          </p:cNvPr>
          <p:cNvPicPr>
            <a:picLocks noChangeAspect="1"/>
          </p:cNvPicPr>
          <p:nvPr/>
        </p:nvPicPr>
        <p:blipFill>
          <a:blip r:embed="rId3"/>
          <a:stretch>
            <a:fillRect/>
          </a:stretch>
        </p:blipFill>
        <p:spPr>
          <a:xfrm>
            <a:off x="8136611" y="2679916"/>
            <a:ext cx="3612342" cy="3612342"/>
          </a:xfrm>
          <a:prstGeom prst="rect">
            <a:avLst/>
          </a:prstGeom>
        </p:spPr>
      </p:pic>
    </p:spTree>
    <p:extLst>
      <p:ext uri="{BB962C8B-B14F-4D97-AF65-F5344CB8AC3E}">
        <p14:creationId xmlns:p14="http://schemas.microsoft.com/office/powerpoint/2010/main" val="39487780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3320512" y="3929257"/>
            <a:ext cx="4004310" cy="4351338"/>
          </a:xfrm>
        </p:spPr>
        <p:txBody>
          <a:bodyPr>
            <a:normAutofit/>
          </a:bodyPr>
          <a:lstStyle/>
          <a:p>
            <a:pPr marL="0" indent="0">
              <a:buNone/>
            </a:pPr>
            <a:r>
              <a:rPr lang="en-CA" sz="3200" dirty="0"/>
              <a:t>Colour selection is very messy:</a:t>
            </a:r>
            <a:br>
              <a:rPr lang="en-CA" sz="3200" dirty="0"/>
            </a:br>
            <a:endParaRPr lang="en-CA" dirty="0"/>
          </a:p>
        </p:txBody>
      </p:sp>
      <p:pic>
        <p:nvPicPr>
          <p:cNvPr id="5" name="Picture 4" descr="A group of people walking in the snow&#10;&#10;AI-generated content may be incorrect.">
            <a:extLst>
              <a:ext uri="{FF2B5EF4-FFF2-40B4-BE49-F238E27FC236}">
                <a16:creationId xmlns:a16="http://schemas.microsoft.com/office/drawing/2014/main" id="{A7C58074-06F7-CE5D-C3B2-204CB9F109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831" y="555732"/>
            <a:ext cx="4631605" cy="2497434"/>
          </a:xfrm>
          <a:prstGeom prst="rect">
            <a:avLst/>
          </a:prstGeom>
        </p:spPr>
      </p:pic>
      <p:pic>
        <p:nvPicPr>
          <p:cNvPr id="18" name="Picture 17">
            <a:extLst>
              <a:ext uri="{FF2B5EF4-FFF2-40B4-BE49-F238E27FC236}">
                <a16:creationId xmlns:a16="http://schemas.microsoft.com/office/drawing/2014/main" id="{A61214F1-93B9-0539-61A5-72631F44D150}"/>
              </a:ext>
            </a:extLst>
          </p:cNvPr>
          <p:cNvPicPr>
            <a:picLocks noChangeAspect="1"/>
          </p:cNvPicPr>
          <p:nvPr/>
        </p:nvPicPr>
        <p:blipFill>
          <a:blip r:embed="rId3"/>
          <a:stretch>
            <a:fillRect/>
          </a:stretch>
        </p:blipFill>
        <p:spPr>
          <a:xfrm>
            <a:off x="5322666" y="555731"/>
            <a:ext cx="4631605" cy="2527705"/>
          </a:xfrm>
          <a:prstGeom prst="rect">
            <a:avLst/>
          </a:prstGeom>
        </p:spPr>
      </p:pic>
    </p:spTree>
    <p:extLst>
      <p:ext uri="{BB962C8B-B14F-4D97-AF65-F5344CB8AC3E}">
        <p14:creationId xmlns:p14="http://schemas.microsoft.com/office/powerpoint/2010/main" val="9199183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3320512" y="3929257"/>
            <a:ext cx="4004310" cy="4351338"/>
          </a:xfrm>
        </p:spPr>
        <p:txBody>
          <a:bodyPr>
            <a:normAutofit/>
          </a:bodyPr>
          <a:lstStyle/>
          <a:p>
            <a:pPr marL="0" indent="0">
              <a:buNone/>
            </a:pPr>
            <a:r>
              <a:rPr lang="en-CA" sz="3200" dirty="0"/>
              <a:t>Colour selection is very messy:</a:t>
            </a:r>
            <a:br>
              <a:rPr lang="en-CA" sz="3200" dirty="0"/>
            </a:br>
            <a:endParaRPr lang="en-CA" dirty="0"/>
          </a:p>
        </p:txBody>
      </p:sp>
      <p:pic>
        <p:nvPicPr>
          <p:cNvPr id="4" name="Picture 3" descr="A river running through a valley with mountains in the background&#10;&#10;AI-generated content may be incorrect.">
            <a:extLst>
              <a:ext uri="{FF2B5EF4-FFF2-40B4-BE49-F238E27FC236}">
                <a16:creationId xmlns:a16="http://schemas.microsoft.com/office/drawing/2014/main" id="{344741FD-4E48-C38D-2C0A-BBF0FF5A9A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257" y="83448"/>
            <a:ext cx="4631606" cy="3472269"/>
          </a:xfrm>
          <a:prstGeom prst="rect">
            <a:avLst/>
          </a:prstGeom>
        </p:spPr>
      </p:pic>
      <p:pic>
        <p:nvPicPr>
          <p:cNvPr id="7" name="Picture 6">
            <a:extLst>
              <a:ext uri="{FF2B5EF4-FFF2-40B4-BE49-F238E27FC236}">
                <a16:creationId xmlns:a16="http://schemas.microsoft.com/office/drawing/2014/main" id="{7EABA27D-E332-D3A9-B002-D98EF1DCF1C3}"/>
              </a:ext>
            </a:extLst>
          </p:cNvPr>
          <p:cNvPicPr>
            <a:picLocks noChangeAspect="1"/>
          </p:cNvPicPr>
          <p:nvPr/>
        </p:nvPicPr>
        <p:blipFill>
          <a:blip r:embed="rId3"/>
          <a:stretch>
            <a:fillRect/>
          </a:stretch>
        </p:blipFill>
        <p:spPr>
          <a:xfrm>
            <a:off x="5445794" y="263472"/>
            <a:ext cx="4384227" cy="3292245"/>
          </a:xfrm>
          <a:prstGeom prst="rect">
            <a:avLst/>
          </a:prstGeom>
        </p:spPr>
      </p:pic>
    </p:spTree>
    <p:extLst>
      <p:ext uri="{BB962C8B-B14F-4D97-AF65-F5344CB8AC3E}">
        <p14:creationId xmlns:p14="http://schemas.microsoft.com/office/powerpoint/2010/main" val="39889882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793662" y="386930"/>
            <a:ext cx="10066122" cy="1298448"/>
          </a:xfrm>
        </p:spPr>
        <p:txBody>
          <a:bodyPr anchor="b">
            <a:normAutofit/>
          </a:bodyPr>
          <a:lstStyle/>
          <a:p>
            <a:r>
              <a:rPr lang="en-CA" sz="4800"/>
              <a:t>HSB</a:t>
            </a:r>
          </a:p>
        </p:txBody>
      </p:sp>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793661" y="2599509"/>
            <a:ext cx="4530898" cy="3639450"/>
          </a:xfrm>
        </p:spPr>
        <p:txBody>
          <a:bodyPr anchor="ctr">
            <a:normAutofit/>
          </a:bodyPr>
          <a:lstStyle/>
          <a:p>
            <a:pPr marL="0" indent="0">
              <a:buNone/>
            </a:pPr>
            <a:r>
              <a:rPr lang="en-CA" sz="4000" dirty="0"/>
              <a:t>Hue </a:t>
            </a:r>
          </a:p>
          <a:p>
            <a:pPr marL="0" indent="0">
              <a:buNone/>
            </a:pPr>
            <a:r>
              <a:rPr lang="en-CA" sz="4000" dirty="0"/>
              <a:t>Saturation</a:t>
            </a:r>
          </a:p>
          <a:p>
            <a:pPr marL="0" indent="0">
              <a:buNone/>
            </a:pPr>
            <a:r>
              <a:rPr lang="en-CA" sz="4000" dirty="0"/>
              <a:t>Brightness</a:t>
            </a:r>
          </a:p>
        </p:txBody>
      </p:sp>
      <p:pic>
        <p:nvPicPr>
          <p:cNvPr id="4" name="Picture 3">
            <a:extLst>
              <a:ext uri="{FF2B5EF4-FFF2-40B4-BE49-F238E27FC236}">
                <a16:creationId xmlns:a16="http://schemas.microsoft.com/office/drawing/2014/main" id="{52088341-C3C7-2375-03C7-BDF1C0471D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3309959" y="593915"/>
            <a:ext cx="8513337" cy="3639449"/>
          </a:xfrm>
          <a:prstGeom prst="rect">
            <a:avLst/>
          </a:prstGeom>
          <a:noFill/>
        </p:spPr>
      </p:pic>
      <p:sp>
        <p:nvSpPr>
          <p:cNvPr id="15" name="Rectangle 14">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53453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Hue</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838200" y="1825625"/>
            <a:ext cx="10340340" cy="4351338"/>
          </a:xfrm>
        </p:spPr>
        <p:txBody>
          <a:bodyPr>
            <a:normAutofit fontScale="92500" lnSpcReduction="10000"/>
          </a:bodyPr>
          <a:lstStyle/>
          <a:p>
            <a:pPr marL="0" indent="0">
              <a:buNone/>
            </a:pPr>
            <a:r>
              <a:rPr lang="en-US" dirty="0"/>
              <a:t>The H in HSB stands for </a:t>
            </a:r>
            <a:r>
              <a:rPr lang="en-US" i="1" dirty="0"/>
              <a:t>hue</a:t>
            </a:r>
            <a:r>
              <a:rPr lang="en-US" dirty="0"/>
              <a:t>, and this refers to the </a:t>
            </a:r>
            <a:r>
              <a:rPr lang="en-US" i="1" dirty="0"/>
              <a:t>color</a:t>
            </a:r>
            <a:r>
              <a:rPr lang="en-US" dirty="0"/>
              <a:t>. </a:t>
            </a:r>
          </a:p>
          <a:p>
            <a:pPr marL="0" indent="0">
              <a:buNone/>
            </a:pPr>
            <a:r>
              <a:rPr lang="en-US" dirty="0"/>
              <a:t>It’s still a number, but each hue value is one identifiable color, beginning with </a:t>
            </a:r>
            <a:r>
              <a:rPr lang="en-US" b="1" dirty="0"/>
              <a:t>h=0</a:t>
            </a:r>
            <a:r>
              <a:rPr lang="en-US" dirty="0"/>
              <a:t> as red. As </a:t>
            </a:r>
            <a:r>
              <a:rPr lang="en-US" b="1" dirty="0"/>
              <a:t>h</a:t>
            </a:r>
            <a:r>
              <a:rPr lang="en-US" dirty="0"/>
              <a:t> increases the red changes in nature so that it becomes the next color, orange, and then the next, yellow, and so on. </a:t>
            </a:r>
          </a:p>
          <a:p>
            <a:pPr marL="0" indent="0">
              <a:buNone/>
            </a:pPr>
            <a:endParaRPr lang="en-US" dirty="0"/>
          </a:p>
          <a:p>
            <a:pPr marL="0" indent="0">
              <a:buNone/>
            </a:pPr>
            <a:r>
              <a:rPr lang="en-US" dirty="0"/>
              <a:t>This means that the color </a:t>
            </a:r>
            <a:r>
              <a:rPr lang="en-US" i="1" dirty="0"/>
              <a:t>blue</a:t>
            </a:r>
            <a:r>
              <a:rPr lang="en-US" dirty="0"/>
              <a:t> is now a simple range of hue values, as defined by the individual artist. The value of the hue increases to its maximum, which is 255, and then back to 0. That means that if the color changes are to be smooth, a hue of 255 is right next to red, but from the other direction. </a:t>
            </a:r>
            <a:endParaRPr lang="en-CA" dirty="0"/>
          </a:p>
        </p:txBody>
      </p:sp>
    </p:spTree>
    <p:extLst>
      <p:ext uri="{BB962C8B-B14F-4D97-AF65-F5344CB8AC3E}">
        <p14:creationId xmlns:p14="http://schemas.microsoft.com/office/powerpoint/2010/main" val="21690274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Saturation</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838200" y="1825625"/>
            <a:ext cx="10340340" cy="4351338"/>
          </a:xfrm>
        </p:spPr>
        <p:txBody>
          <a:bodyPr>
            <a:normAutofit/>
          </a:bodyPr>
          <a:lstStyle/>
          <a:p>
            <a:pPr marL="0" indent="0">
              <a:buNone/>
            </a:pPr>
            <a:r>
              <a:rPr lang="en-US" dirty="0"/>
              <a:t>The S  in HSB stands for </a:t>
            </a:r>
            <a:r>
              <a:rPr lang="en-US" i="1" dirty="0"/>
              <a:t>saturation</a:t>
            </a:r>
            <a:r>
              <a:rPr lang="en-US" dirty="0"/>
              <a:t>, which is the </a:t>
            </a:r>
            <a:r>
              <a:rPr lang="en-US" i="1" dirty="0"/>
              <a:t>amount</a:t>
            </a:r>
            <a:r>
              <a:rPr lang="en-US" dirty="0"/>
              <a:t> of color, from a minimum of 0 to a maximum of 255.</a:t>
            </a:r>
            <a:br>
              <a:rPr lang="en-US" dirty="0"/>
            </a:br>
            <a:br>
              <a:rPr lang="en-US" dirty="0"/>
            </a:br>
            <a:r>
              <a:rPr lang="en-US" dirty="0"/>
              <a:t>As saturation gets smaller the color fades through pastels and to white.</a:t>
            </a:r>
          </a:p>
          <a:p>
            <a:pPr marL="0" indent="0">
              <a:buNone/>
            </a:pPr>
            <a:r>
              <a:rPr lang="en-US" dirty="0"/>
              <a:t> Saturation can create the illusion of spatial depth. It can also draw attention to a specific point of focus. </a:t>
            </a:r>
          </a:p>
          <a:p>
            <a:pPr marL="0" indent="0">
              <a:buNone/>
            </a:pPr>
            <a:endParaRPr lang="en-US" dirty="0"/>
          </a:p>
        </p:txBody>
      </p:sp>
    </p:spTree>
    <p:extLst>
      <p:ext uri="{BB962C8B-B14F-4D97-AF65-F5344CB8AC3E}">
        <p14:creationId xmlns:p14="http://schemas.microsoft.com/office/powerpoint/2010/main" val="8679703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Saturation</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838200" y="1825625"/>
            <a:ext cx="6727723" cy="4351338"/>
          </a:xfrm>
        </p:spPr>
        <p:txBody>
          <a:bodyPr>
            <a:normAutofit/>
          </a:bodyPr>
          <a:lstStyle/>
          <a:p>
            <a:pPr marL="0" indent="0">
              <a:buNone/>
            </a:pPr>
            <a:r>
              <a:rPr lang="en-US" dirty="0"/>
              <a:t>An example of art that uses a high level of color saturation is Claude Monet’s </a:t>
            </a:r>
            <a:r>
              <a:rPr lang="en-US" i="1" dirty="0"/>
              <a:t>Impression, Sunrise</a:t>
            </a:r>
            <a:r>
              <a:rPr lang="en-US" dirty="0"/>
              <a:t>  (1872) </a:t>
            </a:r>
          </a:p>
          <a:p>
            <a:pPr marL="0" indent="0">
              <a:buNone/>
            </a:pPr>
            <a:endParaRPr lang="en-US" dirty="0"/>
          </a:p>
          <a:p>
            <a:pPr marL="0" indent="0">
              <a:buNone/>
            </a:pPr>
            <a:r>
              <a:rPr lang="en-US" dirty="0"/>
              <a:t>There is a generally low color saturation, but higher intensity is evident in the sun, which becomes the focus of the painting.</a:t>
            </a:r>
            <a:endParaRPr lang="en-CA" dirty="0"/>
          </a:p>
          <a:p>
            <a:pPr marL="0" indent="0">
              <a:buNone/>
            </a:pPr>
            <a:endParaRPr lang="en-CA" dirty="0"/>
          </a:p>
        </p:txBody>
      </p:sp>
      <p:pic>
        <p:nvPicPr>
          <p:cNvPr id="4" name="Picture 3" descr="Paintings Demonstrating Color in Art">
            <a:extLst>
              <a:ext uri="{FF2B5EF4-FFF2-40B4-BE49-F238E27FC236}">
                <a16:creationId xmlns:a16="http://schemas.microsoft.com/office/drawing/2014/main" id="{4716C16A-25F2-432A-B9A3-0EB76EFE5FE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5923" y="1027906"/>
            <a:ext cx="4414260" cy="3429794"/>
          </a:xfrm>
          <a:prstGeom prst="rect">
            <a:avLst/>
          </a:prstGeom>
          <a:noFill/>
          <a:ln>
            <a:noFill/>
          </a:ln>
        </p:spPr>
      </p:pic>
    </p:spTree>
    <p:extLst>
      <p:ext uri="{BB962C8B-B14F-4D97-AF65-F5344CB8AC3E}">
        <p14:creationId xmlns:p14="http://schemas.microsoft.com/office/powerpoint/2010/main" val="32897240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Brightness</a:t>
            </a:r>
          </a:p>
        </p:txBody>
      </p:sp>
      <p:sp>
        <p:nvSpPr>
          <p:cNvPr id="6" name="Content Placeholder 5">
            <a:extLst>
              <a:ext uri="{FF2B5EF4-FFF2-40B4-BE49-F238E27FC236}">
                <a16:creationId xmlns:a16="http://schemas.microsoft.com/office/drawing/2014/main" id="{A97EA368-DF50-5D94-AA8D-BC8E46018E2F}"/>
              </a:ext>
            </a:extLst>
          </p:cNvPr>
          <p:cNvSpPr>
            <a:spLocks noGrp="1"/>
          </p:cNvSpPr>
          <p:nvPr>
            <p:ph idx="1"/>
          </p:nvPr>
        </p:nvSpPr>
        <p:spPr>
          <a:xfrm>
            <a:off x="579755" y="1848485"/>
            <a:ext cx="10515600" cy="4351338"/>
          </a:xfrm>
        </p:spPr>
        <p:txBody>
          <a:bodyPr/>
          <a:lstStyle/>
          <a:p>
            <a:pPr marL="0" indent="0">
              <a:buNone/>
            </a:pPr>
            <a:r>
              <a:rPr lang="en-US" dirty="0"/>
              <a:t>The B  in HSB stands for </a:t>
            </a:r>
            <a:r>
              <a:rPr lang="en-US" i="1" dirty="0"/>
              <a:t>brightness</a:t>
            </a:r>
            <a:r>
              <a:rPr lang="en-US" dirty="0"/>
              <a:t>, which is what we have been calling </a:t>
            </a:r>
            <a:r>
              <a:rPr lang="en-US" i="1" dirty="0"/>
              <a:t>value</a:t>
            </a:r>
            <a:r>
              <a:rPr lang="en-US" dirty="0"/>
              <a:t>, from a minimum of 0 to a maximum of 255.</a:t>
            </a:r>
          </a:p>
          <a:p>
            <a:pPr marL="0" indent="0">
              <a:buNone/>
            </a:pPr>
            <a:endParaRPr lang="en-US" dirty="0"/>
          </a:p>
          <a:p>
            <a:pPr marL="0" indent="0">
              <a:buNone/>
            </a:pPr>
            <a:r>
              <a:rPr lang="en-US" dirty="0"/>
              <a:t>As the brightness value gets smaller, the color gets darker until it becomes black. This is how artists achieve </a:t>
            </a:r>
            <a:r>
              <a:rPr lang="en-US" i="1" dirty="0"/>
              <a:t>low key</a:t>
            </a:r>
            <a:r>
              <a:rPr lang="en-US" dirty="0"/>
              <a:t> and </a:t>
            </a:r>
            <a:r>
              <a:rPr lang="en-US" i="1" dirty="0"/>
              <a:t>high key</a:t>
            </a:r>
            <a:r>
              <a:rPr lang="en-US" dirty="0"/>
              <a:t> works. </a:t>
            </a:r>
            <a:br>
              <a:rPr lang="en-US" dirty="0"/>
            </a:br>
            <a:endParaRPr lang="en-US" dirty="0"/>
          </a:p>
          <a:p>
            <a:pPr marL="0" indent="0">
              <a:buNone/>
            </a:pPr>
            <a:r>
              <a:rPr lang="en-US" dirty="0"/>
              <a:t>Brightness changes add emphasis. </a:t>
            </a:r>
            <a:endParaRPr lang="en-CA" dirty="0"/>
          </a:p>
        </p:txBody>
      </p:sp>
    </p:spTree>
    <p:extLst>
      <p:ext uri="{BB962C8B-B14F-4D97-AF65-F5344CB8AC3E}">
        <p14:creationId xmlns:p14="http://schemas.microsoft.com/office/powerpoint/2010/main" val="27036369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HSB Cone</a:t>
            </a:r>
          </a:p>
        </p:txBody>
      </p:sp>
      <p:sp>
        <p:nvSpPr>
          <p:cNvPr id="4" name="Content Placeholder 3">
            <a:extLst>
              <a:ext uri="{FF2B5EF4-FFF2-40B4-BE49-F238E27FC236}">
                <a16:creationId xmlns:a16="http://schemas.microsoft.com/office/drawing/2014/main" id="{94F3EB74-083F-6401-AE56-25B84A6FBF74}"/>
              </a:ext>
            </a:extLst>
          </p:cNvPr>
          <p:cNvSpPr>
            <a:spLocks noGrp="1"/>
          </p:cNvSpPr>
          <p:nvPr>
            <p:ph idx="1"/>
          </p:nvPr>
        </p:nvSpPr>
        <p:spPr>
          <a:xfrm>
            <a:off x="838200" y="2027873"/>
            <a:ext cx="5201674" cy="4351338"/>
          </a:xfrm>
        </p:spPr>
        <p:txBody>
          <a:bodyPr>
            <a:normAutofit lnSpcReduction="10000"/>
          </a:bodyPr>
          <a:lstStyle/>
          <a:p>
            <a:pPr marL="0" indent="0">
              <a:buNone/>
            </a:pPr>
            <a:r>
              <a:rPr lang="en-US" dirty="0"/>
              <a:t>HSB values form a </a:t>
            </a:r>
            <a:r>
              <a:rPr lang="en-US" i="1" dirty="0"/>
              <a:t>cone</a:t>
            </a:r>
            <a:r>
              <a:rPr lang="en-US" dirty="0"/>
              <a:t>.</a:t>
            </a:r>
          </a:p>
          <a:p>
            <a:pPr marL="0" indent="0">
              <a:buNone/>
            </a:pPr>
            <a:r>
              <a:rPr lang="en-US" dirty="0"/>
              <a:t>The hue values form a circle; brightness is the vertical axis, and as saturation gets smaller the radius of the hue circle decreases. </a:t>
            </a:r>
          </a:p>
          <a:p>
            <a:pPr marL="0" indent="0">
              <a:buNone/>
            </a:pPr>
            <a:r>
              <a:rPr lang="en-US" dirty="0"/>
              <a:t>This makes for a nice picture, but what it really means is that the hue value has less meaning as brightness and/or saturation gets smaller. </a:t>
            </a:r>
            <a:endParaRPr lang="en-CA" dirty="0"/>
          </a:p>
        </p:txBody>
      </p:sp>
      <p:pic>
        <p:nvPicPr>
          <p:cNvPr id="3" name="Picture 2">
            <a:extLst>
              <a:ext uri="{FF2B5EF4-FFF2-40B4-BE49-F238E27FC236}">
                <a16:creationId xmlns:a16="http://schemas.microsoft.com/office/drawing/2014/main" id="{4774A255-6D87-FEC3-BF35-93FD432B065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39874" y="702310"/>
            <a:ext cx="5981147" cy="3892550"/>
          </a:xfrm>
          <a:prstGeom prst="rect">
            <a:avLst/>
          </a:prstGeom>
          <a:noFill/>
          <a:ln>
            <a:noFill/>
          </a:ln>
        </p:spPr>
      </p:pic>
    </p:spTree>
    <p:extLst>
      <p:ext uri="{BB962C8B-B14F-4D97-AF65-F5344CB8AC3E}">
        <p14:creationId xmlns:p14="http://schemas.microsoft.com/office/powerpoint/2010/main" val="19145235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HSB Cone</a:t>
            </a:r>
          </a:p>
        </p:txBody>
      </p:sp>
      <p:sp>
        <p:nvSpPr>
          <p:cNvPr id="4" name="Content Placeholder 3">
            <a:extLst>
              <a:ext uri="{FF2B5EF4-FFF2-40B4-BE49-F238E27FC236}">
                <a16:creationId xmlns:a16="http://schemas.microsoft.com/office/drawing/2014/main" id="{94F3EB74-083F-6401-AE56-25B84A6FBF74}"/>
              </a:ext>
            </a:extLst>
          </p:cNvPr>
          <p:cNvSpPr>
            <a:spLocks noGrp="1"/>
          </p:cNvSpPr>
          <p:nvPr>
            <p:ph idx="1"/>
          </p:nvPr>
        </p:nvSpPr>
        <p:spPr/>
        <p:txBody>
          <a:bodyPr/>
          <a:lstStyle/>
          <a:p>
            <a:pPr marL="0" indent="0">
              <a:buNone/>
            </a:pPr>
            <a:r>
              <a:rPr lang="en-CA" dirty="0"/>
              <a:t>Finding colours:</a:t>
            </a:r>
            <a:br>
              <a:rPr lang="en-CA" dirty="0"/>
            </a:br>
            <a:br>
              <a:rPr lang="en-CA" dirty="0"/>
            </a:br>
            <a:r>
              <a:rPr lang="en-US" dirty="0"/>
              <a:t>We now know that we can define </a:t>
            </a:r>
            <a:r>
              <a:rPr lang="en-US" i="1" dirty="0"/>
              <a:t>blue</a:t>
            </a:r>
            <a:r>
              <a:rPr lang="en-US" dirty="0"/>
              <a:t> as a pixel with hue coordinate between 240 and 250, or so.</a:t>
            </a:r>
          </a:p>
          <a:p>
            <a:pPr marL="0" indent="0">
              <a:buNone/>
            </a:pPr>
            <a:r>
              <a:rPr lang="en-US" dirty="0"/>
              <a:t>But if the saturation if that pixel was, say, 10, then the hue would be meaningless because the pixel would look white. </a:t>
            </a:r>
          </a:p>
          <a:p>
            <a:pPr marL="0" indent="0">
              <a:buNone/>
            </a:pPr>
            <a:r>
              <a:rPr lang="en-US" dirty="0"/>
              <a:t>If the same pixel had a brightness of 10, then it would appear to be black. Yes, it would still technically be blue, but not to the eye. </a:t>
            </a:r>
            <a:endParaRPr lang="en-CA" dirty="0"/>
          </a:p>
          <a:p>
            <a:pPr marL="0" indent="0">
              <a:buNone/>
            </a:pPr>
            <a:endParaRPr lang="en-CA" dirty="0"/>
          </a:p>
        </p:txBody>
      </p:sp>
    </p:spTree>
    <p:extLst>
      <p:ext uri="{BB962C8B-B14F-4D97-AF65-F5344CB8AC3E}">
        <p14:creationId xmlns:p14="http://schemas.microsoft.com/office/powerpoint/2010/main" val="28539077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Paint – Subtractive Mixing</a:t>
            </a:r>
          </a:p>
        </p:txBody>
      </p:sp>
      <p:sp>
        <p:nvSpPr>
          <p:cNvPr id="4" name="Content Placeholder 3">
            <a:extLst>
              <a:ext uri="{FF2B5EF4-FFF2-40B4-BE49-F238E27FC236}">
                <a16:creationId xmlns:a16="http://schemas.microsoft.com/office/drawing/2014/main" id="{94F3EB74-083F-6401-AE56-25B84A6FBF74}"/>
              </a:ext>
            </a:extLst>
          </p:cNvPr>
          <p:cNvSpPr>
            <a:spLocks noGrp="1"/>
          </p:cNvSpPr>
          <p:nvPr>
            <p:ph idx="1"/>
          </p:nvPr>
        </p:nvSpPr>
        <p:spPr/>
        <p:txBody>
          <a:bodyPr/>
          <a:lstStyle/>
          <a:p>
            <a:pPr marL="0" indent="0">
              <a:buNone/>
            </a:pPr>
            <a:r>
              <a:rPr lang="en-US" dirty="0"/>
              <a:t>When using paints, we can mix the </a:t>
            </a:r>
            <a:r>
              <a:rPr lang="en-US" dirty="0" err="1"/>
              <a:t>colours</a:t>
            </a:r>
            <a:r>
              <a:rPr lang="en-US" dirty="0"/>
              <a:t> together to make different ones. </a:t>
            </a:r>
          </a:p>
          <a:p>
            <a:pPr marL="0" indent="0">
              <a:buNone/>
            </a:pPr>
            <a:endParaRPr lang="en-US" dirty="0"/>
          </a:p>
          <a:p>
            <a:pPr marL="0" indent="0">
              <a:buNone/>
            </a:pPr>
            <a:r>
              <a:rPr lang="en-US" dirty="0"/>
              <a:t>Mixing blue and yellow give a green </a:t>
            </a:r>
            <a:r>
              <a:rPr lang="en-US" dirty="0" err="1"/>
              <a:t>colour</a:t>
            </a:r>
            <a:r>
              <a:rPr lang="en-US" dirty="0"/>
              <a:t>, yellow and red give orange, and so on. We learned this process in school after we used crayons, and it lets us make any color we want, in principle. </a:t>
            </a:r>
          </a:p>
          <a:p>
            <a:pPr marL="0" indent="0">
              <a:buNone/>
            </a:pPr>
            <a:r>
              <a:rPr lang="en-US" dirty="0"/>
              <a:t>It is interesting that it does not work the same way that mixing </a:t>
            </a:r>
            <a:r>
              <a:rPr lang="en-US" dirty="0" err="1"/>
              <a:t>colours</a:t>
            </a:r>
            <a:r>
              <a:rPr lang="en-US" dirty="0"/>
              <a:t> using a computer does. Mixing pigments is different from mixing light in pixels, because paint works by </a:t>
            </a:r>
            <a:r>
              <a:rPr lang="en-US" i="1" dirty="0"/>
              <a:t>absorbing</a:t>
            </a:r>
            <a:r>
              <a:rPr lang="en-US" dirty="0"/>
              <a:t> light.</a:t>
            </a:r>
            <a:endParaRPr lang="en-CA" dirty="0"/>
          </a:p>
        </p:txBody>
      </p:sp>
    </p:spTree>
    <p:extLst>
      <p:ext uri="{BB962C8B-B14F-4D97-AF65-F5344CB8AC3E}">
        <p14:creationId xmlns:p14="http://schemas.microsoft.com/office/powerpoint/2010/main" val="13068998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RYB Color Model</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478755"/>
            <a:ext cx="10515600" cy="4789310"/>
          </a:xfrm>
        </p:spPr>
        <p:txBody>
          <a:bodyPr>
            <a:normAutofit/>
          </a:bodyPr>
          <a:lstStyle/>
          <a:p>
            <a:pPr marL="0" indent="0">
              <a:buNone/>
            </a:pPr>
            <a:r>
              <a:rPr lang="en-US" dirty="0"/>
              <a:t>In this model the primaries are red, yellow, and blue, which is probably what you learned in art school. </a:t>
            </a:r>
          </a:p>
          <a:p>
            <a:pPr marL="0" indent="0">
              <a:buNone/>
            </a:pPr>
            <a:endParaRPr lang="en-US" dirty="0"/>
          </a:p>
          <a:p>
            <a:pPr marL="0" indent="0">
              <a:buNone/>
            </a:pPr>
            <a:r>
              <a:rPr lang="en-US" dirty="0"/>
              <a:t>Mixing yellow and blue yields green, a characteristic of subtractive color systems, and is something that does </a:t>
            </a:r>
            <a:r>
              <a:rPr lang="en-US" i="1" dirty="0"/>
              <a:t>not</a:t>
            </a:r>
            <a:r>
              <a:rPr lang="en-US" dirty="0"/>
              <a:t> happen when using RGB. </a:t>
            </a:r>
          </a:p>
          <a:p>
            <a:pPr marL="0" indent="0">
              <a:buNone/>
            </a:pPr>
            <a:r>
              <a:rPr lang="en-US" dirty="0"/>
              <a:t>Computer scientists and engineers, and not artists,  devised the fundamentals of computer graphics in the 1960’s and 1970’s. RGB is logical based on how we detect color in our eyes, but it’s not intuitive for an artist.</a:t>
            </a:r>
            <a:endParaRPr lang="en-CA" dirty="0"/>
          </a:p>
          <a:p>
            <a:pPr marL="0" indent="0">
              <a:buNone/>
            </a:pPr>
            <a:endParaRPr lang="en-CA" dirty="0"/>
          </a:p>
          <a:p>
            <a:pPr marL="0" indent="0">
              <a:buNone/>
            </a:pPr>
            <a:endParaRPr lang="en-CA" dirty="0"/>
          </a:p>
        </p:txBody>
      </p:sp>
    </p:spTree>
    <p:extLst>
      <p:ext uri="{BB962C8B-B14F-4D97-AF65-F5344CB8AC3E}">
        <p14:creationId xmlns:p14="http://schemas.microsoft.com/office/powerpoint/2010/main" val="24537782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RYB Color Model</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478755"/>
            <a:ext cx="10515600" cy="4789310"/>
          </a:xfrm>
        </p:spPr>
        <p:txBody>
          <a:bodyPr>
            <a:normAutofit/>
          </a:bodyPr>
          <a:lstStyle/>
          <a:p>
            <a:pPr marL="0" indent="0">
              <a:buNone/>
            </a:pPr>
            <a:r>
              <a:rPr lang="en-US" dirty="0"/>
              <a:t>There are not many computer implementations of RYB available that we can use as examples, and it’s difficult to find a correct algorithm for converting between RGB and RYB. </a:t>
            </a:r>
            <a:br>
              <a:rPr lang="en-US" dirty="0"/>
            </a:br>
            <a:br>
              <a:rPr lang="en-US" dirty="0"/>
            </a:br>
            <a:r>
              <a:rPr lang="en-US" dirty="0"/>
              <a:t>There are a few articles published, but too many of them  have errors. </a:t>
            </a:r>
          </a:p>
          <a:p>
            <a:pPr marL="0" indent="0">
              <a:buNone/>
            </a:pPr>
            <a:endParaRPr lang="en-US" dirty="0"/>
          </a:p>
          <a:p>
            <a:pPr marL="0" indent="0">
              <a:buNone/>
            </a:pPr>
            <a:r>
              <a:rPr lang="en-US" dirty="0"/>
              <a:t>I’ll show you  something that appears to work.</a:t>
            </a:r>
            <a:endParaRPr lang="en-CA" dirty="0"/>
          </a:p>
          <a:p>
            <a:pPr marL="0" indent="0">
              <a:buNone/>
            </a:pPr>
            <a:endParaRPr lang="en-CA" dirty="0"/>
          </a:p>
          <a:p>
            <a:pPr marL="0" indent="0">
              <a:buNone/>
            </a:pPr>
            <a:endParaRPr lang="en-CA" dirty="0"/>
          </a:p>
        </p:txBody>
      </p:sp>
    </p:spTree>
    <p:extLst>
      <p:ext uri="{BB962C8B-B14F-4D97-AF65-F5344CB8AC3E}">
        <p14:creationId xmlns:p14="http://schemas.microsoft.com/office/powerpoint/2010/main" val="24289938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412955" y="153192"/>
            <a:ext cx="10683854" cy="1325563"/>
          </a:xfrm>
        </p:spPr>
        <p:txBody>
          <a:bodyPr/>
          <a:lstStyle/>
          <a:p>
            <a:r>
              <a:rPr lang="en-CA" dirty="0"/>
              <a:t>RGB to RYB</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478755"/>
            <a:ext cx="10515600" cy="4789310"/>
          </a:xfrm>
        </p:spPr>
        <p:txBody>
          <a:bodyPr>
            <a:normAutofit/>
          </a:bodyPr>
          <a:lstStyle/>
          <a:p>
            <a:pPr marL="0" indent="0">
              <a:buNone/>
            </a:pPr>
            <a:r>
              <a:rPr lang="en-US" dirty="0"/>
              <a:t>The variables </a:t>
            </a:r>
            <a:r>
              <a:rPr lang="en-US" b="1" dirty="0" err="1"/>
              <a:t>r</a:t>
            </a:r>
            <a:r>
              <a:rPr lang="en-US" dirty="0" err="1"/>
              <a:t>,</a:t>
            </a:r>
            <a:r>
              <a:rPr lang="en-US" b="1" dirty="0" err="1"/>
              <a:t>g</a:t>
            </a:r>
            <a:r>
              <a:rPr lang="en-US" dirty="0"/>
              <a:t>, and </a:t>
            </a:r>
            <a:r>
              <a:rPr lang="en-US" b="1" dirty="0"/>
              <a:t>b</a:t>
            </a:r>
            <a:r>
              <a:rPr lang="en-US" dirty="0"/>
              <a:t> are the color channels to be converted into RYB space. First, scale these to values between 0.0 and 1.0 by dividing by 255.0. Then remove the white from the color. White is </a:t>
            </a:r>
            <a:r>
              <a:rPr lang="en-US" b="1" dirty="0"/>
              <a:t>min(</a:t>
            </a:r>
            <a:r>
              <a:rPr lang="en-US" b="1" dirty="0" err="1"/>
              <a:t>r,g,b</a:t>
            </a:r>
            <a:r>
              <a:rPr lang="en-US" b="1" dirty="0"/>
              <a:t>)</a:t>
            </a:r>
            <a:r>
              <a:rPr lang="en-US" dirty="0"/>
              <a:t>:</a:t>
            </a:r>
          </a:p>
          <a:p>
            <a:pPr marL="0" indent="0">
              <a:buNone/>
            </a:pPr>
            <a:endParaRPr lang="en-CA" dirty="0"/>
          </a:p>
          <a:p>
            <a:pPr marL="0" indent="0">
              <a:buNone/>
            </a:pPr>
            <a:r>
              <a:rPr lang="en-US" dirty="0"/>
              <a:t>    r=r/255; g=g/255; b=b/255; </a:t>
            </a:r>
          </a:p>
          <a:p>
            <a:pPr marL="0" indent="0">
              <a:buNone/>
            </a:pPr>
            <a:r>
              <a:rPr lang="en-US" dirty="0"/>
              <a:t>   w = min(r, g, b); </a:t>
            </a:r>
          </a:p>
          <a:p>
            <a:pPr marL="0" indent="0">
              <a:buNone/>
            </a:pPr>
            <a:r>
              <a:rPr lang="en-US" dirty="0"/>
              <a:t>    r -= w;</a:t>
            </a:r>
            <a:endParaRPr lang="en-CA" dirty="0"/>
          </a:p>
          <a:p>
            <a:pPr marL="0" indent="0">
              <a:buNone/>
            </a:pPr>
            <a:r>
              <a:rPr lang="en-US" dirty="0"/>
              <a:t>    g -= w;</a:t>
            </a:r>
            <a:endParaRPr lang="en-CA" dirty="0"/>
          </a:p>
          <a:p>
            <a:pPr marL="0" indent="0">
              <a:buNone/>
            </a:pPr>
            <a:r>
              <a:rPr lang="en-US" dirty="0"/>
              <a:t>    b -= w;</a:t>
            </a:r>
            <a:endParaRPr lang="en-CA" dirty="0"/>
          </a:p>
          <a:p>
            <a:pPr marL="0" indent="0">
              <a:buNone/>
            </a:pPr>
            <a:endParaRPr lang="en-CA" dirty="0"/>
          </a:p>
          <a:p>
            <a:pPr marL="0" indent="0">
              <a:buNone/>
            </a:pPr>
            <a:endParaRPr lang="en-CA" dirty="0"/>
          </a:p>
        </p:txBody>
      </p:sp>
    </p:spTree>
    <p:extLst>
      <p:ext uri="{BB962C8B-B14F-4D97-AF65-F5344CB8AC3E}">
        <p14:creationId xmlns:p14="http://schemas.microsoft.com/office/powerpoint/2010/main" val="4497946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412955" y="153192"/>
            <a:ext cx="10683854" cy="1325563"/>
          </a:xfrm>
        </p:spPr>
        <p:txBody>
          <a:bodyPr/>
          <a:lstStyle/>
          <a:p>
            <a:r>
              <a:rPr lang="en-CA" dirty="0"/>
              <a:t>RGB to RYB</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478755"/>
            <a:ext cx="10515600" cy="4789310"/>
          </a:xfrm>
        </p:spPr>
        <p:txBody>
          <a:bodyPr>
            <a:normAutofit/>
          </a:bodyPr>
          <a:lstStyle/>
          <a:p>
            <a:pPr marL="0" indent="0">
              <a:buNone/>
            </a:pPr>
            <a:r>
              <a:rPr lang="en-CA" dirty="0"/>
              <a:t>Next: remove yellow from the red/green channels.</a:t>
            </a:r>
          </a:p>
          <a:p>
            <a:pPr marL="0" indent="0">
              <a:buNone/>
            </a:pPr>
            <a:r>
              <a:rPr lang="en-US" dirty="0"/>
              <a:t>Red/green creates yellow in RGB, and white has equal values of </a:t>
            </a:r>
            <a:r>
              <a:rPr lang="en-US" dirty="0" err="1"/>
              <a:t>r,g</a:t>
            </a:r>
            <a:r>
              <a:rPr lang="en-US" dirty="0"/>
              <a:t>, and b. </a:t>
            </a:r>
          </a:p>
          <a:p>
            <a:pPr marL="0" indent="0">
              <a:buNone/>
            </a:pPr>
            <a:r>
              <a:rPr lang="en-US" dirty="0"/>
              <a:t>    y = min(r, g);</a:t>
            </a:r>
            <a:endParaRPr lang="en-CA" dirty="0"/>
          </a:p>
          <a:p>
            <a:pPr marL="0" indent="0">
              <a:buNone/>
            </a:pPr>
            <a:r>
              <a:rPr lang="en-US" dirty="0"/>
              <a:t>     r -= y;</a:t>
            </a:r>
            <a:endParaRPr lang="en-CA" dirty="0"/>
          </a:p>
          <a:p>
            <a:pPr marL="0" indent="0">
              <a:buNone/>
            </a:pPr>
            <a:r>
              <a:rPr lang="en-US" dirty="0"/>
              <a:t>     g -= y;</a:t>
            </a:r>
            <a:endParaRPr lang="en-CA" dirty="0"/>
          </a:p>
          <a:p>
            <a:pPr marL="0" indent="0">
              <a:buNone/>
            </a:pPr>
            <a:endParaRPr lang="en-CA" dirty="0"/>
          </a:p>
          <a:p>
            <a:pPr marL="0" indent="0">
              <a:buNone/>
            </a:pPr>
            <a:r>
              <a:rPr lang="en-US" dirty="0"/>
              <a:t>    We’ll add it back after converting.</a:t>
            </a:r>
            <a:endParaRPr lang="en-CA" dirty="0"/>
          </a:p>
          <a:p>
            <a:pPr marL="0" indent="0">
              <a:buNone/>
            </a:pPr>
            <a:endParaRPr lang="en-CA" dirty="0"/>
          </a:p>
          <a:p>
            <a:pPr marL="0" indent="0">
              <a:buNone/>
            </a:pPr>
            <a:endParaRPr lang="en-CA" dirty="0"/>
          </a:p>
        </p:txBody>
      </p:sp>
    </p:spTree>
    <p:extLst>
      <p:ext uri="{BB962C8B-B14F-4D97-AF65-F5344CB8AC3E}">
        <p14:creationId xmlns:p14="http://schemas.microsoft.com/office/powerpoint/2010/main" val="15456334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412955" y="153192"/>
            <a:ext cx="10683854" cy="1325563"/>
          </a:xfrm>
        </p:spPr>
        <p:txBody>
          <a:bodyPr/>
          <a:lstStyle/>
          <a:p>
            <a:r>
              <a:rPr lang="en-CA" dirty="0"/>
              <a:t>RGB to RYB</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478755"/>
            <a:ext cx="10515600" cy="4789310"/>
          </a:xfrm>
        </p:spPr>
        <p:txBody>
          <a:bodyPr>
            <a:normAutofit/>
          </a:bodyPr>
          <a:lstStyle/>
          <a:p>
            <a:pPr marL="0" indent="0">
              <a:buNone/>
            </a:pPr>
            <a:r>
              <a:rPr lang="en-US" dirty="0"/>
              <a:t>The remaining green is now distributed between the new yellow component </a:t>
            </a:r>
            <a:r>
              <a:rPr lang="en-US" b="1" dirty="0"/>
              <a:t>y</a:t>
            </a:r>
            <a:r>
              <a:rPr lang="en-US" dirty="0"/>
              <a:t> and the blue channel (</a:t>
            </a:r>
            <a:r>
              <a:rPr lang="en-US" dirty="0" err="1"/>
              <a:t>yellow+blue</a:t>
            </a:r>
            <a:r>
              <a:rPr lang="en-US" dirty="0"/>
              <a:t>= green):</a:t>
            </a:r>
          </a:p>
          <a:p>
            <a:pPr marL="0" indent="0">
              <a:buNone/>
            </a:pPr>
            <a:endParaRPr lang="en-US" dirty="0"/>
          </a:p>
          <a:p>
            <a:pPr marL="0" indent="0">
              <a:buNone/>
            </a:pPr>
            <a:endParaRPr lang="en-CA" dirty="0"/>
          </a:p>
          <a:p>
            <a:pPr marL="0" indent="0">
              <a:buNone/>
            </a:pPr>
            <a:r>
              <a:rPr lang="en-US" dirty="0"/>
              <a:t>    y += g;</a:t>
            </a:r>
            <a:endParaRPr lang="en-CA" dirty="0"/>
          </a:p>
          <a:p>
            <a:pPr marL="0" indent="0">
              <a:buNone/>
            </a:pPr>
            <a:r>
              <a:rPr lang="en-US" dirty="0"/>
              <a:t>    b += g;</a:t>
            </a:r>
            <a:endParaRPr lang="en-CA" dirty="0"/>
          </a:p>
          <a:p>
            <a:pPr marL="0" indent="0">
              <a:buNone/>
            </a:pPr>
            <a:endParaRPr lang="en-CA" dirty="0"/>
          </a:p>
          <a:p>
            <a:pPr marL="0" indent="0">
              <a:buNone/>
            </a:pPr>
            <a:endParaRPr lang="en-CA" dirty="0"/>
          </a:p>
        </p:txBody>
      </p:sp>
    </p:spTree>
    <p:extLst>
      <p:ext uri="{BB962C8B-B14F-4D97-AF65-F5344CB8AC3E}">
        <p14:creationId xmlns:p14="http://schemas.microsoft.com/office/powerpoint/2010/main" val="4666622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412955" y="153192"/>
            <a:ext cx="10683854" cy="1325563"/>
          </a:xfrm>
        </p:spPr>
        <p:txBody>
          <a:bodyPr/>
          <a:lstStyle/>
          <a:p>
            <a:r>
              <a:rPr lang="en-CA" dirty="0"/>
              <a:t>RGB to RYB</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478755"/>
            <a:ext cx="10515600" cy="4789310"/>
          </a:xfrm>
        </p:spPr>
        <p:txBody>
          <a:bodyPr>
            <a:normAutofit/>
          </a:bodyPr>
          <a:lstStyle/>
          <a:p>
            <a:pPr marL="0" indent="0">
              <a:buNone/>
            </a:pPr>
            <a:r>
              <a:rPr lang="en-US" dirty="0"/>
              <a:t>We now normalize again to keep the range 0.0 .. 1.0:</a:t>
            </a:r>
            <a:endParaRPr lang="en-CA" dirty="0"/>
          </a:p>
          <a:p>
            <a:pPr marL="0" indent="0">
              <a:buNone/>
            </a:pPr>
            <a:r>
              <a:rPr lang="en-US" dirty="0"/>
              <a:t>    mg = max(r, g, b);</a:t>
            </a:r>
            <a:endParaRPr lang="en-CA" dirty="0"/>
          </a:p>
          <a:p>
            <a:pPr marL="0" indent="0">
              <a:buNone/>
            </a:pPr>
            <a:r>
              <a:rPr lang="en-US" dirty="0"/>
              <a:t>    my = max(r, y, b);</a:t>
            </a:r>
            <a:endParaRPr lang="en-CA" dirty="0"/>
          </a:p>
          <a:p>
            <a:pPr marL="0" indent="0">
              <a:buNone/>
            </a:pPr>
            <a:r>
              <a:rPr lang="en-US" dirty="0"/>
              <a:t>    if (my!=0) </a:t>
            </a:r>
            <a:endParaRPr lang="en-CA" dirty="0"/>
          </a:p>
          <a:p>
            <a:pPr marL="0" indent="0">
              <a:buNone/>
            </a:pPr>
            <a:r>
              <a:rPr lang="en-US" dirty="0"/>
              <a:t>        n = mg / my;</a:t>
            </a:r>
            <a:endParaRPr lang="en-CA" dirty="0"/>
          </a:p>
          <a:p>
            <a:pPr marL="0" indent="0">
              <a:buNone/>
            </a:pPr>
            <a:r>
              <a:rPr lang="en-US" dirty="0"/>
              <a:t>        r *= n;</a:t>
            </a:r>
            <a:endParaRPr lang="en-CA" dirty="0"/>
          </a:p>
          <a:p>
            <a:pPr marL="0" indent="0">
              <a:buNone/>
            </a:pPr>
            <a:r>
              <a:rPr lang="en-US" dirty="0"/>
              <a:t>        y *= n;</a:t>
            </a:r>
            <a:endParaRPr lang="en-CA" dirty="0"/>
          </a:p>
          <a:p>
            <a:pPr marL="0" indent="0">
              <a:buNone/>
            </a:pPr>
            <a:r>
              <a:rPr lang="en-US" dirty="0"/>
              <a:t>        b *= n;</a:t>
            </a:r>
            <a:endParaRPr lang="en-CA" dirty="0"/>
          </a:p>
          <a:p>
            <a:pPr marL="0" indent="0">
              <a:buNone/>
            </a:pPr>
            <a:endParaRPr lang="en-CA" dirty="0"/>
          </a:p>
          <a:p>
            <a:pPr marL="0" indent="0">
              <a:buNone/>
            </a:pPr>
            <a:endParaRPr lang="en-CA" dirty="0"/>
          </a:p>
        </p:txBody>
      </p:sp>
    </p:spTree>
    <p:extLst>
      <p:ext uri="{BB962C8B-B14F-4D97-AF65-F5344CB8AC3E}">
        <p14:creationId xmlns:p14="http://schemas.microsoft.com/office/powerpoint/2010/main" val="33891156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412955" y="153192"/>
            <a:ext cx="10683854" cy="1325563"/>
          </a:xfrm>
        </p:spPr>
        <p:txBody>
          <a:bodyPr/>
          <a:lstStyle/>
          <a:p>
            <a:r>
              <a:rPr lang="en-CA" dirty="0"/>
              <a:t>RGB to RYB</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478755"/>
            <a:ext cx="10515600" cy="4789310"/>
          </a:xfrm>
        </p:spPr>
        <p:txBody>
          <a:bodyPr>
            <a:normAutofit/>
          </a:bodyPr>
          <a:lstStyle/>
          <a:p>
            <a:pPr marL="0" indent="0">
              <a:buNone/>
            </a:pPr>
            <a:r>
              <a:rPr lang="en-US" dirty="0"/>
              <a:t>Now we add the white back in and return the color, rescaled to 0..255:</a:t>
            </a:r>
          </a:p>
          <a:p>
            <a:pPr marL="0" indent="0">
              <a:buNone/>
            </a:pPr>
            <a:endParaRPr lang="en-CA" dirty="0"/>
          </a:p>
          <a:p>
            <a:pPr marL="0" indent="0">
              <a:buNone/>
            </a:pPr>
            <a:r>
              <a:rPr lang="en-US" dirty="0"/>
              <a:t>    r += w;</a:t>
            </a:r>
            <a:endParaRPr lang="en-CA" dirty="0"/>
          </a:p>
          <a:p>
            <a:pPr marL="0" indent="0">
              <a:buNone/>
            </a:pPr>
            <a:r>
              <a:rPr lang="en-US" dirty="0"/>
              <a:t>    y += w;</a:t>
            </a:r>
            <a:endParaRPr lang="en-CA" dirty="0"/>
          </a:p>
          <a:p>
            <a:pPr marL="0" indent="0">
              <a:buNone/>
            </a:pPr>
            <a:r>
              <a:rPr lang="en-US" dirty="0"/>
              <a:t>    b += w;</a:t>
            </a:r>
            <a:endParaRPr lang="en-CA" dirty="0"/>
          </a:p>
          <a:p>
            <a:pPr marL="0" indent="0">
              <a:buNone/>
            </a:pPr>
            <a:endParaRPr lang="en-CA" dirty="0"/>
          </a:p>
          <a:p>
            <a:pPr marL="0" indent="0">
              <a:buNone/>
            </a:pPr>
            <a:endParaRPr lang="en-CA" dirty="0"/>
          </a:p>
          <a:p>
            <a:pPr marL="0" indent="0">
              <a:buNone/>
            </a:pPr>
            <a:endParaRPr lang="en-CA" dirty="0"/>
          </a:p>
        </p:txBody>
      </p:sp>
    </p:spTree>
    <p:extLst>
      <p:ext uri="{BB962C8B-B14F-4D97-AF65-F5344CB8AC3E}">
        <p14:creationId xmlns:p14="http://schemas.microsoft.com/office/powerpoint/2010/main" val="7366274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412955" y="153192"/>
            <a:ext cx="10683854" cy="1325563"/>
          </a:xfrm>
        </p:spPr>
        <p:txBody>
          <a:bodyPr/>
          <a:lstStyle/>
          <a:p>
            <a:r>
              <a:rPr lang="en-CA" dirty="0"/>
              <a:t>RGB to RYB</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478755"/>
            <a:ext cx="10515600" cy="4789310"/>
          </a:xfrm>
        </p:spPr>
        <p:txBody>
          <a:bodyPr>
            <a:normAutofit/>
          </a:bodyPr>
          <a:lstStyle/>
          <a:p>
            <a:pPr marL="0" indent="0">
              <a:buNone/>
            </a:pPr>
            <a:r>
              <a:rPr lang="en-US" sz="4400" dirty="0"/>
              <a:t>You don’t have to know this.</a:t>
            </a:r>
            <a:br>
              <a:rPr lang="en-US" sz="4400" dirty="0"/>
            </a:br>
            <a:br>
              <a:rPr lang="en-US" sz="4400" dirty="0"/>
            </a:br>
            <a:r>
              <a:rPr lang="en-US" sz="4400" dirty="0"/>
              <a:t>Just see how complex digital colors can be.</a:t>
            </a:r>
          </a:p>
          <a:p>
            <a:pPr marL="0" indent="0">
              <a:buNone/>
            </a:pPr>
            <a:endParaRPr lang="en-CA" dirty="0"/>
          </a:p>
          <a:p>
            <a:pPr marL="0" indent="0">
              <a:buNone/>
            </a:pPr>
            <a:r>
              <a:rPr lang="en-US" dirty="0"/>
              <a:t>    </a:t>
            </a:r>
            <a:endParaRPr lang="en-CA" dirty="0"/>
          </a:p>
          <a:p>
            <a:pPr marL="0" indent="0">
              <a:buNone/>
            </a:pPr>
            <a:endParaRPr lang="en-CA" dirty="0"/>
          </a:p>
          <a:p>
            <a:pPr marL="0" indent="0">
              <a:buNone/>
            </a:pPr>
            <a:endParaRPr lang="en-CA" dirty="0"/>
          </a:p>
        </p:txBody>
      </p:sp>
    </p:spTree>
    <p:extLst>
      <p:ext uri="{BB962C8B-B14F-4D97-AF65-F5344CB8AC3E}">
        <p14:creationId xmlns:p14="http://schemas.microsoft.com/office/powerpoint/2010/main" val="8524937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Mixing</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4568190" cy="4351338"/>
          </a:xfrm>
        </p:spPr>
        <p:txBody>
          <a:bodyPr/>
          <a:lstStyle/>
          <a:p>
            <a:pPr marL="0" indent="0">
              <a:buNone/>
            </a:pPr>
            <a:r>
              <a:rPr lang="en-US" dirty="0"/>
              <a:t> </a:t>
            </a:r>
            <a:endParaRPr lang="en-CA" dirty="0"/>
          </a:p>
          <a:p>
            <a:pPr marL="0" indent="0">
              <a:buNone/>
            </a:pPr>
            <a:endParaRPr lang="en-CA" dirty="0"/>
          </a:p>
        </p:txBody>
      </p:sp>
      <p:sp>
        <p:nvSpPr>
          <p:cNvPr id="6" name="Content Placeholder 4">
            <a:extLst>
              <a:ext uri="{FF2B5EF4-FFF2-40B4-BE49-F238E27FC236}">
                <a16:creationId xmlns:a16="http://schemas.microsoft.com/office/drawing/2014/main" id="{259E9B47-0F59-C745-30F4-9082DA233D77}"/>
              </a:ext>
            </a:extLst>
          </p:cNvPr>
          <p:cNvSpPr txBox="1">
            <a:spLocks/>
          </p:cNvSpPr>
          <p:nvPr/>
        </p:nvSpPr>
        <p:spPr>
          <a:xfrm>
            <a:off x="300990" y="1352232"/>
            <a:ext cx="6807733"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Mixing RYB colors is not a matter of adding the components, as it is when using RGB; it is supposed to be a subtractive mixture.</a:t>
            </a:r>
          </a:p>
          <a:p>
            <a:pPr marL="0" indent="0">
              <a:buNone/>
            </a:pPr>
            <a:endParaRPr lang="en-US" dirty="0"/>
          </a:p>
          <a:p>
            <a:pPr marL="0" indent="0">
              <a:buNone/>
            </a:pPr>
            <a:r>
              <a:rPr lang="en-US" dirty="0"/>
              <a:t>If we simply add the components the brightness will increase, which is incorrect. We need an algorithm for the subtractive mixing process.</a:t>
            </a:r>
            <a:endParaRPr lang="en-CA" dirty="0"/>
          </a:p>
          <a:p>
            <a:pPr marL="0" indent="0">
              <a:buFont typeface="Arial" panose="020B0604020202020204" pitchFamily="34" charset="0"/>
              <a:buNone/>
            </a:pPr>
            <a:endParaRPr lang="en-CA" dirty="0"/>
          </a:p>
        </p:txBody>
      </p:sp>
      <p:pic>
        <p:nvPicPr>
          <p:cNvPr id="3" name="Picture 2">
            <a:extLst>
              <a:ext uri="{FF2B5EF4-FFF2-40B4-BE49-F238E27FC236}">
                <a16:creationId xmlns:a16="http://schemas.microsoft.com/office/drawing/2014/main" id="{B8A7D8C1-2625-781C-4E50-64B2FAE792A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71387" y="569739"/>
            <a:ext cx="4090854" cy="4002261"/>
          </a:xfrm>
          <a:prstGeom prst="rect">
            <a:avLst/>
          </a:prstGeom>
          <a:noFill/>
          <a:ln>
            <a:noFill/>
          </a:ln>
        </p:spPr>
      </p:pic>
    </p:spTree>
    <p:extLst>
      <p:ext uri="{BB962C8B-B14F-4D97-AF65-F5344CB8AC3E}">
        <p14:creationId xmlns:p14="http://schemas.microsoft.com/office/powerpoint/2010/main" val="36727815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Mixing RYB</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4568190" cy="4351338"/>
          </a:xfrm>
        </p:spPr>
        <p:txBody>
          <a:bodyPr/>
          <a:lstStyle/>
          <a:p>
            <a:pPr marL="0" indent="0">
              <a:buNone/>
            </a:pPr>
            <a:r>
              <a:rPr lang="en-US" dirty="0"/>
              <a:t> </a:t>
            </a:r>
            <a:endParaRPr lang="en-CA" dirty="0"/>
          </a:p>
          <a:p>
            <a:pPr marL="0" indent="0">
              <a:buNone/>
            </a:pPr>
            <a:endParaRPr lang="en-CA" dirty="0"/>
          </a:p>
        </p:txBody>
      </p:sp>
      <p:sp>
        <p:nvSpPr>
          <p:cNvPr id="6" name="Content Placeholder 4">
            <a:extLst>
              <a:ext uri="{FF2B5EF4-FFF2-40B4-BE49-F238E27FC236}">
                <a16:creationId xmlns:a16="http://schemas.microsoft.com/office/drawing/2014/main" id="{259E9B47-0F59-C745-30F4-9082DA233D77}"/>
              </a:ext>
            </a:extLst>
          </p:cNvPr>
          <p:cNvSpPr txBox="1">
            <a:spLocks/>
          </p:cNvSpPr>
          <p:nvPr/>
        </p:nvSpPr>
        <p:spPr>
          <a:xfrm>
            <a:off x="300990" y="1352232"/>
            <a:ext cx="1145115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Here are some mixtures.</a:t>
            </a:r>
            <a:br>
              <a:rPr lang="en-US" dirty="0"/>
            </a:br>
            <a:endParaRPr lang="en-US" dirty="0"/>
          </a:p>
          <a:p>
            <a:pPr marL="0" indent="0">
              <a:buNone/>
            </a:pPr>
            <a:r>
              <a:rPr lang="en-US" dirty="0"/>
              <a:t>Note particularly that mixing two reds that are exactly the same gives the same  color as the result, which is what we would expect.</a:t>
            </a:r>
          </a:p>
          <a:p>
            <a:pPr marL="0" indent="0">
              <a:buNone/>
            </a:pPr>
            <a:br>
              <a:rPr lang="en-CA" dirty="0"/>
            </a:br>
            <a:r>
              <a:rPr lang="en-US" dirty="0"/>
              <a:t>The results are darker than the originals.  </a:t>
            </a:r>
            <a:endParaRPr lang="en-CA" dirty="0"/>
          </a:p>
          <a:p>
            <a:pPr marL="0" indent="0">
              <a:buFont typeface="Arial" panose="020B0604020202020204" pitchFamily="34" charset="0"/>
              <a:buNone/>
            </a:pPr>
            <a:endParaRPr lang="en-CA" dirty="0"/>
          </a:p>
        </p:txBody>
      </p:sp>
      <p:pic>
        <p:nvPicPr>
          <p:cNvPr id="3" name="Picture 2">
            <a:extLst>
              <a:ext uri="{FF2B5EF4-FFF2-40B4-BE49-F238E27FC236}">
                <a16:creationId xmlns:a16="http://schemas.microsoft.com/office/drawing/2014/main" id="{0F1633CC-5A2B-25C2-FBE8-B1E9325244A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1546" y="3939853"/>
            <a:ext cx="10410037" cy="2918147"/>
          </a:xfrm>
          <a:prstGeom prst="rect">
            <a:avLst/>
          </a:prstGeom>
          <a:noFill/>
          <a:ln>
            <a:noFill/>
          </a:ln>
        </p:spPr>
      </p:pic>
    </p:spTree>
    <p:extLst>
      <p:ext uri="{BB962C8B-B14F-4D97-AF65-F5344CB8AC3E}">
        <p14:creationId xmlns:p14="http://schemas.microsoft.com/office/powerpoint/2010/main" val="7895766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804672" y="1412489"/>
            <a:ext cx="2871095" cy="2127124"/>
          </a:xfrm>
        </p:spPr>
        <p:txBody>
          <a:bodyPr vert="horz" lIns="91440" tIns="45720" rIns="91440" bIns="45720" rtlCol="0" anchor="t">
            <a:normAutofit/>
          </a:bodyPr>
          <a:lstStyle/>
          <a:p>
            <a:r>
              <a:rPr lang="en-US" sz="3600" kern="1200">
                <a:solidFill>
                  <a:schemeClr val="bg1"/>
                </a:solidFill>
                <a:latin typeface="+mj-lt"/>
                <a:ea typeface="+mj-ea"/>
                <a:cs typeface="+mj-cs"/>
              </a:rPr>
              <a:t>CMYK</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5198993" y="1412489"/>
            <a:ext cx="2926080" cy="4363844"/>
          </a:xfrm>
        </p:spPr>
        <p:txBody>
          <a:bodyPr vert="horz" lIns="91440" tIns="45720" rIns="91440" bIns="45720" rtlCol="0">
            <a:normAutofit/>
          </a:bodyPr>
          <a:lstStyle/>
          <a:p>
            <a:pPr marL="0"/>
            <a:r>
              <a:rPr lang="en-US" sz="2000"/>
              <a:t> </a:t>
            </a:r>
          </a:p>
          <a:p>
            <a:pPr marL="0"/>
            <a:endParaRPr lang="en-US" sz="2000"/>
          </a:p>
        </p:txBody>
      </p:sp>
      <p:sp>
        <p:nvSpPr>
          <p:cNvPr id="6" name="Content Placeholder 4">
            <a:extLst>
              <a:ext uri="{FF2B5EF4-FFF2-40B4-BE49-F238E27FC236}">
                <a16:creationId xmlns:a16="http://schemas.microsoft.com/office/drawing/2014/main" id="{259E9B47-0F59-C745-30F4-9082DA233D77}"/>
              </a:ext>
            </a:extLst>
          </p:cNvPr>
          <p:cNvSpPr txBox="1">
            <a:spLocks/>
          </p:cNvSpPr>
          <p:nvPr/>
        </p:nvSpPr>
        <p:spPr>
          <a:xfrm>
            <a:off x="6096000" y="502920"/>
            <a:ext cx="5281684" cy="527341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dirty="0"/>
              <a:t>The </a:t>
            </a:r>
            <a:r>
              <a:rPr lang="en-US" sz="3200" b="1" dirty="0"/>
              <a:t>CMYK</a:t>
            </a:r>
            <a:r>
              <a:rPr lang="en-US" sz="3200" dirty="0"/>
              <a:t> color coordinate space is also subtractive. </a:t>
            </a:r>
          </a:p>
          <a:p>
            <a:pPr marL="0"/>
            <a:endParaRPr lang="en-US" sz="3200" dirty="0"/>
          </a:p>
          <a:p>
            <a:pPr marL="0" indent="0">
              <a:buNone/>
            </a:pPr>
            <a:r>
              <a:rPr lang="en-US" sz="3200" dirty="0"/>
              <a:t>It’s used in computer printers to print color on paper, and it also has similarities to mixing paints.</a:t>
            </a:r>
          </a:p>
          <a:p>
            <a:pPr marL="0" indent="0">
              <a:buNone/>
            </a:pPr>
            <a:r>
              <a:rPr lang="en-US" sz="3200" dirty="0"/>
              <a:t> The primary colors in this model are </a:t>
            </a:r>
            <a:r>
              <a:rPr lang="en-US" sz="3200" b="1" dirty="0"/>
              <a:t>C</a:t>
            </a:r>
            <a:r>
              <a:rPr lang="en-US" sz="3200" dirty="0"/>
              <a:t>yan, </a:t>
            </a:r>
            <a:r>
              <a:rPr lang="en-US" sz="3200" b="1" dirty="0"/>
              <a:t>M</a:t>
            </a:r>
            <a:r>
              <a:rPr lang="en-US" sz="3200" dirty="0"/>
              <a:t>agenta and </a:t>
            </a:r>
            <a:r>
              <a:rPr lang="en-US" sz="3200" b="1" dirty="0"/>
              <a:t>Y</a:t>
            </a:r>
            <a:r>
              <a:rPr lang="en-US" sz="3200" dirty="0"/>
              <a:t>ellow, and there is a black coordinate </a:t>
            </a:r>
            <a:r>
              <a:rPr lang="en-US" sz="3200" b="1" dirty="0"/>
              <a:t>K</a:t>
            </a:r>
            <a:r>
              <a:rPr lang="en-US" sz="3200" dirty="0"/>
              <a:t>. </a:t>
            </a:r>
          </a:p>
          <a:p>
            <a:pPr marL="0"/>
            <a:r>
              <a:rPr lang="en-US" sz="2000" dirty="0"/>
              <a:t>.  </a:t>
            </a:r>
          </a:p>
          <a:p>
            <a:pPr marL="0"/>
            <a:endParaRPr lang="en-US" sz="2000" dirty="0"/>
          </a:p>
        </p:txBody>
      </p:sp>
    </p:spTree>
    <p:extLst>
      <p:ext uri="{BB962C8B-B14F-4D97-AF65-F5344CB8AC3E}">
        <p14:creationId xmlns:p14="http://schemas.microsoft.com/office/powerpoint/2010/main" val="2649597002"/>
      </p:ext>
    </p:extLst>
  </p:cSld>
  <p:clrMapOvr>
    <a:overrideClrMapping bg1="dk1" tx1="lt1" bg2="dk2" tx2="lt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CMYK</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4568190" cy="4351338"/>
          </a:xfrm>
        </p:spPr>
        <p:txBody>
          <a:bodyPr/>
          <a:lstStyle/>
          <a:p>
            <a:pPr marL="0" indent="0">
              <a:buNone/>
            </a:pPr>
            <a:r>
              <a:rPr lang="en-US" dirty="0"/>
              <a:t> </a:t>
            </a:r>
            <a:endParaRPr lang="en-CA" dirty="0"/>
          </a:p>
          <a:p>
            <a:pPr marL="0" indent="0">
              <a:buNone/>
            </a:pPr>
            <a:endParaRPr lang="en-CA" dirty="0"/>
          </a:p>
        </p:txBody>
      </p:sp>
      <p:pic>
        <p:nvPicPr>
          <p:cNvPr id="3" name="Picture 2">
            <a:extLst>
              <a:ext uri="{FF2B5EF4-FFF2-40B4-BE49-F238E27FC236}">
                <a16:creationId xmlns:a16="http://schemas.microsoft.com/office/drawing/2014/main" id="{88E57CE5-7E6C-DCFC-11FD-663D1018F6F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39570" y="1583054"/>
            <a:ext cx="9420524" cy="4589145"/>
          </a:xfrm>
          <a:prstGeom prst="rect">
            <a:avLst/>
          </a:prstGeom>
          <a:noFill/>
          <a:ln>
            <a:noFill/>
          </a:ln>
        </p:spPr>
      </p:pic>
    </p:spTree>
    <p:extLst>
      <p:ext uri="{BB962C8B-B14F-4D97-AF65-F5344CB8AC3E}">
        <p14:creationId xmlns:p14="http://schemas.microsoft.com/office/powerpoint/2010/main" val="39018082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From RGB</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4568190" cy="4351338"/>
          </a:xfrm>
        </p:spPr>
        <p:txBody>
          <a:bodyPr/>
          <a:lstStyle/>
          <a:p>
            <a:pPr marL="0" indent="0">
              <a:buNone/>
            </a:pPr>
            <a:r>
              <a:rPr lang="en-US" dirty="0"/>
              <a:t> </a:t>
            </a:r>
            <a:endParaRPr lang="en-CA" dirty="0"/>
          </a:p>
          <a:p>
            <a:pPr marL="0" indent="0">
              <a:buNone/>
            </a:pPr>
            <a:endParaRPr lang="en-CA" dirty="0"/>
          </a:p>
        </p:txBody>
      </p:sp>
      <mc:AlternateContent xmlns:mc="http://schemas.openxmlformats.org/markup-compatibility/2006" xmlns:a14="http://schemas.microsoft.com/office/drawing/2010/main">
        <mc:Choice Requires="a14">
          <p:sp>
            <p:nvSpPr>
              <p:cNvPr id="6" name="Content Placeholder 4">
                <a:extLst>
                  <a:ext uri="{FF2B5EF4-FFF2-40B4-BE49-F238E27FC236}">
                    <a16:creationId xmlns:a16="http://schemas.microsoft.com/office/drawing/2014/main" id="{259E9B47-0F59-C745-30F4-9082DA233D77}"/>
                  </a:ext>
                </a:extLst>
              </p:cNvPr>
              <p:cNvSpPr txBox="1">
                <a:spLocks/>
              </p:cNvSpPr>
              <p:nvPr/>
            </p:nvSpPr>
            <p:spPr>
              <a:xfrm>
                <a:off x="300990" y="1352232"/>
                <a:ext cx="9919642"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Without doing any unnecessary math, the conversion from RGB is:</a:t>
                </a:r>
                <a:endParaRPr lang="en-CA" dirty="0"/>
              </a:p>
              <a:p>
                <a:pPr marL="0" indent="0">
                  <a:buNone/>
                </a:pPr>
                <a:r>
                  <a:rPr lang="en-US" dirty="0"/>
                  <a:t>C =   </a:t>
                </a:r>
                <a14:m>
                  <m:oMath xmlns:m="http://schemas.openxmlformats.org/officeDocument/2006/math">
                    <m:f>
                      <m:fPr>
                        <m:ctrlPr>
                          <a:rPr lang="en-CA" i="1">
                            <a:latin typeface="Cambria Math" panose="02040503050406030204" pitchFamily="18" charset="0"/>
                          </a:rPr>
                        </m:ctrlPr>
                      </m:fPr>
                      <m:num>
                        <m:r>
                          <a:rPr lang="en-US">
                            <a:latin typeface="Cambria Math" panose="02040503050406030204" pitchFamily="18" charset="0"/>
                          </a:rPr>
                          <m:t>1</m:t>
                        </m:r>
                        <m:r>
                          <a:rPr lang="en-US" i="1">
                            <a:latin typeface="Cambria Math" panose="02040503050406030204" pitchFamily="18" charset="0"/>
                          </a:rPr>
                          <m:t>−</m:t>
                        </m:r>
                        <m:f>
                          <m:fPr>
                            <m:ctrlPr>
                              <a:rPr lang="en-CA" i="1">
                                <a:latin typeface="Cambria Math" panose="02040503050406030204" pitchFamily="18" charset="0"/>
                              </a:rPr>
                            </m:ctrlPr>
                          </m:fPr>
                          <m:num>
                            <m:r>
                              <a:rPr lang="en-US" i="1">
                                <a:latin typeface="Cambria Math" panose="02040503050406030204" pitchFamily="18" charset="0"/>
                              </a:rPr>
                              <m:t>𝑅</m:t>
                            </m:r>
                          </m:num>
                          <m:den>
                            <m:r>
                              <a:rPr lang="en-US">
                                <a:latin typeface="Cambria Math" panose="02040503050406030204" pitchFamily="18" charset="0"/>
                              </a:rPr>
                              <m:t>255</m:t>
                            </m:r>
                          </m:den>
                        </m:f>
                        <m:r>
                          <a:rPr lang="en-US" i="1">
                            <a:latin typeface="Cambria Math" panose="02040503050406030204" pitchFamily="18" charset="0"/>
                          </a:rPr>
                          <m:t>−</m:t>
                        </m:r>
                        <m:r>
                          <a:rPr lang="en-US" i="1">
                            <a:latin typeface="Cambria Math" panose="02040503050406030204" pitchFamily="18" charset="0"/>
                          </a:rPr>
                          <m:t>𝐾</m:t>
                        </m:r>
                      </m:num>
                      <m:den>
                        <m:r>
                          <a:rPr lang="en-US">
                            <a:latin typeface="Cambria Math" panose="02040503050406030204" pitchFamily="18" charset="0"/>
                          </a:rPr>
                          <m:t>(1</m:t>
                        </m:r>
                        <m:r>
                          <a:rPr lang="en-US" i="1">
                            <a:latin typeface="Cambria Math" panose="02040503050406030204" pitchFamily="18" charset="0"/>
                          </a:rPr>
                          <m:t>−</m:t>
                        </m:r>
                        <m:r>
                          <a:rPr lang="en-US" i="1">
                            <a:latin typeface="Cambria Math" panose="02040503050406030204" pitchFamily="18" charset="0"/>
                          </a:rPr>
                          <m:t>𝐾</m:t>
                        </m:r>
                        <m:r>
                          <a:rPr lang="en-US">
                            <a:latin typeface="Cambria Math" panose="02040503050406030204" pitchFamily="18" charset="0"/>
                          </a:rPr>
                          <m:t>)</m:t>
                        </m:r>
                      </m:den>
                    </m:f>
                  </m:oMath>
                </a14:m>
                <a:r>
                  <a:rPr lang="en-US" dirty="0"/>
                  <a:t> *255       M = </a:t>
                </a:r>
                <a14:m>
                  <m:oMath xmlns:m="http://schemas.openxmlformats.org/officeDocument/2006/math">
                    <m:f>
                      <m:fPr>
                        <m:ctrlPr>
                          <a:rPr lang="en-CA" i="1">
                            <a:latin typeface="Cambria Math" panose="02040503050406030204" pitchFamily="18" charset="0"/>
                          </a:rPr>
                        </m:ctrlPr>
                      </m:fPr>
                      <m:num>
                        <m:r>
                          <a:rPr lang="en-US">
                            <a:latin typeface="Cambria Math" panose="02040503050406030204" pitchFamily="18" charset="0"/>
                          </a:rPr>
                          <m:t>(1</m:t>
                        </m:r>
                        <m:r>
                          <a:rPr lang="en-US" i="1">
                            <a:latin typeface="Cambria Math" panose="02040503050406030204" pitchFamily="18" charset="0"/>
                          </a:rPr>
                          <m:t>−</m:t>
                        </m:r>
                        <m:f>
                          <m:fPr>
                            <m:ctrlPr>
                              <a:rPr lang="en-CA" i="1">
                                <a:latin typeface="Cambria Math" panose="02040503050406030204" pitchFamily="18" charset="0"/>
                              </a:rPr>
                            </m:ctrlPr>
                          </m:fPr>
                          <m:num>
                            <m:r>
                              <a:rPr lang="en-US" i="1">
                                <a:latin typeface="Cambria Math" panose="02040503050406030204" pitchFamily="18" charset="0"/>
                              </a:rPr>
                              <m:t>𝐺</m:t>
                            </m:r>
                          </m:num>
                          <m:den>
                            <m:r>
                              <a:rPr lang="en-US">
                                <a:latin typeface="Cambria Math" panose="02040503050406030204" pitchFamily="18" charset="0"/>
                              </a:rPr>
                              <m:t>255</m:t>
                            </m:r>
                          </m:den>
                        </m:f>
                        <m:r>
                          <a:rPr lang="en-US" i="1">
                            <a:latin typeface="Cambria Math" panose="02040503050406030204" pitchFamily="18" charset="0"/>
                          </a:rPr>
                          <m:t>−</m:t>
                        </m:r>
                        <m:r>
                          <a:rPr lang="en-US" i="1">
                            <a:latin typeface="Cambria Math" panose="02040503050406030204" pitchFamily="18" charset="0"/>
                          </a:rPr>
                          <m:t>𝐾</m:t>
                        </m:r>
                        <m:r>
                          <a:rPr lang="en-US">
                            <a:latin typeface="Cambria Math" panose="02040503050406030204" pitchFamily="18" charset="0"/>
                          </a:rPr>
                          <m:t>)</m:t>
                        </m:r>
                      </m:num>
                      <m:den>
                        <m:r>
                          <a:rPr lang="en-US">
                            <a:latin typeface="Cambria Math" panose="02040503050406030204" pitchFamily="18" charset="0"/>
                          </a:rPr>
                          <m:t>(1</m:t>
                        </m:r>
                        <m:r>
                          <a:rPr lang="en-US" i="1">
                            <a:latin typeface="Cambria Math" panose="02040503050406030204" pitchFamily="18" charset="0"/>
                          </a:rPr>
                          <m:t>−</m:t>
                        </m:r>
                        <m:r>
                          <a:rPr lang="en-US" i="1">
                            <a:latin typeface="Cambria Math" panose="02040503050406030204" pitchFamily="18" charset="0"/>
                          </a:rPr>
                          <m:t>𝐾</m:t>
                        </m:r>
                        <m:r>
                          <a:rPr lang="en-US">
                            <a:latin typeface="Cambria Math" panose="02040503050406030204" pitchFamily="18" charset="0"/>
                          </a:rPr>
                          <m:t>)</m:t>
                        </m:r>
                      </m:den>
                    </m:f>
                  </m:oMath>
                </a14:m>
                <a:r>
                  <a:rPr lang="en-US" dirty="0"/>
                  <a:t> *255       </a:t>
                </a:r>
                <a:endParaRPr lang="en-CA" dirty="0"/>
              </a:p>
              <a:p>
                <a:pPr marL="0" indent="0">
                  <a:buNone/>
                </a:pPr>
                <a:r>
                  <a:rPr lang="en-US" dirty="0"/>
                  <a:t>Y = </a:t>
                </a:r>
                <a14:m>
                  <m:oMath xmlns:m="http://schemas.openxmlformats.org/officeDocument/2006/math">
                    <m:f>
                      <m:fPr>
                        <m:ctrlPr>
                          <a:rPr lang="en-CA" i="1">
                            <a:latin typeface="Cambria Math" panose="02040503050406030204" pitchFamily="18" charset="0"/>
                          </a:rPr>
                        </m:ctrlPr>
                      </m:fPr>
                      <m:num>
                        <m:d>
                          <m:dPr>
                            <m:ctrlPr>
                              <a:rPr lang="en-CA" i="1">
                                <a:latin typeface="Cambria Math" panose="02040503050406030204" pitchFamily="18" charset="0"/>
                              </a:rPr>
                            </m:ctrlPr>
                          </m:dPr>
                          <m:e>
                            <m:r>
                              <a:rPr lang="en-US">
                                <a:latin typeface="Cambria Math" panose="02040503050406030204" pitchFamily="18" charset="0"/>
                              </a:rPr>
                              <m:t>1</m:t>
                            </m:r>
                            <m:r>
                              <a:rPr lang="en-US" i="1">
                                <a:latin typeface="Cambria Math" panose="02040503050406030204" pitchFamily="18" charset="0"/>
                              </a:rPr>
                              <m:t>−</m:t>
                            </m:r>
                            <m:f>
                              <m:fPr>
                                <m:ctrlPr>
                                  <a:rPr lang="en-CA" i="1">
                                    <a:latin typeface="Cambria Math" panose="02040503050406030204" pitchFamily="18" charset="0"/>
                                  </a:rPr>
                                </m:ctrlPr>
                              </m:fPr>
                              <m:num>
                                <m:r>
                                  <a:rPr lang="en-US" i="1">
                                    <a:latin typeface="Cambria Math" panose="02040503050406030204" pitchFamily="18" charset="0"/>
                                  </a:rPr>
                                  <m:t>𝐵</m:t>
                                </m:r>
                              </m:num>
                              <m:den>
                                <m:r>
                                  <a:rPr lang="en-US">
                                    <a:latin typeface="Cambria Math" panose="02040503050406030204" pitchFamily="18" charset="0"/>
                                  </a:rPr>
                                  <m:t>255</m:t>
                                </m:r>
                              </m:den>
                            </m:f>
                            <m:r>
                              <a:rPr lang="en-US" i="1">
                                <a:latin typeface="Cambria Math" panose="02040503050406030204" pitchFamily="18" charset="0"/>
                              </a:rPr>
                              <m:t>−</m:t>
                            </m:r>
                            <m:r>
                              <a:rPr lang="en-US" i="1">
                                <a:latin typeface="Cambria Math" panose="02040503050406030204" pitchFamily="18" charset="0"/>
                              </a:rPr>
                              <m:t>𝐾</m:t>
                            </m:r>
                          </m:e>
                        </m:d>
                      </m:num>
                      <m:den>
                        <m:r>
                          <a:rPr lang="en-US">
                            <a:latin typeface="Cambria Math" panose="02040503050406030204" pitchFamily="18" charset="0"/>
                          </a:rPr>
                          <m:t>(1</m:t>
                        </m:r>
                        <m:r>
                          <a:rPr lang="en-US" i="1">
                            <a:latin typeface="Cambria Math" panose="02040503050406030204" pitchFamily="18" charset="0"/>
                          </a:rPr>
                          <m:t>−</m:t>
                        </m:r>
                        <m:r>
                          <a:rPr lang="en-US" i="1">
                            <a:latin typeface="Cambria Math" panose="02040503050406030204" pitchFamily="18" charset="0"/>
                          </a:rPr>
                          <m:t>𝑘</m:t>
                        </m:r>
                        <m:r>
                          <a:rPr lang="en-US">
                            <a:latin typeface="Cambria Math" panose="02040503050406030204" pitchFamily="18" charset="0"/>
                          </a:rPr>
                          <m:t>)</m:t>
                        </m:r>
                      </m:den>
                    </m:f>
                  </m:oMath>
                </a14:m>
                <a:r>
                  <a:rPr lang="en-US" dirty="0"/>
                  <a:t> *255      K = </a:t>
                </a:r>
                <a14:m>
                  <m:oMath xmlns:m="http://schemas.openxmlformats.org/officeDocument/2006/math">
                    <m:r>
                      <a:rPr lang="en-US">
                        <a:latin typeface="Cambria Math" panose="02040503050406030204" pitchFamily="18" charset="0"/>
                      </a:rPr>
                      <m:t>(1</m:t>
                    </m:r>
                    <m:r>
                      <a:rPr lang="en-US" i="1">
                        <a:latin typeface="Cambria Math" panose="02040503050406030204" pitchFamily="18" charset="0"/>
                      </a:rPr>
                      <m:t>−</m:t>
                    </m:r>
                    <m:d>
                      <m:dPr>
                        <m:ctrlPr>
                          <a:rPr lang="en-CA" i="1">
                            <a:latin typeface="Cambria Math" panose="02040503050406030204" pitchFamily="18" charset="0"/>
                          </a:rPr>
                        </m:ctrlPr>
                      </m:dPr>
                      <m:e>
                        <m:f>
                          <m:fPr>
                            <m:ctrlPr>
                              <a:rPr lang="en-CA" i="1">
                                <a:latin typeface="Cambria Math" panose="02040503050406030204" pitchFamily="18" charset="0"/>
                              </a:rPr>
                            </m:ctrlPr>
                          </m:fPr>
                          <m:num>
                            <m:func>
                              <m:funcPr>
                                <m:ctrlPr>
                                  <a:rPr lang="en-CA" i="1">
                                    <a:latin typeface="Cambria Math" panose="02040503050406030204" pitchFamily="18" charset="0"/>
                                  </a:rPr>
                                </m:ctrlPr>
                              </m:funcPr>
                              <m:fName>
                                <m:r>
                                  <m:rPr>
                                    <m:sty m:val="p"/>
                                  </m:rPr>
                                  <a:rPr lang="en-US">
                                    <a:latin typeface="Cambria Math" panose="02040503050406030204" pitchFamily="18" charset="0"/>
                                  </a:rPr>
                                  <m:t>max</m:t>
                                </m:r>
                              </m:fName>
                              <m:e>
                                <m:d>
                                  <m:dPr>
                                    <m:ctrlPr>
                                      <a:rPr lang="en-CA" i="1">
                                        <a:latin typeface="Cambria Math" panose="02040503050406030204" pitchFamily="18" charset="0"/>
                                      </a:rPr>
                                    </m:ctrlPr>
                                  </m:dPr>
                                  <m:e>
                                    <m:r>
                                      <a:rPr lang="en-US" i="1">
                                        <a:latin typeface="Cambria Math" panose="02040503050406030204" pitchFamily="18" charset="0"/>
                                      </a:rPr>
                                      <m:t>𝑅</m:t>
                                    </m:r>
                                    <m:r>
                                      <a:rPr lang="en-US">
                                        <a:latin typeface="Cambria Math" panose="02040503050406030204" pitchFamily="18" charset="0"/>
                                      </a:rPr>
                                      <m:t>,</m:t>
                                    </m:r>
                                    <m:r>
                                      <a:rPr lang="en-US" i="1">
                                        <a:latin typeface="Cambria Math" panose="02040503050406030204" pitchFamily="18" charset="0"/>
                                      </a:rPr>
                                      <m:t>𝐺</m:t>
                                    </m:r>
                                    <m:r>
                                      <a:rPr lang="en-US">
                                        <a:latin typeface="Cambria Math" panose="02040503050406030204" pitchFamily="18" charset="0"/>
                                      </a:rPr>
                                      <m:t>,</m:t>
                                    </m:r>
                                    <m:r>
                                      <a:rPr lang="en-US" i="1">
                                        <a:latin typeface="Cambria Math" panose="02040503050406030204" pitchFamily="18" charset="0"/>
                                      </a:rPr>
                                      <m:t>𝐵</m:t>
                                    </m:r>
                                  </m:e>
                                </m:d>
                              </m:e>
                            </m:func>
                          </m:num>
                          <m:den>
                            <m:r>
                              <a:rPr lang="en-US">
                                <a:latin typeface="Cambria Math" panose="02040503050406030204" pitchFamily="18" charset="0"/>
                              </a:rPr>
                              <m:t>255</m:t>
                            </m:r>
                          </m:den>
                        </m:f>
                      </m:e>
                    </m:d>
                    <m:r>
                      <a:rPr lang="en-US">
                        <a:latin typeface="Cambria Math" panose="02040503050406030204" pitchFamily="18" charset="0"/>
                      </a:rPr>
                      <m:t>)</m:t>
                    </m:r>
                  </m:oMath>
                </a14:m>
                <a:r>
                  <a:rPr lang="en-US" dirty="0"/>
                  <a:t>*255</a:t>
                </a:r>
                <a:endParaRPr lang="en-CA" dirty="0"/>
              </a:p>
              <a:p>
                <a:pPr marL="0" indent="0">
                  <a:buFont typeface="Arial" panose="020B0604020202020204" pitchFamily="34" charset="0"/>
                  <a:buNone/>
                </a:pPr>
                <a:r>
                  <a:rPr lang="en-US" dirty="0"/>
                  <a:t> </a:t>
                </a:r>
                <a:endParaRPr lang="en-CA" dirty="0"/>
              </a:p>
              <a:p>
                <a:pPr marL="0" indent="0">
                  <a:buFont typeface="Arial" panose="020B0604020202020204" pitchFamily="34" charset="0"/>
                  <a:buNone/>
                </a:pPr>
                <a:endParaRPr lang="en-CA" dirty="0"/>
              </a:p>
            </p:txBody>
          </p:sp>
        </mc:Choice>
        <mc:Fallback xmlns="">
          <p:sp>
            <p:nvSpPr>
              <p:cNvPr id="6" name="Content Placeholder 4">
                <a:extLst>
                  <a:ext uri="{FF2B5EF4-FFF2-40B4-BE49-F238E27FC236}">
                    <a16:creationId xmlns:a16="http://schemas.microsoft.com/office/drawing/2014/main" id="{259E9B47-0F59-C745-30F4-9082DA233D77}"/>
                  </a:ext>
                </a:extLst>
              </p:cNvPr>
              <p:cNvSpPr txBox="1">
                <a:spLocks noRot="1" noChangeAspect="1" noMove="1" noResize="1" noEditPoints="1" noAdjustHandles="1" noChangeArrowheads="1" noChangeShapeType="1" noTextEdit="1"/>
              </p:cNvSpPr>
              <p:nvPr/>
            </p:nvSpPr>
            <p:spPr>
              <a:xfrm>
                <a:off x="300990" y="1352232"/>
                <a:ext cx="9919642" cy="4351338"/>
              </a:xfrm>
              <a:prstGeom prst="rect">
                <a:avLst/>
              </a:prstGeom>
              <a:blipFill>
                <a:blip r:embed="rId2"/>
                <a:stretch>
                  <a:fillRect l="-1229" t="-2521" r="-1106"/>
                </a:stretch>
              </a:blipFill>
            </p:spPr>
            <p:txBody>
              <a:bodyPr/>
              <a:lstStyle/>
              <a:p>
                <a:r>
                  <a:rPr lang="en-CA">
                    <a:noFill/>
                  </a:rPr>
                  <a:t> </a:t>
                </a:r>
              </a:p>
            </p:txBody>
          </p:sp>
        </mc:Fallback>
      </mc:AlternateContent>
    </p:spTree>
    <p:extLst>
      <p:ext uri="{BB962C8B-B14F-4D97-AF65-F5344CB8AC3E}">
        <p14:creationId xmlns:p14="http://schemas.microsoft.com/office/powerpoint/2010/main" val="42650758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White?</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4568190" cy="4351338"/>
          </a:xfrm>
        </p:spPr>
        <p:txBody>
          <a:bodyPr/>
          <a:lstStyle/>
          <a:p>
            <a:pPr marL="0" indent="0">
              <a:buNone/>
            </a:pPr>
            <a:r>
              <a:rPr lang="en-US" dirty="0"/>
              <a:t> </a:t>
            </a:r>
            <a:endParaRPr lang="en-CA" dirty="0"/>
          </a:p>
          <a:p>
            <a:pPr marL="0" indent="0">
              <a:buNone/>
            </a:pPr>
            <a:endParaRPr lang="en-CA" dirty="0"/>
          </a:p>
        </p:txBody>
      </p:sp>
      <p:sp>
        <p:nvSpPr>
          <p:cNvPr id="6" name="Content Placeholder 4">
            <a:extLst>
              <a:ext uri="{FF2B5EF4-FFF2-40B4-BE49-F238E27FC236}">
                <a16:creationId xmlns:a16="http://schemas.microsoft.com/office/drawing/2014/main" id="{259E9B47-0F59-C745-30F4-9082DA233D77}"/>
              </a:ext>
            </a:extLst>
          </p:cNvPr>
          <p:cNvSpPr txBox="1">
            <a:spLocks/>
          </p:cNvSpPr>
          <p:nvPr/>
        </p:nvSpPr>
        <p:spPr>
          <a:xfrm>
            <a:off x="300989" y="1352232"/>
            <a:ext cx="10627565"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000" b="1" dirty="0"/>
              <a:t>By the way, in CMYK there is no such </a:t>
            </a:r>
            <a:r>
              <a:rPr lang="en-US" sz="4000" b="1" dirty="0" err="1"/>
              <a:t>colour</a:t>
            </a:r>
            <a:r>
              <a:rPr lang="en-US" sz="4000" b="1" dirty="0"/>
              <a:t> as ‘white’. </a:t>
            </a:r>
          </a:p>
          <a:p>
            <a:pPr marL="0" indent="0">
              <a:buNone/>
            </a:pPr>
            <a:endParaRPr lang="en-US" sz="4000" b="1" dirty="0"/>
          </a:p>
          <a:p>
            <a:pPr marL="0" indent="0">
              <a:buNone/>
            </a:pPr>
            <a:r>
              <a:rPr lang="en-US" sz="4000" dirty="0"/>
              <a:t>White in CMYK is </a:t>
            </a:r>
            <a:r>
              <a:rPr lang="en-US" sz="4000" i="1" dirty="0"/>
              <a:t>visually</a:t>
            </a:r>
            <a:r>
              <a:rPr lang="en-US" sz="4000" dirty="0"/>
              <a:t> white if the background has no </a:t>
            </a:r>
            <a:r>
              <a:rPr lang="en-US" sz="4000" dirty="0" err="1"/>
              <a:t>colour</a:t>
            </a:r>
            <a:endParaRPr lang="en-CA" sz="4000" dirty="0"/>
          </a:p>
        </p:txBody>
      </p:sp>
    </p:spTree>
    <p:extLst>
      <p:ext uri="{BB962C8B-B14F-4D97-AF65-F5344CB8AC3E}">
        <p14:creationId xmlns:p14="http://schemas.microsoft.com/office/powerpoint/2010/main" val="41718967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418977" y="195080"/>
            <a:ext cx="10515600" cy="1325563"/>
          </a:xfrm>
        </p:spPr>
        <p:txBody>
          <a:bodyPr/>
          <a:lstStyle/>
          <a:p>
            <a:r>
              <a:rPr lang="en-CA" dirty="0"/>
              <a:t>Munsell colour</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4568190" cy="4351338"/>
          </a:xfrm>
        </p:spPr>
        <p:txBody>
          <a:bodyPr/>
          <a:lstStyle/>
          <a:p>
            <a:pPr marL="0" indent="0">
              <a:buNone/>
            </a:pPr>
            <a:r>
              <a:rPr lang="en-US" dirty="0"/>
              <a:t> </a:t>
            </a:r>
            <a:endParaRPr lang="en-CA" dirty="0"/>
          </a:p>
          <a:p>
            <a:pPr marL="0" indent="0">
              <a:buNone/>
            </a:pPr>
            <a:endParaRPr lang="en-CA" dirty="0"/>
          </a:p>
        </p:txBody>
      </p:sp>
      <p:sp>
        <p:nvSpPr>
          <p:cNvPr id="6" name="Content Placeholder 4">
            <a:extLst>
              <a:ext uri="{FF2B5EF4-FFF2-40B4-BE49-F238E27FC236}">
                <a16:creationId xmlns:a16="http://schemas.microsoft.com/office/drawing/2014/main" id="{259E9B47-0F59-C745-30F4-9082DA233D77}"/>
              </a:ext>
            </a:extLst>
          </p:cNvPr>
          <p:cNvSpPr txBox="1">
            <a:spLocks/>
          </p:cNvSpPr>
          <p:nvPr/>
        </p:nvSpPr>
        <p:spPr>
          <a:xfrm>
            <a:off x="1375410" y="1794084"/>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Albert Munsell, and artist,  devised a system that tried to accurately describe the psychological experience of color, or in other words its </a:t>
            </a:r>
            <a:r>
              <a:rPr lang="en-US" i="1" dirty="0"/>
              <a:t>perception</a:t>
            </a:r>
            <a:r>
              <a:rPr lang="en-US" dirty="0"/>
              <a:t>. </a:t>
            </a:r>
          </a:p>
          <a:p>
            <a:pPr marL="0" indent="0">
              <a:buNone/>
            </a:pPr>
            <a:endParaRPr lang="en-US" dirty="0"/>
          </a:p>
          <a:p>
            <a:pPr marL="0" indent="0">
              <a:buNone/>
            </a:pPr>
            <a:r>
              <a:rPr lang="en-US" dirty="0"/>
              <a:t>Other systems describe the </a:t>
            </a:r>
            <a:r>
              <a:rPr lang="en-US" i="1" dirty="0"/>
              <a:t>physics</a:t>
            </a:r>
            <a:r>
              <a:rPr lang="en-US" dirty="0"/>
              <a:t>, more or less.  </a:t>
            </a:r>
          </a:p>
          <a:p>
            <a:pPr marL="0" indent="0">
              <a:buNone/>
            </a:pPr>
            <a:endParaRPr lang="en-US" dirty="0"/>
          </a:p>
          <a:p>
            <a:pPr marL="0" indent="0">
              <a:buNone/>
            </a:pPr>
            <a:r>
              <a:rPr lang="en-US" b="1" i="1" dirty="0"/>
              <a:t>Munsell notation</a:t>
            </a:r>
            <a:r>
              <a:rPr lang="en-US" b="1" dirty="0"/>
              <a:t> describes what color some </a:t>
            </a:r>
            <a:r>
              <a:rPr lang="en-US" b="1" i="1" dirty="0"/>
              <a:t>object actually is.</a:t>
            </a:r>
            <a:r>
              <a:rPr lang="en-US" b="1" dirty="0"/>
              <a:t> Which is to say, it is an effort to describe what people perceive when they look at the object.</a:t>
            </a:r>
            <a:endParaRPr lang="en-CA" b="1" dirty="0"/>
          </a:p>
          <a:p>
            <a:pPr marL="0" indent="0">
              <a:buFont typeface="Arial" panose="020B0604020202020204" pitchFamily="34" charset="0"/>
              <a:buNone/>
            </a:pPr>
            <a:endParaRPr lang="en-CA" dirty="0"/>
          </a:p>
        </p:txBody>
      </p:sp>
    </p:spTree>
    <p:extLst>
      <p:ext uri="{BB962C8B-B14F-4D97-AF65-F5344CB8AC3E}">
        <p14:creationId xmlns:p14="http://schemas.microsoft.com/office/powerpoint/2010/main" val="6899232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Munsell</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4568190" cy="4351338"/>
          </a:xfrm>
        </p:spPr>
        <p:txBody>
          <a:bodyPr/>
          <a:lstStyle/>
          <a:p>
            <a:pPr marL="0" indent="0">
              <a:buNone/>
            </a:pPr>
            <a:r>
              <a:rPr lang="en-US" dirty="0"/>
              <a:t> </a:t>
            </a:r>
            <a:endParaRPr lang="en-CA" dirty="0"/>
          </a:p>
          <a:p>
            <a:pPr marL="0" indent="0">
              <a:buNone/>
            </a:pPr>
            <a:endParaRPr lang="en-CA" dirty="0"/>
          </a:p>
        </p:txBody>
      </p:sp>
      <p:sp>
        <p:nvSpPr>
          <p:cNvPr id="6" name="Content Placeholder 4">
            <a:extLst>
              <a:ext uri="{FF2B5EF4-FFF2-40B4-BE49-F238E27FC236}">
                <a16:creationId xmlns:a16="http://schemas.microsoft.com/office/drawing/2014/main" id="{259E9B47-0F59-C745-30F4-9082DA233D77}"/>
              </a:ext>
            </a:extLst>
          </p:cNvPr>
          <p:cNvSpPr txBox="1">
            <a:spLocks/>
          </p:cNvSpPr>
          <p:nvPr/>
        </p:nvSpPr>
        <p:spPr>
          <a:xfrm>
            <a:off x="1242060" y="1803671"/>
            <a:ext cx="9052314" cy="4582381"/>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dirty="0">
              <a:sym typeface="Wingdings" panose="05000000000000000000" pitchFamily="2" charset="2"/>
            </a:endParaRPr>
          </a:p>
          <a:p>
            <a:pPr marL="0" indent="0">
              <a:buNone/>
            </a:pPr>
            <a:r>
              <a:rPr lang="en-US" sz="4400" dirty="0"/>
              <a:t>Munsell defined three attributes that sound very much like the HSB system; however, his work pre-dates HSB and computers, and in many ways differs from it. </a:t>
            </a:r>
          </a:p>
          <a:p>
            <a:pPr marL="0" indent="0">
              <a:buNone/>
            </a:pPr>
            <a:endParaRPr lang="en-US" sz="4400" dirty="0"/>
          </a:p>
          <a:p>
            <a:pPr marL="0" indent="0">
              <a:buNone/>
            </a:pPr>
            <a:r>
              <a:rPr lang="en-US" sz="4400" dirty="0"/>
              <a:t>The three values he named </a:t>
            </a:r>
            <a:r>
              <a:rPr lang="en-US" sz="4400" i="1" dirty="0"/>
              <a:t>hue</a:t>
            </a:r>
            <a:r>
              <a:rPr lang="en-US" sz="4400" dirty="0"/>
              <a:t>, </a:t>
            </a:r>
            <a:r>
              <a:rPr lang="en-US" sz="4400" i="1" dirty="0"/>
              <a:t>value</a:t>
            </a:r>
            <a:r>
              <a:rPr lang="en-US" sz="4400" dirty="0"/>
              <a:t>, and </a:t>
            </a:r>
            <a:r>
              <a:rPr lang="en-US" sz="4400" i="1" dirty="0"/>
              <a:t>chroma</a:t>
            </a:r>
            <a:r>
              <a:rPr lang="en-US" sz="4400" dirty="0"/>
              <a:t>. </a:t>
            </a:r>
            <a:br>
              <a:rPr lang="en-CA" dirty="0"/>
            </a:br>
            <a:r>
              <a:rPr lang="en-US" dirty="0"/>
              <a:t> </a:t>
            </a:r>
            <a:endParaRPr lang="en-CA" dirty="0"/>
          </a:p>
          <a:p>
            <a:pPr marL="0" indent="0">
              <a:buFont typeface="Arial" panose="020B0604020202020204" pitchFamily="34" charset="0"/>
              <a:buNone/>
            </a:pPr>
            <a:endParaRPr lang="en-CA" dirty="0"/>
          </a:p>
        </p:txBody>
      </p:sp>
    </p:spTree>
    <p:extLst>
      <p:ext uri="{BB962C8B-B14F-4D97-AF65-F5344CB8AC3E}">
        <p14:creationId xmlns:p14="http://schemas.microsoft.com/office/powerpoint/2010/main" val="9209612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90638" y="0"/>
            <a:ext cx="10515600" cy="1325563"/>
          </a:xfrm>
        </p:spPr>
        <p:txBody>
          <a:bodyPr/>
          <a:lstStyle/>
          <a:p>
            <a:r>
              <a:rPr lang="en-CA" dirty="0"/>
              <a:t>Hue</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4568190" cy="4351338"/>
          </a:xfrm>
        </p:spPr>
        <p:txBody>
          <a:bodyPr/>
          <a:lstStyle/>
          <a:p>
            <a:pPr marL="0" indent="0">
              <a:buNone/>
            </a:pPr>
            <a:r>
              <a:rPr lang="en-US" dirty="0"/>
              <a:t> </a:t>
            </a:r>
            <a:endParaRPr lang="en-CA" dirty="0"/>
          </a:p>
          <a:p>
            <a:pPr marL="0" indent="0">
              <a:buNone/>
            </a:pPr>
            <a:endParaRPr lang="en-CA" dirty="0"/>
          </a:p>
        </p:txBody>
      </p:sp>
      <p:sp>
        <p:nvSpPr>
          <p:cNvPr id="6" name="Content Placeholder 4">
            <a:extLst>
              <a:ext uri="{FF2B5EF4-FFF2-40B4-BE49-F238E27FC236}">
                <a16:creationId xmlns:a16="http://schemas.microsoft.com/office/drawing/2014/main" id="{259E9B47-0F59-C745-30F4-9082DA233D77}"/>
              </a:ext>
            </a:extLst>
          </p:cNvPr>
          <p:cNvSpPr txBox="1">
            <a:spLocks/>
          </p:cNvSpPr>
          <p:nvPr/>
        </p:nvSpPr>
        <p:spPr>
          <a:xfrm>
            <a:off x="300990" y="1436495"/>
            <a:ext cx="10088880" cy="468408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The </a:t>
            </a:r>
            <a:r>
              <a:rPr lang="en-US" i="1" dirty="0"/>
              <a:t>hue</a:t>
            </a:r>
            <a:r>
              <a:rPr lang="en-US" dirty="0"/>
              <a:t> represents the color itself: green, blue, and so on. </a:t>
            </a:r>
          </a:p>
          <a:p>
            <a:pPr marL="0" indent="0">
              <a:buNone/>
            </a:pPr>
            <a:r>
              <a:rPr lang="en-US" dirty="0"/>
              <a:t>These are not numbers they,  are letter codes like </a:t>
            </a:r>
            <a:r>
              <a:rPr lang="en-US" b="1" dirty="0"/>
              <a:t>R</a:t>
            </a:r>
            <a:r>
              <a:rPr lang="en-US" dirty="0"/>
              <a:t> (red) and Yellow-Red (</a:t>
            </a:r>
            <a:r>
              <a:rPr lang="en-US" b="1" dirty="0"/>
              <a:t>YR</a:t>
            </a:r>
            <a:r>
              <a:rPr lang="en-US" dirty="0"/>
              <a:t>). There are 5 principal hues:  </a:t>
            </a:r>
            <a:r>
              <a:rPr lang="en-US" b="1" dirty="0"/>
              <a:t>R</a:t>
            </a:r>
            <a:r>
              <a:rPr lang="en-US" dirty="0"/>
              <a:t>ed, </a:t>
            </a:r>
            <a:r>
              <a:rPr lang="en-US" b="1" dirty="0"/>
              <a:t>Y</a:t>
            </a:r>
            <a:r>
              <a:rPr lang="en-US" dirty="0"/>
              <a:t>ellow, </a:t>
            </a:r>
            <a:r>
              <a:rPr lang="en-US" b="1" dirty="0"/>
              <a:t>G</a:t>
            </a:r>
            <a:r>
              <a:rPr lang="en-US" dirty="0"/>
              <a:t>reen, </a:t>
            </a:r>
            <a:r>
              <a:rPr lang="en-US" b="1" dirty="0"/>
              <a:t>B</a:t>
            </a:r>
            <a:r>
              <a:rPr lang="en-US" dirty="0"/>
              <a:t>lue, and </a:t>
            </a:r>
            <a:r>
              <a:rPr lang="en-US" b="1" dirty="0"/>
              <a:t>P</a:t>
            </a:r>
            <a:r>
              <a:rPr lang="en-US" dirty="0"/>
              <a:t>urple. There are 5 intermediate hues, each being half-way between two principal ones .</a:t>
            </a:r>
            <a:br>
              <a:rPr lang="en-US" dirty="0"/>
            </a:br>
            <a:br>
              <a:rPr lang="en-US" dirty="0"/>
            </a:br>
            <a:r>
              <a:rPr lang="en-US" dirty="0"/>
              <a:t>For example, </a:t>
            </a:r>
            <a:r>
              <a:rPr lang="en-US" b="1" dirty="0"/>
              <a:t>YR</a:t>
            </a:r>
            <a:r>
              <a:rPr lang="en-US" dirty="0"/>
              <a:t> is halfway in between </a:t>
            </a:r>
            <a:r>
              <a:rPr lang="en-US" b="1" dirty="0"/>
              <a:t>Y</a:t>
            </a:r>
            <a:r>
              <a:rPr lang="en-US" dirty="0"/>
              <a:t>ellow and </a:t>
            </a:r>
            <a:r>
              <a:rPr lang="en-US" b="1" dirty="0"/>
              <a:t>R</a:t>
            </a:r>
            <a:r>
              <a:rPr lang="en-US" dirty="0"/>
              <a:t>ed. </a:t>
            </a:r>
          </a:p>
          <a:p>
            <a:pPr marL="0" indent="0">
              <a:buNone/>
            </a:pPr>
            <a:endParaRPr lang="en-US" dirty="0"/>
          </a:p>
          <a:p>
            <a:pPr marL="0" indent="0">
              <a:buNone/>
            </a:pPr>
            <a:r>
              <a:rPr lang="en-US" dirty="0"/>
              <a:t>This give 10 hues, and each is broken into 10 sub-steps for a total of 100. </a:t>
            </a:r>
            <a:endParaRPr lang="en-CA" dirty="0"/>
          </a:p>
          <a:p>
            <a:pPr marL="0" indent="0">
              <a:buNone/>
            </a:pPr>
            <a:r>
              <a:rPr lang="en-US" dirty="0"/>
              <a:t> </a:t>
            </a:r>
            <a:endParaRPr lang="en-CA" dirty="0"/>
          </a:p>
          <a:p>
            <a:pPr marL="0" indent="0">
              <a:buFont typeface="Arial" panose="020B0604020202020204" pitchFamily="34" charset="0"/>
              <a:buNone/>
            </a:pPr>
            <a:endParaRPr lang="en-CA" dirty="0"/>
          </a:p>
        </p:txBody>
      </p:sp>
    </p:spTree>
    <p:extLst>
      <p:ext uri="{BB962C8B-B14F-4D97-AF65-F5344CB8AC3E}">
        <p14:creationId xmlns:p14="http://schemas.microsoft.com/office/powerpoint/2010/main" val="25032760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90638" y="0"/>
            <a:ext cx="10515600" cy="1325563"/>
          </a:xfrm>
        </p:spPr>
        <p:txBody>
          <a:bodyPr/>
          <a:lstStyle/>
          <a:p>
            <a:r>
              <a:rPr lang="en-CA" dirty="0"/>
              <a:t>Value</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4568190" cy="4351338"/>
          </a:xfrm>
        </p:spPr>
        <p:txBody>
          <a:bodyPr/>
          <a:lstStyle/>
          <a:p>
            <a:pPr marL="0" indent="0">
              <a:buNone/>
            </a:pPr>
            <a:r>
              <a:rPr lang="en-US" dirty="0"/>
              <a:t> </a:t>
            </a:r>
            <a:endParaRPr lang="en-CA" dirty="0"/>
          </a:p>
          <a:p>
            <a:pPr marL="0" indent="0">
              <a:buNone/>
            </a:pPr>
            <a:endParaRPr lang="en-CA" dirty="0"/>
          </a:p>
        </p:txBody>
      </p:sp>
      <p:sp>
        <p:nvSpPr>
          <p:cNvPr id="6" name="Content Placeholder 4">
            <a:extLst>
              <a:ext uri="{FF2B5EF4-FFF2-40B4-BE49-F238E27FC236}">
                <a16:creationId xmlns:a16="http://schemas.microsoft.com/office/drawing/2014/main" id="{259E9B47-0F59-C745-30F4-9082DA233D77}"/>
              </a:ext>
            </a:extLst>
          </p:cNvPr>
          <p:cNvSpPr txBox="1">
            <a:spLocks/>
          </p:cNvSpPr>
          <p:nvPr/>
        </p:nvSpPr>
        <p:spPr>
          <a:xfrm>
            <a:off x="300990" y="1436495"/>
            <a:ext cx="10088880" cy="46840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000" i="1" dirty="0"/>
              <a:t>Value</a:t>
            </a:r>
            <a:r>
              <a:rPr lang="en-US" sz="4000" dirty="0"/>
              <a:t> is, as always, the lightness or darkness of the color. </a:t>
            </a:r>
          </a:p>
          <a:p>
            <a:pPr marL="0" indent="0">
              <a:buNone/>
            </a:pPr>
            <a:endParaRPr lang="en-US" sz="4000" dirty="0"/>
          </a:p>
          <a:p>
            <a:pPr marL="0" indent="0">
              <a:buNone/>
            </a:pPr>
            <a:r>
              <a:rPr lang="en-US" sz="4000" dirty="0"/>
              <a:t>Lighter colors have higher numbers. The range is 0-10. </a:t>
            </a:r>
            <a:endParaRPr lang="en-CA" sz="4000" dirty="0"/>
          </a:p>
          <a:p>
            <a:pPr marL="0" indent="0">
              <a:buNone/>
            </a:pPr>
            <a:r>
              <a:rPr lang="en-US" dirty="0"/>
              <a:t> </a:t>
            </a:r>
            <a:endParaRPr lang="en-CA" dirty="0"/>
          </a:p>
          <a:p>
            <a:pPr marL="0" indent="0">
              <a:buFont typeface="Arial" panose="020B0604020202020204" pitchFamily="34" charset="0"/>
              <a:buNone/>
            </a:pPr>
            <a:endParaRPr lang="en-CA" dirty="0"/>
          </a:p>
        </p:txBody>
      </p:sp>
    </p:spTree>
    <p:extLst>
      <p:ext uri="{BB962C8B-B14F-4D97-AF65-F5344CB8AC3E}">
        <p14:creationId xmlns:p14="http://schemas.microsoft.com/office/powerpoint/2010/main" val="23568675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Chroma</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4568190" cy="4351338"/>
          </a:xfrm>
        </p:spPr>
        <p:txBody>
          <a:bodyPr/>
          <a:lstStyle/>
          <a:p>
            <a:pPr marL="0" indent="0">
              <a:buNone/>
            </a:pPr>
            <a:r>
              <a:rPr lang="en-US" dirty="0"/>
              <a:t> </a:t>
            </a:r>
            <a:endParaRPr lang="en-CA" dirty="0"/>
          </a:p>
          <a:p>
            <a:pPr marL="0" indent="0">
              <a:buNone/>
            </a:pPr>
            <a:endParaRPr lang="en-CA" dirty="0"/>
          </a:p>
        </p:txBody>
      </p:sp>
      <p:sp>
        <p:nvSpPr>
          <p:cNvPr id="6" name="Content Placeholder 4">
            <a:extLst>
              <a:ext uri="{FF2B5EF4-FFF2-40B4-BE49-F238E27FC236}">
                <a16:creationId xmlns:a16="http://schemas.microsoft.com/office/drawing/2014/main" id="{259E9B47-0F59-C745-30F4-9082DA233D77}"/>
              </a:ext>
            </a:extLst>
          </p:cNvPr>
          <p:cNvSpPr txBox="1">
            <a:spLocks/>
          </p:cNvSpPr>
          <p:nvPr/>
        </p:nvSpPr>
        <p:spPr>
          <a:xfrm>
            <a:off x="300990" y="1842732"/>
            <a:ext cx="11028963" cy="410086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i="1" dirty="0"/>
              <a:t>Chroma</a:t>
            </a:r>
            <a:r>
              <a:rPr lang="en-US" dirty="0"/>
              <a:t> represents how strong the color is, similar to saturation. </a:t>
            </a:r>
          </a:p>
          <a:p>
            <a:pPr marL="0" indent="0">
              <a:buNone/>
            </a:pPr>
            <a:endParaRPr lang="en-US" dirty="0"/>
          </a:p>
          <a:p>
            <a:pPr marL="0" indent="0">
              <a:buNone/>
            </a:pPr>
            <a:r>
              <a:rPr lang="en-US" dirty="0"/>
              <a:t>It is also a number, typically between 2-14, with higher numbers representing stronger colors. </a:t>
            </a:r>
          </a:p>
          <a:p>
            <a:pPr marL="0" indent="0">
              <a:buNone/>
            </a:pPr>
            <a:endParaRPr lang="en-US" dirty="0"/>
          </a:p>
          <a:p>
            <a:pPr marL="0" indent="0">
              <a:buNone/>
            </a:pPr>
            <a:r>
              <a:rPr lang="en-US" dirty="0"/>
              <a:t>Interestingly, </a:t>
            </a:r>
            <a:r>
              <a:rPr lang="en-US" b="1" i="1" dirty="0"/>
              <a:t>there is no upper limit to the chroma value</a:t>
            </a:r>
            <a:r>
              <a:rPr lang="en-US" dirty="0"/>
              <a:t>. Some colors, fluorescent ones for instance, have chroma values in the 30’s. We can use this system to represent colors that cannot be displayed on a computer screen, and in fact some that would be difficult to actually use in reality. Think of them as theoretical in the higher range.</a:t>
            </a:r>
            <a:endParaRPr lang="en-CA" dirty="0"/>
          </a:p>
        </p:txBody>
      </p:sp>
    </p:spTree>
    <p:extLst>
      <p:ext uri="{BB962C8B-B14F-4D97-AF65-F5344CB8AC3E}">
        <p14:creationId xmlns:p14="http://schemas.microsoft.com/office/powerpoint/2010/main" val="4075797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Munsell colour chart</a:t>
            </a:r>
          </a:p>
        </p:txBody>
      </p:sp>
      <p:sp>
        <p:nvSpPr>
          <p:cNvPr id="6" name="Content Placeholder 4">
            <a:extLst>
              <a:ext uri="{FF2B5EF4-FFF2-40B4-BE49-F238E27FC236}">
                <a16:creationId xmlns:a16="http://schemas.microsoft.com/office/drawing/2014/main" id="{259E9B47-0F59-C745-30F4-9082DA233D77}"/>
              </a:ext>
            </a:extLst>
          </p:cNvPr>
          <p:cNvSpPr txBox="1">
            <a:spLocks/>
          </p:cNvSpPr>
          <p:nvPr/>
        </p:nvSpPr>
        <p:spPr>
          <a:xfrm>
            <a:off x="862047" y="4630177"/>
            <a:ext cx="11028963" cy="20746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dirty="0"/>
          </a:p>
        </p:txBody>
      </p:sp>
      <p:pic>
        <p:nvPicPr>
          <p:cNvPr id="7" name="Picture 6">
            <a:extLst>
              <a:ext uri="{FF2B5EF4-FFF2-40B4-BE49-F238E27FC236}">
                <a16:creationId xmlns:a16="http://schemas.microsoft.com/office/drawing/2014/main" id="{37D0ADA7-1FA3-D87A-7E4D-8A8DD6D3D459}"/>
              </a:ext>
            </a:extLst>
          </p:cNvPr>
          <p:cNvPicPr>
            <a:picLocks noChangeAspect="1"/>
          </p:cNvPicPr>
          <p:nvPr/>
        </p:nvPicPr>
        <p:blipFill>
          <a:blip r:embed="rId2"/>
          <a:stretch>
            <a:fillRect/>
          </a:stretch>
        </p:blipFill>
        <p:spPr>
          <a:xfrm>
            <a:off x="862047" y="1455574"/>
            <a:ext cx="9379233" cy="5176177"/>
          </a:xfrm>
          <a:prstGeom prst="rect">
            <a:avLst/>
          </a:prstGeom>
        </p:spPr>
      </p:pic>
    </p:spTree>
    <p:extLst>
      <p:ext uri="{BB962C8B-B14F-4D97-AF65-F5344CB8AC3E}">
        <p14:creationId xmlns:p14="http://schemas.microsoft.com/office/powerpoint/2010/main" val="23981070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Munsell</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10199862" cy="4351338"/>
          </a:xfrm>
        </p:spPr>
        <p:txBody>
          <a:bodyPr>
            <a:normAutofit lnSpcReduction="10000"/>
          </a:bodyPr>
          <a:lstStyle/>
          <a:p>
            <a:pPr marL="0" indent="0">
              <a:buNone/>
            </a:pPr>
            <a:r>
              <a:rPr lang="en-US" dirty="0"/>
              <a:t>There are many of these charts, and because the numbers are perceptual a mathematical conversion is not really possible.</a:t>
            </a:r>
          </a:p>
          <a:p>
            <a:pPr marL="0" indent="0">
              <a:buNone/>
            </a:pPr>
            <a:endParaRPr lang="en-US" dirty="0"/>
          </a:p>
          <a:p>
            <a:pPr marL="0" indent="0">
              <a:buNone/>
            </a:pPr>
            <a:r>
              <a:rPr lang="en-US" dirty="0"/>
              <a:t> What we do is try to match RGB values to a Munsell colors, and then use </a:t>
            </a:r>
            <a:r>
              <a:rPr lang="en-US" i="1" dirty="0"/>
              <a:t>interpolation</a:t>
            </a:r>
            <a:r>
              <a:rPr lang="en-US" dirty="0"/>
              <a:t> to find the value in between. </a:t>
            </a:r>
          </a:p>
          <a:p>
            <a:pPr marL="0" indent="0">
              <a:buNone/>
            </a:pPr>
            <a:endParaRPr lang="en-US" dirty="0"/>
          </a:p>
          <a:p>
            <a:pPr marL="0" indent="0">
              <a:buNone/>
            </a:pPr>
            <a:r>
              <a:rPr lang="en-US" dirty="0"/>
              <a:t>Interpolation is a mathematical estimate of what value should be between two others given that we can find some pattern in those numbers. There is no formula to convert Munsell to RGB and back.</a:t>
            </a:r>
            <a:endParaRPr lang="en-CA" dirty="0"/>
          </a:p>
        </p:txBody>
      </p:sp>
      <p:sp>
        <p:nvSpPr>
          <p:cNvPr id="6" name="Content Placeholder 4">
            <a:extLst>
              <a:ext uri="{FF2B5EF4-FFF2-40B4-BE49-F238E27FC236}">
                <a16:creationId xmlns:a16="http://schemas.microsoft.com/office/drawing/2014/main" id="{259E9B47-0F59-C745-30F4-9082DA233D77}"/>
              </a:ext>
            </a:extLst>
          </p:cNvPr>
          <p:cNvSpPr txBox="1">
            <a:spLocks/>
          </p:cNvSpPr>
          <p:nvPr/>
        </p:nvSpPr>
        <p:spPr>
          <a:xfrm>
            <a:off x="862047" y="4630177"/>
            <a:ext cx="11028963" cy="20746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dirty="0"/>
          </a:p>
        </p:txBody>
      </p:sp>
    </p:spTree>
    <p:extLst>
      <p:ext uri="{BB962C8B-B14F-4D97-AF65-F5344CB8AC3E}">
        <p14:creationId xmlns:p14="http://schemas.microsoft.com/office/powerpoint/2010/main" val="8095340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Colour from Value</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10043160" cy="4351338"/>
          </a:xfrm>
        </p:spPr>
        <p:txBody>
          <a:bodyPr>
            <a:noAutofit/>
          </a:bodyPr>
          <a:lstStyle/>
          <a:p>
            <a:pPr marL="0" indent="0">
              <a:buNone/>
            </a:pPr>
            <a:r>
              <a:rPr lang="en-US" sz="3600" dirty="0"/>
              <a:t>We know how to convert a </a:t>
            </a:r>
            <a:r>
              <a:rPr lang="en-US" sz="3600" dirty="0" err="1"/>
              <a:t>colour</a:t>
            </a:r>
            <a:r>
              <a:rPr lang="en-US" sz="3600" dirty="0"/>
              <a:t> image into grey: use the HSB brightness value, or average three r, g, b channels. This conversion discards that </a:t>
            </a:r>
            <a:r>
              <a:rPr lang="en-US" sz="3600" dirty="0" err="1"/>
              <a:t>colour</a:t>
            </a:r>
            <a:r>
              <a:rPr lang="en-US" sz="3600" dirty="0"/>
              <a:t> (hue) component completely.</a:t>
            </a:r>
          </a:p>
          <a:p>
            <a:pPr marL="0" indent="0">
              <a:buNone/>
            </a:pPr>
            <a:endParaRPr lang="en-US" sz="3600" dirty="0"/>
          </a:p>
          <a:p>
            <a:pPr marL="0" indent="0">
              <a:buNone/>
            </a:pPr>
            <a:r>
              <a:rPr lang="en-US" sz="3600" dirty="0"/>
              <a:t> There can be many quite distinct colors have the same grey value by these methods. We’d expect that, because we’re throwing away 16 bits of data (the hue and saturation) for each pixel. That’s a lot of information.</a:t>
            </a:r>
            <a:endParaRPr lang="en-CA" sz="3600" dirty="0"/>
          </a:p>
        </p:txBody>
      </p:sp>
      <p:sp>
        <p:nvSpPr>
          <p:cNvPr id="6" name="Content Placeholder 4">
            <a:extLst>
              <a:ext uri="{FF2B5EF4-FFF2-40B4-BE49-F238E27FC236}">
                <a16:creationId xmlns:a16="http://schemas.microsoft.com/office/drawing/2014/main" id="{259E9B47-0F59-C745-30F4-9082DA233D77}"/>
              </a:ext>
            </a:extLst>
          </p:cNvPr>
          <p:cNvSpPr txBox="1">
            <a:spLocks/>
          </p:cNvSpPr>
          <p:nvPr/>
        </p:nvSpPr>
        <p:spPr>
          <a:xfrm>
            <a:off x="862047" y="4630177"/>
            <a:ext cx="11028963" cy="20746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dirty="0"/>
          </a:p>
        </p:txBody>
      </p:sp>
    </p:spTree>
    <p:extLst>
      <p:ext uri="{BB962C8B-B14F-4D97-AF65-F5344CB8AC3E}">
        <p14:creationId xmlns:p14="http://schemas.microsoft.com/office/powerpoint/2010/main" val="5883827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Colour from Value</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10043160" cy="4281652"/>
          </a:xfrm>
        </p:spPr>
        <p:txBody>
          <a:bodyPr>
            <a:normAutofit/>
          </a:bodyPr>
          <a:lstStyle/>
          <a:p>
            <a:pPr marL="0" indent="0">
              <a:buNone/>
            </a:pPr>
            <a:r>
              <a:rPr lang="en-US" dirty="0"/>
              <a:t>The problem of adding </a:t>
            </a:r>
            <a:r>
              <a:rPr lang="en-US" dirty="0" err="1"/>
              <a:t>colour</a:t>
            </a:r>
            <a:r>
              <a:rPr lang="en-US" dirty="0"/>
              <a:t> to a monochrome image is in principle, an impossible one.</a:t>
            </a:r>
            <a:br>
              <a:rPr lang="en-US" dirty="0"/>
            </a:br>
            <a:br>
              <a:rPr lang="en-US" dirty="0"/>
            </a:br>
            <a:r>
              <a:rPr lang="en-US" dirty="0"/>
              <a:t>But that won’t stop us ….</a:t>
            </a:r>
          </a:p>
        </p:txBody>
      </p:sp>
      <p:sp>
        <p:nvSpPr>
          <p:cNvPr id="6" name="Content Placeholder 4">
            <a:extLst>
              <a:ext uri="{FF2B5EF4-FFF2-40B4-BE49-F238E27FC236}">
                <a16:creationId xmlns:a16="http://schemas.microsoft.com/office/drawing/2014/main" id="{259E9B47-0F59-C745-30F4-9082DA233D77}"/>
              </a:ext>
            </a:extLst>
          </p:cNvPr>
          <p:cNvSpPr txBox="1">
            <a:spLocks/>
          </p:cNvSpPr>
          <p:nvPr/>
        </p:nvSpPr>
        <p:spPr>
          <a:xfrm>
            <a:off x="862047" y="4630177"/>
            <a:ext cx="11028963" cy="20746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dirty="0"/>
          </a:p>
        </p:txBody>
      </p:sp>
    </p:spTree>
    <p:extLst>
      <p:ext uri="{BB962C8B-B14F-4D97-AF65-F5344CB8AC3E}">
        <p14:creationId xmlns:p14="http://schemas.microsoft.com/office/powerpoint/2010/main" val="23896384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US" b="1" dirty="0" err="1"/>
              <a:t>Pseudocolor</a:t>
            </a:r>
            <a:r>
              <a:rPr lang="en-US" b="1" dirty="0"/>
              <a:t> (False </a:t>
            </a:r>
            <a:r>
              <a:rPr lang="en-US" b="1" dirty="0" err="1"/>
              <a:t>colour</a:t>
            </a:r>
            <a:r>
              <a:rPr lang="en-US" b="1" dirty="0"/>
              <a:t>)</a:t>
            </a:r>
            <a:endParaRPr lang="en-CA" b="1" dirty="0"/>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10043160" cy="4281652"/>
          </a:xfrm>
        </p:spPr>
        <p:txBody>
          <a:bodyPr>
            <a:normAutofit/>
          </a:bodyPr>
          <a:lstStyle/>
          <a:p>
            <a:pPr marL="0" indent="0">
              <a:buNone/>
            </a:pPr>
            <a:r>
              <a:rPr lang="en-US" dirty="0"/>
              <a:t>Some images are intrinsically grey. </a:t>
            </a:r>
          </a:p>
          <a:p>
            <a:pPr marL="0" indent="0">
              <a:buNone/>
            </a:pPr>
            <a:endParaRPr lang="en-US" dirty="0"/>
          </a:p>
          <a:p>
            <a:pPr marL="0" indent="0">
              <a:buNone/>
            </a:pPr>
            <a:r>
              <a:rPr lang="en-US" dirty="0"/>
              <a:t>When taking photos in the infrared, as an example, the camera only captures the value of all frequencies as grey, and so it’s pretty easy to convert this into </a:t>
            </a:r>
            <a:r>
              <a:rPr lang="en-US" dirty="0" err="1"/>
              <a:t>colour</a:t>
            </a:r>
            <a:r>
              <a:rPr lang="en-US" dirty="0"/>
              <a:t> – simply map greys onto </a:t>
            </a:r>
            <a:r>
              <a:rPr lang="en-US" dirty="0" err="1"/>
              <a:t>colours</a:t>
            </a:r>
            <a:r>
              <a:rPr lang="en-US" dirty="0"/>
              <a:t> using a table.</a:t>
            </a:r>
          </a:p>
          <a:p>
            <a:pPr marL="0" indent="0">
              <a:buNone/>
            </a:pPr>
            <a:endParaRPr lang="en-US" b="1" dirty="0"/>
          </a:p>
          <a:p>
            <a:pPr marL="0" indent="0">
              <a:buNone/>
            </a:pPr>
            <a:r>
              <a:rPr lang="en-US" dirty="0"/>
              <a:t>The same is true of X-rays, </a:t>
            </a:r>
            <a:r>
              <a:rPr lang="en-US" dirty="0" err="1"/>
              <a:t>CATscans</a:t>
            </a:r>
            <a:r>
              <a:rPr lang="en-US" dirty="0"/>
              <a:t>, range images, and many others.</a:t>
            </a:r>
            <a:endParaRPr lang="en-CA" b="1" dirty="0"/>
          </a:p>
        </p:txBody>
      </p:sp>
      <p:sp>
        <p:nvSpPr>
          <p:cNvPr id="6" name="Content Placeholder 4">
            <a:extLst>
              <a:ext uri="{FF2B5EF4-FFF2-40B4-BE49-F238E27FC236}">
                <a16:creationId xmlns:a16="http://schemas.microsoft.com/office/drawing/2014/main" id="{259E9B47-0F59-C745-30F4-9082DA233D77}"/>
              </a:ext>
            </a:extLst>
          </p:cNvPr>
          <p:cNvSpPr txBox="1">
            <a:spLocks/>
          </p:cNvSpPr>
          <p:nvPr/>
        </p:nvSpPr>
        <p:spPr>
          <a:xfrm>
            <a:off x="862047" y="4630177"/>
            <a:ext cx="11028963" cy="20746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dirty="0"/>
          </a:p>
        </p:txBody>
      </p:sp>
    </p:spTree>
    <p:extLst>
      <p:ext uri="{BB962C8B-B14F-4D97-AF65-F5344CB8AC3E}">
        <p14:creationId xmlns:p14="http://schemas.microsoft.com/office/powerpoint/2010/main" val="7629107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US" b="1" u="sng" dirty="0" err="1"/>
              <a:t>Pseudocolor</a:t>
            </a:r>
            <a:r>
              <a:rPr lang="en-US" b="1" u="sng" dirty="0"/>
              <a:t> (False </a:t>
            </a:r>
            <a:r>
              <a:rPr lang="en-US" b="1" u="sng" dirty="0" err="1"/>
              <a:t>colour</a:t>
            </a:r>
            <a:r>
              <a:rPr lang="en-US" b="1" u="sng" dirty="0"/>
              <a:t>)</a:t>
            </a:r>
            <a:endParaRPr lang="en-CA" b="1" dirty="0"/>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2876550" cy="4281652"/>
          </a:xfrm>
        </p:spPr>
        <p:txBody>
          <a:bodyPr>
            <a:normAutofit/>
          </a:bodyPr>
          <a:lstStyle/>
          <a:p>
            <a:pPr marL="0" indent="0">
              <a:buNone/>
            </a:pPr>
            <a:r>
              <a:rPr lang="en-US" dirty="0"/>
              <a:t>We could map:</a:t>
            </a:r>
          </a:p>
          <a:p>
            <a:pPr marL="0" indent="0">
              <a:buNone/>
            </a:pPr>
            <a:r>
              <a:rPr lang="en-US" b="1" dirty="0"/>
              <a:t>0      0 50 50</a:t>
            </a:r>
          </a:p>
          <a:p>
            <a:pPr marL="0" indent="0">
              <a:buNone/>
            </a:pPr>
            <a:r>
              <a:rPr lang="en-US" b="1" dirty="0"/>
              <a:t>…</a:t>
            </a:r>
          </a:p>
          <a:p>
            <a:pPr marL="514350" indent="-514350">
              <a:buAutoNum type="arabicPlain" startAt="255"/>
            </a:pPr>
            <a:r>
              <a:rPr lang="en-US" b="1" dirty="0"/>
              <a:t>   255 0 0 </a:t>
            </a:r>
          </a:p>
          <a:p>
            <a:pPr marL="514350" indent="-514350">
              <a:buAutoNum type="arabicPlain" startAt="255"/>
            </a:pPr>
            <a:endParaRPr lang="en-US" b="1" dirty="0"/>
          </a:p>
          <a:p>
            <a:pPr marL="0" indent="0">
              <a:buNone/>
            </a:pPr>
            <a:r>
              <a:rPr lang="en-US" b="1" dirty="0"/>
              <a:t>Called a look-up table</a:t>
            </a:r>
            <a:endParaRPr lang="en-CA" b="1" dirty="0"/>
          </a:p>
        </p:txBody>
      </p:sp>
      <p:sp>
        <p:nvSpPr>
          <p:cNvPr id="6" name="Content Placeholder 4">
            <a:extLst>
              <a:ext uri="{FF2B5EF4-FFF2-40B4-BE49-F238E27FC236}">
                <a16:creationId xmlns:a16="http://schemas.microsoft.com/office/drawing/2014/main" id="{259E9B47-0F59-C745-30F4-9082DA233D77}"/>
              </a:ext>
            </a:extLst>
          </p:cNvPr>
          <p:cNvSpPr txBox="1">
            <a:spLocks/>
          </p:cNvSpPr>
          <p:nvPr/>
        </p:nvSpPr>
        <p:spPr>
          <a:xfrm>
            <a:off x="862047" y="4630177"/>
            <a:ext cx="11028963" cy="20746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dirty="0"/>
          </a:p>
        </p:txBody>
      </p:sp>
      <p:pic>
        <p:nvPicPr>
          <p:cNvPr id="3" name="Picture 2">
            <a:extLst>
              <a:ext uri="{FF2B5EF4-FFF2-40B4-BE49-F238E27FC236}">
                <a16:creationId xmlns:a16="http://schemas.microsoft.com/office/drawing/2014/main" id="{1BC41F24-4A5E-BC24-9B61-848B671A6E3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7540" y="3391624"/>
            <a:ext cx="8964480" cy="3313184"/>
          </a:xfrm>
          <a:prstGeom prst="rect">
            <a:avLst/>
          </a:prstGeom>
          <a:noFill/>
        </p:spPr>
      </p:pic>
    </p:spTree>
    <p:extLst>
      <p:ext uri="{BB962C8B-B14F-4D97-AF65-F5344CB8AC3E}">
        <p14:creationId xmlns:p14="http://schemas.microsoft.com/office/powerpoint/2010/main" val="39953177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US" b="1" u="sng" dirty="0" err="1"/>
              <a:t>Pseudocolor</a:t>
            </a:r>
            <a:r>
              <a:rPr lang="en-US" b="1" u="sng" dirty="0"/>
              <a:t> (False </a:t>
            </a:r>
            <a:r>
              <a:rPr lang="en-US" b="1" u="sng" dirty="0" err="1"/>
              <a:t>colour</a:t>
            </a:r>
            <a:r>
              <a:rPr lang="en-US" b="1" u="sng" dirty="0"/>
              <a:t>)</a:t>
            </a:r>
            <a:endParaRPr lang="en-CA" b="1" dirty="0"/>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2"/>
            <a:ext cx="2876550" cy="4281652"/>
          </a:xfrm>
        </p:spPr>
        <p:txBody>
          <a:bodyPr>
            <a:normAutofit/>
          </a:bodyPr>
          <a:lstStyle/>
          <a:p>
            <a:pPr marL="0" indent="0">
              <a:buNone/>
            </a:pPr>
            <a:r>
              <a:rPr lang="en-US" dirty="0"/>
              <a:t>Range image:</a:t>
            </a:r>
          </a:p>
          <a:p>
            <a:pPr marL="0" indent="0">
              <a:buNone/>
            </a:pPr>
            <a:br>
              <a:rPr lang="en-US" dirty="0"/>
            </a:br>
            <a:r>
              <a:rPr lang="en-US" dirty="0"/>
              <a:t>Pixels are distance, not </a:t>
            </a:r>
            <a:r>
              <a:rPr lang="en-US" dirty="0" err="1"/>
              <a:t>colours</a:t>
            </a:r>
            <a:r>
              <a:rPr lang="en-US" dirty="0"/>
              <a:t>.</a:t>
            </a:r>
            <a:endParaRPr lang="en-CA" b="1" dirty="0"/>
          </a:p>
        </p:txBody>
      </p:sp>
      <p:sp>
        <p:nvSpPr>
          <p:cNvPr id="6" name="Content Placeholder 4">
            <a:extLst>
              <a:ext uri="{FF2B5EF4-FFF2-40B4-BE49-F238E27FC236}">
                <a16:creationId xmlns:a16="http://schemas.microsoft.com/office/drawing/2014/main" id="{259E9B47-0F59-C745-30F4-9082DA233D77}"/>
              </a:ext>
            </a:extLst>
          </p:cNvPr>
          <p:cNvSpPr txBox="1">
            <a:spLocks/>
          </p:cNvSpPr>
          <p:nvPr/>
        </p:nvSpPr>
        <p:spPr>
          <a:xfrm>
            <a:off x="862047" y="4630177"/>
            <a:ext cx="11028963" cy="20746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CA" dirty="0"/>
          </a:p>
        </p:txBody>
      </p:sp>
      <p:pic>
        <p:nvPicPr>
          <p:cNvPr id="4" name="Picture 3">
            <a:extLst>
              <a:ext uri="{FF2B5EF4-FFF2-40B4-BE49-F238E27FC236}">
                <a16:creationId xmlns:a16="http://schemas.microsoft.com/office/drawing/2014/main" id="{375869CF-CB6D-D4EF-E20D-134E073395C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75418" y="3840480"/>
            <a:ext cx="8615592" cy="2540118"/>
          </a:xfrm>
          <a:prstGeom prst="rect">
            <a:avLst/>
          </a:prstGeom>
          <a:noFill/>
          <a:ln>
            <a:noFill/>
          </a:ln>
        </p:spPr>
      </p:pic>
    </p:spTree>
    <p:extLst>
      <p:ext uri="{BB962C8B-B14F-4D97-AF65-F5344CB8AC3E}">
        <p14:creationId xmlns:p14="http://schemas.microsoft.com/office/powerpoint/2010/main" val="37220881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300990" y="153192"/>
            <a:ext cx="10515600" cy="1325563"/>
          </a:xfrm>
        </p:spPr>
        <p:txBody>
          <a:bodyPr/>
          <a:lstStyle/>
          <a:p>
            <a:r>
              <a:rPr lang="en-CA" dirty="0"/>
              <a:t>By the way …</a:t>
            </a:r>
          </a:p>
        </p:txBody>
      </p:sp>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1352231"/>
            <a:ext cx="10043160" cy="4458633"/>
          </a:xfrm>
        </p:spPr>
        <p:txBody>
          <a:bodyPr>
            <a:normAutofit lnSpcReduction="10000"/>
          </a:bodyPr>
          <a:lstStyle/>
          <a:p>
            <a:pPr marL="0" indent="0">
              <a:buNone/>
            </a:pPr>
            <a:r>
              <a:rPr lang="en-US" dirty="0"/>
              <a:t>NASA Voyager images were grey, as are many space related images.</a:t>
            </a:r>
          </a:p>
          <a:p>
            <a:pPr marL="0" indent="0">
              <a:buNone/>
            </a:pPr>
            <a:endParaRPr lang="en-US" dirty="0"/>
          </a:p>
          <a:p>
            <a:pPr marL="0" indent="0">
              <a:buNone/>
            </a:pPr>
            <a:r>
              <a:rPr lang="en-US" dirty="0"/>
              <a:t>It had a series of color filters they could place in front of the lens to capture frequency dependent images. </a:t>
            </a:r>
          </a:p>
          <a:p>
            <a:pPr marL="0" indent="0">
              <a:buNone/>
            </a:pPr>
            <a:endParaRPr lang="en-US" dirty="0"/>
          </a:p>
          <a:p>
            <a:pPr marL="0" indent="0">
              <a:buNone/>
            </a:pPr>
            <a:r>
              <a:rPr lang="en-US" dirty="0"/>
              <a:t>Combining these can create a full color, image. Voyager would take a sequence of images of, for example, Jupiter through multiple filters. Of course, Voyager would move between images and so we had to align them and then the three colors are collected together into each pixel.</a:t>
            </a:r>
            <a:endParaRPr lang="en-CA" dirty="0"/>
          </a:p>
          <a:p>
            <a:pPr marL="0" indent="0">
              <a:buNone/>
            </a:pPr>
            <a:endParaRPr lang="en-US" dirty="0"/>
          </a:p>
        </p:txBody>
      </p:sp>
    </p:spTree>
    <p:extLst>
      <p:ext uri="{BB962C8B-B14F-4D97-AF65-F5344CB8AC3E}">
        <p14:creationId xmlns:p14="http://schemas.microsoft.com/office/powerpoint/2010/main" val="1747155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262DB62-FE86-1B09-EB50-4EB811427E8F}"/>
              </a:ext>
            </a:extLst>
          </p:cNvPr>
          <p:cNvSpPr>
            <a:spLocks noGrp="1"/>
          </p:cNvSpPr>
          <p:nvPr>
            <p:ph idx="1"/>
          </p:nvPr>
        </p:nvSpPr>
        <p:spPr>
          <a:xfrm>
            <a:off x="300990" y="4294453"/>
            <a:ext cx="3902300" cy="2414271"/>
          </a:xfrm>
        </p:spPr>
        <p:txBody>
          <a:bodyPr>
            <a:normAutofit fontScale="92500" lnSpcReduction="10000"/>
          </a:bodyPr>
          <a:lstStyle/>
          <a:p>
            <a:pPr marL="0" indent="0">
              <a:buNone/>
            </a:pPr>
            <a:r>
              <a:rPr lang="en-CA" dirty="0"/>
              <a:t>Here are </a:t>
            </a:r>
            <a:r>
              <a:rPr lang="en-US" i="1" dirty="0"/>
              <a:t>the three monochrome images taken through color filters in a Hubble telescope image, and the color combination that results. NASA</a:t>
            </a:r>
            <a:endParaRPr lang="en-CA" i="1" dirty="0"/>
          </a:p>
          <a:p>
            <a:pPr marL="0" indent="0">
              <a:buNone/>
            </a:pPr>
            <a:endParaRPr lang="en-CA" dirty="0"/>
          </a:p>
          <a:p>
            <a:pPr marL="0" indent="0">
              <a:buNone/>
            </a:pPr>
            <a:endParaRPr lang="en-US" dirty="0"/>
          </a:p>
        </p:txBody>
      </p:sp>
      <p:pic>
        <p:nvPicPr>
          <p:cNvPr id="3" name="Picture 2">
            <a:extLst>
              <a:ext uri="{FF2B5EF4-FFF2-40B4-BE49-F238E27FC236}">
                <a16:creationId xmlns:a16="http://schemas.microsoft.com/office/drawing/2014/main" id="{901D11F8-09BC-0D2D-1AF8-BC36E6C53CD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00373" y="258883"/>
            <a:ext cx="8655730" cy="4327865"/>
          </a:xfrm>
          <a:prstGeom prst="rect">
            <a:avLst/>
          </a:prstGeom>
          <a:noFill/>
          <a:ln>
            <a:noFill/>
          </a:ln>
        </p:spPr>
      </p:pic>
    </p:spTree>
    <p:extLst>
      <p:ext uri="{BB962C8B-B14F-4D97-AF65-F5344CB8AC3E}">
        <p14:creationId xmlns:p14="http://schemas.microsoft.com/office/powerpoint/2010/main" val="14624131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2039</TotalTime>
  <Words>2899</Words>
  <Application>Microsoft Office PowerPoint</Application>
  <PresentationFormat>Widescreen</PresentationFormat>
  <Paragraphs>251</Paragraphs>
  <Slides>55</Slides>
  <Notes>0</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55</vt:i4>
      </vt:variant>
    </vt:vector>
  </HeadingPairs>
  <TitlesOfParts>
    <vt:vector size="62" baseType="lpstr">
      <vt:lpstr>Aptos</vt:lpstr>
      <vt:lpstr>Aptos Display</vt:lpstr>
      <vt:lpstr>Arial</vt:lpstr>
      <vt:lpstr>Calibri</vt:lpstr>
      <vt:lpstr>Cambria Math</vt:lpstr>
      <vt:lpstr>Wingdings</vt:lpstr>
      <vt:lpstr>Office Theme</vt:lpstr>
      <vt:lpstr>Color 1</vt:lpstr>
      <vt:lpstr>What is Color?</vt:lpstr>
      <vt:lpstr>Representations</vt:lpstr>
      <vt:lpstr>Representation - philosophy</vt:lpstr>
      <vt:lpstr>Blue Not-Blue</vt:lpstr>
      <vt:lpstr>Perception</vt:lpstr>
      <vt:lpstr>RGB Pixel Values</vt:lpstr>
      <vt:lpstr>Named colors</vt:lpstr>
      <vt:lpstr>RGB</vt:lpstr>
      <vt:lpstr>Color Coordinates</vt:lpstr>
      <vt:lpstr>Coordinates</vt:lpstr>
      <vt:lpstr>Perception</vt:lpstr>
      <vt:lpstr>Animal Vision</vt:lpstr>
      <vt:lpstr>Names</vt:lpstr>
      <vt:lpstr>Defining Colors</vt:lpstr>
      <vt:lpstr>PowerPoint Presentation</vt:lpstr>
      <vt:lpstr>PowerPoint Presentation</vt:lpstr>
      <vt:lpstr>PowerPoint Presentation</vt:lpstr>
      <vt:lpstr>PowerPoint Presentation</vt:lpstr>
      <vt:lpstr>HSB</vt:lpstr>
      <vt:lpstr>Hue</vt:lpstr>
      <vt:lpstr>Saturation</vt:lpstr>
      <vt:lpstr>Saturation</vt:lpstr>
      <vt:lpstr>Brightness</vt:lpstr>
      <vt:lpstr>HSB Cone</vt:lpstr>
      <vt:lpstr>HSB Cone</vt:lpstr>
      <vt:lpstr>Paint – Subtractive Mixing</vt:lpstr>
      <vt:lpstr>RYB Color Model</vt:lpstr>
      <vt:lpstr>RYB Color Model</vt:lpstr>
      <vt:lpstr>RGB to RYB</vt:lpstr>
      <vt:lpstr>RGB to RYB</vt:lpstr>
      <vt:lpstr>RGB to RYB</vt:lpstr>
      <vt:lpstr>RGB to RYB</vt:lpstr>
      <vt:lpstr>RGB to RYB</vt:lpstr>
      <vt:lpstr>RGB to RYB</vt:lpstr>
      <vt:lpstr>Mixing</vt:lpstr>
      <vt:lpstr>Mixing RYB</vt:lpstr>
      <vt:lpstr>CMYK</vt:lpstr>
      <vt:lpstr>CMYK</vt:lpstr>
      <vt:lpstr>From RGB</vt:lpstr>
      <vt:lpstr>White?</vt:lpstr>
      <vt:lpstr>Munsell colour</vt:lpstr>
      <vt:lpstr>Munsell</vt:lpstr>
      <vt:lpstr>Hue</vt:lpstr>
      <vt:lpstr>Value</vt:lpstr>
      <vt:lpstr>Chroma</vt:lpstr>
      <vt:lpstr>Munsell colour chart</vt:lpstr>
      <vt:lpstr>Munsell</vt:lpstr>
      <vt:lpstr>Colour from Value</vt:lpstr>
      <vt:lpstr>Colour from Value</vt:lpstr>
      <vt:lpstr>Pseudocolor (False colour)</vt:lpstr>
      <vt:lpstr>Pseudocolor (False colour)</vt:lpstr>
      <vt:lpstr>Pseudocolor (False colour)</vt:lpstr>
      <vt:lpstr>By the way …</vt:lpstr>
      <vt:lpstr>PowerPoint Presentation</vt:lpstr>
    </vt:vector>
  </TitlesOfParts>
  <Company>University of Calgary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James Parker</dc:creator>
  <cp:lastModifiedBy>James Parker</cp:lastModifiedBy>
  <cp:revision>11</cp:revision>
  <dcterms:created xsi:type="dcterms:W3CDTF">2025-10-28T17:17:48Z</dcterms:created>
  <dcterms:modified xsi:type="dcterms:W3CDTF">2025-11-13T23:01:52Z</dcterms:modified>
</cp:coreProperties>
</file>