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80" r:id="rId20"/>
    <p:sldId id="275" r:id="rId21"/>
    <p:sldId id="276" r:id="rId22"/>
    <p:sldId id="277" r:id="rId23"/>
    <p:sldId id="278" r:id="rId24"/>
    <p:sldId id="279"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72" y="9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DD554-3E82-555A-9487-A047B52A58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EC40238-3241-2C8B-A938-C1C851C3E2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67285AC0-EE16-6356-0512-A1CDF2EBF088}"/>
              </a:ext>
            </a:extLst>
          </p:cNvPr>
          <p:cNvSpPr>
            <a:spLocks noGrp="1"/>
          </p:cNvSpPr>
          <p:nvPr>
            <p:ph type="dt" sz="half" idx="10"/>
          </p:nvPr>
        </p:nvSpPr>
        <p:spPr/>
        <p:txBody>
          <a:bodyPr/>
          <a:lstStyle/>
          <a:p>
            <a:fld id="{9338B7B3-0480-458C-A287-19AFBD35FA39}" type="datetimeFigureOut">
              <a:rPr lang="en-CA" smtClean="0"/>
              <a:t>2025-10-31</a:t>
            </a:fld>
            <a:endParaRPr lang="en-CA"/>
          </a:p>
        </p:txBody>
      </p:sp>
      <p:sp>
        <p:nvSpPr>
          <p:cNvPr id="5" name="Footer Placeholder 4">
            <a:extLst>
              <a:ext uri="{FF2B5EF4-FFF2-40B4-BE49-F238E27FC236}">
                <a16:creationId xmlns:a16="http://schemas.microsoft.com/office/drawing/2014/main" id="{32256623-D076-CE76-88A4-A40D6B2C5C4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9E06CFF-0D82-2920-15BC-AC345590245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4047672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6F94D-2947-E581-B29F-CDA5CFEA3A1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E1C3846-D4C7-EC5F-3EBA-C1E410A054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BEB2EF6-A67D-53BA-5AF9-4207C7B4CB70}"/>
              </a:ext>
            </a:extLst>
          </p:cNvPr>
          <p:cNvSpPr>
            <a:spLocks noGrp="1"/>
          </p:cNvSpPr>
          <p:nvPr>
            <p:ph type="dt" sz="half" idx="10"/>
          </p:nvPr>
        </p:nvSpPr>
        <p:spPr/>
        <p:txBody>
          <a:bodyPr/>
          <a:lstStyle/>
          <a:p>
            <a:fld id="{9338B7B3-0480-458C-A287-19AFBD35FA39}" type="datetimeFigureOut">
              <a:rPr lang="en-CA" smtClean="0"/>
              <a:t>2025-10-31</a:t>
            </a:fld>
            <a:endParaRPr lang="en-CA"/>
          </a:p>
        </p:txBody>
      </p:sp>
      <p:sp>
        <p:nvSpPr>
          <p:cNvPr id="5" name="Footer Placeholder 4">
            <a:extLst>
              <a:ext uri="{FF2B5EF4-FFF2-40B4-BE49-F238E27FC236}">
                <a16:creationId xmlns:a16="http://schemas.microsoft.com/office/drawing/2014/main" id="{0A249534-BBC7-E5A9-F7F9-076725D9D06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F3B6EB3-B833-D98B-CEFD-13EC4757E7AC}"/>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070196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18C8-B3B0-98D6-5D37-45CDA99D5E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02AA0E8-E71A-B436-367C-D98E6ED92E9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777F01-2B58-F71B-55FA-FBA979EED225}"/>
              </a:ext>
            </a:extLst>
          </p:cNvPr>
          <p:cNvSpPr>
            <a:spLocks noGrp="1"/>
          </p:cNvSpPr>
          <p:nvPr>
            <p:ph type="dt" sz="half" idx="10"/>
          </p:nvPr>
        </p:nvSpPr>
        <p:spPr/>
        <p:txBody>
          <a:bodyPr/>
          <a:lstStyle/>
          <a:p>
            <a:fld id="{9338B7B3-0480-458C-A287-19AFBD35FA39}" type="datetimeFigureOut">
              <a:rPr lang="en-CA" smtClean="0"/>
              <a:t>2025-10-31</a:t>
            </a:fld>
            <a:endParaRPr lang="en-CA"/>
          </a:p>
        </p:txBody>
      </p:sp>
      <p:sp>
        <p:nvSpPr>
          <p:cNvPr id="5" name="Footer Placeholder 4">
            <a:extLst>
              <a:ext uri="{FF2B5EF4-FFF2-40B4-BE49-F238E27FC236}">
                <a16:creationId xmlns:a16="http://schemas.microsoft.com/office/drawing/2014/main" id="{12DE0555-C454-E39B-6401-7FD6A7D01B4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39FE28B-9F4F-F99B-FBE0-54B62A466EDC}"/>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1851574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7574-2955-067E-EAF9-E1BC3E6FDC4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F8F6DA3-DA2D-DEB4-8291-9B37756EBD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AAF3EA3-92BC-CC5D-393F-D1E4EC8FA9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DD8C3EF-0315-AF24-3B7C-AF59F67D7571}"/>
              </a:ext>
            </a:extLst>
          </p:cNvPr>
          <p:cNvSpPr>
            <a:spLocks noGrp="1"/>
          </p:cNvSpPr>
          <p:nvPr>
            <p:ph type="dt" sz="half" idx="10"/>
          </p:nvPr>
        </p:nvSpPr>
        <p:spPr/>
        <p:txBody>
          <a:bodyPr/>
          <a:lstStyle/>
          <a:p>
            <a:fld id="{9338B7B3-0480-458C-A287-19AFBD35FA39}" type="datetimeFigureOut">
              <a:rPr lang="en-CA" smtClean="0"/>
              <a:t>2025-10-31</a:t>
            </a:fld>
            <a:endParaRPr lang="en-CA"/>
          </a:p>
        </p:txBody>
      </p:sp>
      <p:sp>
        <p:nvSpPr>
          <p:cNvPr id="6" name="Footer Placeholder 5">
            <a:extLst>
              <a:ext uri="{FF2B5EF4-FFF2-40B4-BE49-F238E27FC236}">
                <a16:creationId xmlns:a16="http://schemas.microsoft.com/office/drawing/2014/main" id="{AD76346D-C49C-515B-ED0D-6A7CA47E938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E0325B1-9477-4AB4-F8B5-E1927A45866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741788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0AA5-6266-9737-1973-C540B0788621}"/>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83E562C-CEC5-476F-CBE5-355EE40D0A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948EB9-2EBA-0510-AA02-D5990F0A44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9C8F890C-DDB7-B055-F8CB-6F921F4902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0F67D3-7610-F5D3-AE1A-5F0EE1A66F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D8B84DA5-1E84-35D3-0B04-0282F3D4A852}"/>
              </a:ext>
            </a:extLst>
          </p:cNvPr>
          <p:cNvSpPr>
            <a:spLocks noGrp="1"/>
          </p:cNvSpPr>
          <p:nvPr>
            <p:ph type="dt" sz="half" idx="10"/>
          </p:nvPr>
        </p:nvSpPr>
        <p:spPr/>
        <p:txBody>
          <a:bodyPr/>
          <a:lstStyle/>
          <a:p>
            <a:fld id="{9338B7B3-0480-458C-A287-19AFBD35FA39}" type="datetimeFigureOut">
              <a:rPr lang="en-CA" smtClean="0"/>
              <a:t>2025-10-31</a:t>
            </a:fld>
            <a:endParaRPr lang="en-CA"/>
          </a:p>
        </p:txBody>
      </p:sp>
      <p:sp>
        <p:nvSpPr>
          <p:cNvPr id="8" name="Footer Placeholder 7">
            <a:extLst>
              <a:ext uri="{FF2B5EF4-FFF2-40B4-BE49-F238E27FC236}">
                <a16:creationId xmlns:a16="http://schemas.microsoft.com/office/drawing/2014/main" id="{6E2CDCB1-4787-B791-14E8-88E090DD1018}"/>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BD053642-E4A2-0C36-7352-636BD976A24D}"/>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697499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94F51-6DCD-8FC5-BAED-0FDB468CC372}"/>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BA3CBAB7-3ED2-073A-5175-3184981143F7}"/>
              </a:ext>
            </a:extLst>
          </p:cNvPr>
          <p:cNvSpPr>
            <a:spLocks noGrp="1"/>
          </p:cNvSpPr>
          <p:nvPr>
            <p:ph type="dt" sz="half" idx="10"/>
          </p:nvPr>
        </p:nvSpPr>
        <p:spPr/>
        <p:txBody>
          <a:bodyPr/>
          <a:lstStyle/>
          <a:p>
            <a:fld id="{9338B7B3-0480-458C-A287-19AFBD35FA39}" type="datetimeFigureOut">
              <a:rPr lang="en-CA" smtClean="0"/>
              <a:t>2025-10-31</a:t>
            </a:fld>
            <a:endParaRPr lang="en-CA"/>
          </a:p>
        </p:txBody>
      </p:sp>
      <p:sp>
        <p:nvSpPr>
          <p:cNvPr id="4" name="Footer Placeholder 3">
            <a:extLst>
              <a:ext uri="{FF2B5EF4-FFF2-40B4-BE49-F238E27FC236}">
                <a16:creationId xmlns:a16="http://schemas.microsoft.com/office/drawing/2014/main" id="{38FD91C1-88DB-2DF1-AD8E-73CC541661F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9A0516F6-CC17-F5A5-341A-228D6B6A7F3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74645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5839F7-5299-130C-C16E-C6545DFB0226}"/>
              </a:ext>
            </a:extLst>
          </p:cNvPr>
          <p:cNvSpPr>
            <a:spLocks noGrp="1"/>
          </p:cNvSpPr>
          <p:nvPr>
            <p:ph type="dt" sz="half" idx="10"/>
          </p:nvPr>
        </p:nvSpPr>
        <p:spPr/>
        <p:txBody>
          <a:bodyPr/>
          <a:lstStyle/>
          <a:p>
            <a:fld id="{9338B7B3-0480-458C-A287-19AFBD35FA39}" type="datetimeFigureOut">
              <a:rPr lang="en-CA" smtClean="0"/>
              <a:t>2025-10-31</a:t>
            </a:fld>
            <a:endParaRPr lang="en-CA"/>
          </a:p>
        </p:txBody>
      </p:sp>
      <p:sp>
        <p:nvSpPr>
          <p:cNvPr id="3" name="Footer Placeholder 2">
            <a:extLst>
              <a:ext uri="{FF2B5EF4-FFF2-40B4-BE49-F238E27FC236}">
                <a16:creationId xmlns:a16="http://schemas.microsoft.com/office/drawing/2014/main" id="{AE640869-447C-40BF-7E67-942A96A0C87E}"/>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88C46645-254F-ACF9-DB7D-0B6524C56243}"/>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1945842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F0BC0-CBFA-661D-01C2-664FCA8759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8F3B85C-FC6A-0FFC-523C-6E04D68B97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A5B1FDC-F529-53D0-E129-3C230A396C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5E1CC6-ADBF-B114-D0FC-C1149FE4A81A}"/>
              </a:ext>
            </a:extLst>
          </p:cNvPr>
          <p:cNvSpPr>
            <a:spLocks noGrp="1"/>
          </p:cNvSpPr>
          <p:nvPr>
            <p:ph type="dt" sz="half" idx="10"/>
          </p:nvPr>
        </p:nvSpPr>
        <p:spPr/>
        <p:txBody>
          <a:bodyPr/>
          <a:lstStyle/>
          <a:p>
            <a:fld id="{9338B7B3-0480-458C-A287-19AFBD35FA39}" type="datetimeFigureOut">
              <a:rPr lang="en-CA" smtClean="0"/>
              <a:t>2025-10-31</a:t>
            </a:fld>
            <a:endParaRPr lang="en-CA"/>
          </a:p>
        </p:txBody>
      </p:sp>
      <p:sp>
        <p:nvSpPr>
          <p:cNvPr id="6" name="Footer Placeholder 5">
            <a:extLst>
              <a:ext uri="{FF2B5EF4-FFF2-40B4-BE49-F238E27FC236}">
                <a16:creationId xmlns:a16="http://schemas.microsoft.com/office/drawing/2014/main" id="{484DEE1C-A192-4955-08B4-B80384D2BDC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46DF2D7-6B3E-E7B4-95AC-C293E12D68C9}"/>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872170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DEE4-2CB9-E247-6C89-7CF83C2050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3BFC1AE-405D-4FBF-2546-D253823DEA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D098609-31EE-EC3B-544D-F91579E5A1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3E8280-91AC-C690-4519-FB73F8D4B0A5}"/>
              </a:ext>
            </a:extLst>
          </p:cNvPr>
          <p:cNvSpPr>
            <a:spLocks noGrp="1"/>
          </p:cNvSpPr>
          <p:nvPr>
            <p:ph type="dt" sz="half" idx="10"/>
          </p:nvPr>
        </p:nvSpPr>
        <p:spPr/>
        <p:txBody>
          <a:bodyPr/>
          <a:lstStyle/>
          <a:p>
            <a:fld id="{9338B7B3-0480-458C-A287-19AFBD35FA39}" type="datetimeFigureOut">
              <a:rPr lang="en-CA" smtClean="0"/>
              <a:t>2025-10-31</a:t>
            </a:fld>
            <a:endParaRPr lang="en-CA"/>
          </a:p>
        </p:txBody>
      </p:sp>
      <p:sp>
        <p:nvSpPr>
          <p:cNvPr id="6" name="Footer Placeholder 5">
            <a:extLst>
              <a:ext uri="{FF2B5EF4-FFF2-40B4-BE49-F238E27FC236}">
                <a16:creationId xmlns:a16="http://schemas.microsoft.com/office/drawing/2014/main" id="{41B7D333-D7FD-EAFB-93B6-66A1E5B0671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5213E36-BB5A-A357-1AE2-79AF235EFEA7}"/>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87061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EC0C-BB20-65F3-935A-6F32188113B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165C506D-D6EE-0995-E52E-BD203053CD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D38A5F8-E308-8702-1954-2C758E7901D4}"/>
              </a:ext>
            </a:extLst>
          </p:cNvPr>
          <p:cNvSpPr>
            <a:spLocks noGrp="1"/>
          </p:cNvSpPr>
          <p:nvPr>
            <p:ph type="dt" sz="half" idx="10"/>
          </p:nvPr>
        </p:nvSpPr>
        <p:spPr/>
        <p:txBody>
          <a:bodyPr/>
          <a:lstStyle/>
          <a:p>
            <a:fld id="{9338B7B3-0480-458C-A287-19AFBD35FA39}" type="datetimeFigureOut">
              <a:rPr lang="en-CA" smtClean="0"/>
              <a:t>2025-10-31</a:t>
            </a:fld>
            <a:endParaRPr lang="en-CA"/>
          </a:p>
        </p:txBody>
      </p:sp>
      <p:sp>
        <p:nvSpPr>
          <p:cNvPr id="5" name="Footer Placeholder 4">
            <a:extLst>
              <a:ext uri="{FF2B5EF4-FFF2-40B4-BE49-F238E27FC236}">
                <a16:creationId xmlns:a16="http://schemas.microsoft.com/office/drawing/2014/main" id="{53D04D3D-C61F-6508-3BC2-29820B0E90A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6DD2646-50F2-0EFE-5728-196049A730D6}"/>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38548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B8AC41-7279-FAE5-0851-22E94F9631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95124CD-E0A8-A5AD-F2B7-032F9A2792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4025654-F116-8F50-840F-5AB0A65576BD}"/>
              </a:ext>
            </a:extLst>
          </p:cNvPr>
          <p:cNvSpPr>
            <a:spLocks noGrp="1"/>
          </p:cNvSpPr>
          <p:nvPr>
            <p:ph type="dt" sz="half" idx="10"/>
          </p:nvPr>
        </p:nvSpPr>
        <p:spPr/>
        <p:txBody>
          <a:bodyPr/>
          <a:lstStyle/>
          <a:p>
            <a:fld id="{9338B7B3-0480-458C-A287-19AFBD35FA39}" type="datetimeFigureOut">
              <a:rPr lang="en-CA" smtClean="0"/>
              <a:t>2025-10-31</a:t>
            </a:fld>
            <a:endParaRPr lang="en-CA"/>
          </a:p>
        </p:txBody>
      </p:sp>
      <p:sp>
        <p:nvSpPr>
          <p:cNvPr id="5" name="Footer Placeholder 4">
            <a:extLst>
              <a:ext uri="{FF2B5EF4-FFF2-40B4-BE49-F238E27FC236}">
                <a16:creationId xmlns:a16="http://schemas.microsoft.com/office/drawing/2014/main" id="{3D04A9D5-ED41-5AE0-C0E8-A1BCDA0C161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31AC784-A56A-6613-EDFB-EE5F0FD8E87D}"/>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09340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152599-C7A5-5BF3-A518-C644DFFD54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71FE048-93D2-4F33-7789-BD2A55EC89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71CC84B-794A-3A80-7E4F-BB75ED96F5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38B7B3-0480-458C-A287-19AFBD35FA39}" type="datetimeFigureOut">
              <a:rPr lang="en-CA" smtClean="0"/>
              <a:t>2025-10-31</a:t>
            </a:fld>
            <a:endParaRPr lang="en-CA"/>
          </a:p>
        </p:txBody>
      </p:sp>
      <p:sp>
        <p:nvSpPr>
          <p:cNvPr id="5" name="Footer Placeholder 4">
            <a:extLst>
              <a:ext uri="{FF2B5EF4-FFF2-40B4-BE49-F238E27FC236}">
                <a16:creationId xmlns:a16="http://schemas.microsoft.com/office/drawing/2014/main" id="{418EDE8F-9737-24BA-A472-0B988461AB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B0462121-8499-E1D0-5EE6-2D22A0058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620BFB8-ECC0-49DA-8E21-E97AE6A02810}" type="slidenum">
              <a:rPr lang="en-CA" smtClean="0"/>
              <a:t>‹#›</a:t>
            </a:fld>
            <a:endParaRPr lang="en-CA"/>
          </a:p>
        </p:txBody>
      </p:sp>
    </p:spTree>
    <p:extLst>
      <p:ext uri="{BB962C8B-B14F-4D97-AF65-F5344CB8AC3E}">
        <p14:creationId xmlns:p14="http://schemas.microsoft.com/office/powerpoint/2010/main" val="1271832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dictionary.cambridge.org/dictionary/english/decision" TargetMode="External"/><Relationship Id="rId2" Type="http://schemas.openxmlformats.org/officeDocument/2006/relationships/hyperlink" Target="https://dictionary.cambridge.org/dictionary/english/unable" TargetMode="External"/><Relationship Id="rId1" Type="http://schemas.openxmlformats.org/officeDocument/2006/relationships/slideLayout" Target="../slideLayouts/slideLayout2.xml"/><Relationship Id="rId6" Type="http://schemas.openxmlformats.org/officeDocument/2006/relationships/hyperlink" Target="https://dictionary.cambridge.org/dictionary/english/confused" TargetMode="External"/><Relationship Id="rId5" Type="http://schemas.openxmlformats.org/officeDocument/2006/relationships/hyperlink" Target="https://dictionary.cambridge.org/dictionary/english/excite" TargetMode="External"/><Relationship Id="rId4" Type="http://schemas.openxmlformats.org/officeDocument/2006/relationships/hyperlink" Target="https://dictionary.cambridge.org/dictionary/english/nervous"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6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6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72866-E746-3194-627A-803F41C82BB5}"/>
              </a:ext>
            </a:extLst>
          </p:cNvPr>
          <p:cNvSpPr>
            <a:spLocks noGrp="1"/>
          </p:cNvSpPr>
          <p:nvPr>
            <p:ph type="ctrTitle"/>
          </p:nvPr>
        </p:nvSpPr>
        <p:spPr/>
        <p:txBody>
          <a:bodyPr/>
          <a:lstStyle/>
          <a:p>
            <a:r>
              <a:rPr lang="en-CA" dirty="0"/>
              <a:t>Value</a:t>
            </a:r>
          </a:p>
        </p:txBody>
      </p:sp>
      <p:sp>
        <p:nvSpPr>
          <p:cNvPr id="3" name="Subtitle 2">
            <a:extLst>
              <a:ext uri="{FF2B5EF4-FFF2-40B4-BE49-F238E27FC236}">
                <a16:creationId xmlns:a16="http://schemas.microsoft.com/office/drawing/2014/main" id="{4E8639E4-9B7F-B6E6-E825-01789605A390}"/>
              </a:ext>
            </a:extLst>
          </p:cNvPr>
          <p:cNvSpPr>
            <a:spLocks noGrp="1"/>
          </p:cNvSpPr>
          <p:nvPr>
            <p:ph type="subTitle" idx="1"/>
          </p:nvPr>
        </p:nvSpPr>
        <p:spPr/>
        <p:txBody>
          <a:bodyPr/>
          <a:lstStyle/>
          <a:p>
            <a:r>
              <a:rPr lang="en-CA" dirty="0"/>
              <a:t>Art 251</a:t>
            </a:r>
          </a:p>
        </p:txBody>
      </p:sp>
    </p:spTree>
    <p:extLst>
      <p:ext uri="{BB962C8B-B14F-4D97-AF65-F5344CB8AC3E}">
        <p14:creationId xmlns:p14="http://schemas.microsoft.com/office/powerpoint/2010/main" val="176361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What is Value?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p:txBody>
          <a:bodyPr/>
          <a:lstStyle/>
          <a:p>
            <a:pPr marL="0" indent="0">
              <a:buNone/>
            </a:pPr>
            <a:r>
              <a:rPr lang="en-CA" dirty="0"/>
              <a:t>Value </a:t>
            </a:r>
            <a:r>
              <a:rPr lang="en-US" dirty="0"/>
              <a:t> concerns how light or dark things are. </a:t>
            </a:r>
          </a:p>
          <a:p>
            <a:pPr marL="0" indent="0">
              <a:buNone/>
            </a:pPr>
            <a:endParaRPr lang="en-US" dirty="0"/>
          </a:p>
          <a:p>
            <a:pPr marL="0" indent="0">
              <a:buNone/>
            </a:pPr>
            <a:r>
              <a:rPr lang="en-US" dirty="0"/>
              <a:t>Value can be an overall aspect of a work, or it can vary from place to place, but in all cases the scale we use is from the darkest value, which is </a:t>
            </a:r>
            <a:r>
              <a:rPr lang="en-US" b="1" dirty="0"/>
              <a:t>black</a:t>
            </a:r>
            <a:r>
              <a:rPr lang="en-US" dirty="0"/>
              <a:t>, to the lightest, which is </a:t>
            </a:r>
            <a:r>
              <a:rPr lang="en-US" dirty="0">
                <a:solidFill>
                  <a:schemeClr val="bg1">
                    <a:lumMod val="85000"/>
                  </a:schemeClr>
                </a:solidFill>
              </a:rPr>
              <a:t>white</a:t>
            </a:r>
            <a:r>
              <a:rPr lang="en-US" dirty="0"/>
              <a:t>. </a:t>
            </a:r>
          </a:p>
          <a:p>
            <a:pPr marL="0" indent="0">
              <a:buNone/>
            </a:pPr>
            <a:endParaRPr lang="en-US" dirty="0"/>
          </a:p>
          <a:p>
            <a:pPr marL="0" indent="0">
              <a:buNone/>
            </a:pPr>
            <a:r>
              <a:rPr lang="en-US" dirty="0"/>
              <a:t>Value underlies </a:t>
            </a:r>
            <a:r>
              <a:rPr lang="en-US" i="1" dirty="0"/>
              <a:t>line</a:t>
            </a:r>
            <a:r>
              <a:rPr lang="en-US" dirty="0"/>
              <a:t> and </a:t>
            </a:r>
            <a:r>
              <a:rPr lang="en-US" i="1" dirty="0"/>
              <a:t>color</a:t>
            </a:r>
            <a:r>
              <a:rPr lang="en-US" dirty="0"/>
              <a:t>, and getting the values correct might be more important than getting the colors correct.</a:t>
            </a:r>
            <a:endParaRPr lang="en-CA" dirty="0"/>
          </a:p>
        </p:txBody>
      </p:sp>
    </p:spTree>
    <p:extLst>
      <p:ext uri="{BB962C8B-B14F-4D97-AF65-F5344CB8AC3E}">
        <p14:creationId xmlns:p14="http://schemas.microsoft.com/office/powerpoint/2010/main" val="3639904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Low Key</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p:txBody>
          <a:bodyPr/>
          <a:lstStyle/>
          <a:p>
            <a:pPr marL="0" indent="0">
              <a:buNone/>
            </a:pPr>
            <a:r>
              <a:rPr lang="en-US" dirty="0"/>
              <a:t>Works that consistently use dark values we call </a:t>
            </a:r>
            <a:r>
              <a:rPr lang="en-US" i="1" dirty="0"/>
              <a:t>low key</a:t>
            </a:r>
            <a:r>
              <a:rPr lang="en-US" dirty="0"/>
              <a:t>. </a:t>
            </a:r>
          </a:p>
          <a:p>
            <a:pPr marL="0" indent="0">
              <a:buNone/>
            </a:pPr>
            <a:endParaRPr lang="en-US" dirty="0"/>
          </a:p>
          <a:p>
            <a:pPr marL="0" indent="0">
              <a:buNone/>
            </a:pPr>
            <a:r>
              <a:rPr lang="en-US" dirty="0"/>
              <a:t>Such work can seem brooding, or mysterious, or even frightening.</a:t>
            </a:r>
          </a:p>
          <a:p>
            <a:pPr marL="0" indent="0">
              <a:buNone/>
            </a:pPr>
            <a:endParaRPr lang="en-US" dirty="0"/>
          </a:p>
          <a:p>
            <a:pPr marL="0" indent="0">
              <a:buNone/>
            </a:pPr>
            <a:r>
              <a:rPr lang="en-US" dirty="0"/>
              <a:t> Rembrandt was famous for low key paintings, and Yousuf Karsh used low key lighting for many of his famous photographs.</a:t>
            </a:r>
            <a:endParaRPr lang="en-CA" dirty="0"/>
          </a:p>
        </p:txBody>
      </p:sp>
    </p:spTree>
    <p:extLst>
      <p:ext uri="{BB962C8B-B14F-4D97-AF65-F5344CB8AC3E}">
        <p14:creationId xmlns:p14="http://schemas.microsoft.com/office/powerpoint/2010/main" val="3805243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Low Key</a:t>
            </a:r>
          </a:p>
        </p:txBody>
      </p:sp>
      <p:pic>
        <p:nvPicPr>
          <p:cNvPr id="6" name="Picture 5">
            <a:extLst>
              <a:ext uri="{FF2B5EF4-FFF2-40B4-BE49-F238E27FC236}">
                <a16:creationId xmlns:a16="http://schemas.microsoft.com/office/drawing/2014/main" id="{57148E7E-7EC9-F295-2496-5CC8C74002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1716" y="1365112"/>
            <a:ext cx="11048568" cy="5237168"/>
          </a:xfrm>
          <a:prstGeom prst="rect">
            <a:avLst/>
          </a:prstGeom>
          <a:noFill/>
          <a:ln>
            <a:noFill/>
          </a:ln>
        </p:spPr>
      </p:pic>
    </p:spTree>
    <p:extLst>
      <p:ext uri="{BB962C8B-B14F-4D97-AF65-F5344CB8AC3E}">
        <p14:creationId xmlns:p14="http://schemas.microsoft.com/office/powerpoint/2010/main" val="143689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High Key</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p:txBody>
          <a:bodyPr/>
          <a:lstStyle/>
          <a:p>
            <a:pPr marL="0" indent="0">
              <a:buNone/>
            </a:pPr>
            <a:r>
              <a:rPr lang="en-US" dirty="0"/>
              <a:t>Work that uses light, bright values is called </a:t>
            </a:r>
            <a:r>
              <a:rPr lang="en-US" b="1" i="1" dirty="0"/>
              <a:t>high key</a:t>
            </a:r>
            <a:r>
              <a:rPr lang="en-US" dirty="0"/>
              <a:t>. </a:t>
            </a:r>
          </a:p>
          <a:p>
            <a:pPr marL="0" indent="0">
              <a:buNone/>
            </a:pPr>
            <a:endParaRPr lang="en-US" dirty="0"/>
          </a:p>
          <a:p>
            <a:pPr marL="0" indent="0">
              <a:buNone/>
            </a:pPr>
            <a:r>
              <a:rPr lang="en-US" dirty="0"/>
              <a:t>We tend to see this as cheerful and happy.</a:t>
            </a:r>
          </a:p>
          <a:p>
            <a:pPr marL="0" indent="0">
              <a:buNone/>
            </a:pPr>
            <a:endParaRPr lang="en-US" dirty="0"/>
          </a:p>
          <a:p>
            <a:pPr marL="0" indent="0">
              <a:buNone/>
            </a:pPr>
            <a:r>
              <a:rPr lang="en-US" dirty="0"/>
              <a:t>In the excess the images are washed out and little remains except color or whiteness. </a:t>
            </a:r>
            <a:endParaRPr lang="en-CA" dirty="0"/>
          </a:p>
        </p:txBody>
      </p:sp>
    </p:spTree>
    <p:extLst>
      <p:ext uri="{BB962C8B-B14F-4D97-AF65-F5344CB8AC3E}">
        <p14:creationId xmlns:p14="http://schemas.microsoft.com/office/powerpoint/2010/main" val="1330086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High Key</a:t>
            </a:r>
          </a:p>
        </p:txBody>
      </p:sp>
      <p:pic>
        <p:nvPicPr>
          <p:cNvPr id="3" name="Picture 2">
            <a:extLst>
              <a:ext uri="{FF2B5EF4-FFF2-40B4-BE49-F238E27FC236}">
                <a16:creationId xmlns:a16="http://schemas.microsoft.com/office/drawing/2014/main" id="{4F272299-AA1D-6626-87EC-FE7E7BF3EB3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10346" y="1850555"/>
            <a:ext cx="9308830" cy="4178285"/>
          </a:xfrm>
          <a:prstGeom prst="rect">
            <a:avLst/>
          </a:prstGeom>
          <a:noFill/>
          <a:ln>
            <a:noFill/>
          </a:ln>
        </p:spPr>
      </p:pic>
    </p:spTree>
    <p:extLst>
      <p:ext uri="{BB962C8B-B14F-4D97-AF65-F5344CB8AC3E}">
        <p14:creationId xmlns:p14="http://schemas.microsoft.com/office/powerpoint/2010/main" val="2054638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Pixel Values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p:txBody>
          <a:bodyPr>
            <a:normAutofit fontScale="92500" lnSpcReduction="10000"/>
          </a:bodyPr>
          <a:lstStyle/>
          <a:p>
            <a:pPr marL="0" indent="0">
              <a:buNone/>
            </a:pPr>
            <a:r>
              <a:rPr lang="en-US" dirty="0"/>
              <a:t>A pixel is a </a:t>
            </a:r>
            <a:r>
              <a:rPr lang="en-US" i="1" dirty="0"/>
              <a:t>color</a:t>
            </a:r>
            <a:r>
              <a:rPr lang="en-US" dirty="0"/>
              <a:t> value.</a:t>
            </a:r>
          </a:p>
          <a:p>
            <a:pPr marL="0" indent="0">
              <a:buNone/>
            </a:pPr>
            <a:r>
              <a:rPr lang="en-US" dirty="0"/>
              <a:t>In fact, it contains a red, green, and blue component, and the </a:t>
            </a:r>
            <a:r>
              <a:rPr lang="en-US" i="1" dirty="0"/>
              <a:t>value</a:t>
            </a:r>
            <a:r>
              <a:rPr lang="en-US" dirty="0"/>
              <a:t> of a pixel is the </a:t>
            </a:r>
            <a:r>
              <a:rPr lang="en-US" i="1" dirty="0"/>
              <a:t>brightness</a:t>
            </a:r>
            <a:r>
              <a:rPr lang="en-US" dirty="0"/>
              <a:t> or intensity of the pixel, irrespective of the color it represents. </a:t>
            </a:r>
          </a:p>
          <a:p>
            <a:pPr marL="0" indent="0">
              <a:buNone/>
            </a:pPr>
            <a:endParaRPr lang="en-US" dirty="0"/>
          </a:p>
          <a:p>
            <a:pPr marL="0" indent="0">
              <a:buNone/>
            </a:pPr>
            <a:r>
              <a:rPr lang="en-US" dirty="0"/>
              <a:t>While in chapter 2 a pixel could have two levels (black or white), now let’s think of it as a </a:t>
            </a:r>
            <a:r>
              <a:rPr lang="en-US" b="1" dirty="0"/>
              <a:t>grey</a:t>
            </a:r>
            <a:r>
              <a:rPr lang="en-US" dirty="0"/>
              <a:t> level, and it will have a value typically between 0 and 255. </a:t>
            </a:r>
          </a:p>
          <a:p>
            <a:pPr marL="0" indent="0">
              <a:buNone/>
            </a:pPr>
            <a:r>
              <a:rPr lang="en-US" dirty="0"/>
              <a:t>Normally 0 represents black, and 255 represents white, but both the range and the value associated with any number can differ. Values in between represent various intensities of grey.</a:t>
            </a:r>
            <a:endParaRPr lang="en-CA" dirty="0"/>
          </a:p>
        </p:txBody>
      </p:sp>
    </p:spTree>
    <p:extLst>
      <p:ext uri="{BB962C8B-B14F-4D97-AF65-F5344CB8AC3E}">
        <p14:creationId xmlns:p14="http://schemas.microsoft.com/office/powerpoint/2010/main" val="1172546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255?</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p:txBody>
          <a:bodyPr>
            <a:normAutofit/>
          </a:bodyPr>
          <a:lstStyle/>
          <a:p>
            <a:pPr marL="0" indent="0">
              <a:buNone/>
            </a:pPr>
            <a:r>
              <a:rPr lang="en-US" dirty="0"/>
              <a:t>The number 255 represents the largest number that we can represent in a single </a:t>
            </a:r>
            <a:r>
              <a:rPr lang="en-US" i="1" dirty="0"/>
              <a:t>byte</a:t>
            </a:r>
            <a:r>
              <a:rPr lang="en-US" dirty="0"/>
              <a:t> (8 bits), which is a standard unit of memory on a computer: one byte can store a single character. </a:t>
            </a:r>
          </a:p>
          <a:p>
            <a:pPr marL="0" indent="0">
              <a:buNone/>
            </a:pPr>
            <a:endParaRPr lang="en-US" dirty="0"/>
          </a:p>
          <a:p>
            <a:pPr marL="0" indent="0">
              <a:buNone/>
            </a:pPr>
            <a:r>
              <a:rPr lang="en-US" dirty="0"/>
              <a:t>8 Bits allows numbers between 0-255 (256 levels).</a:t>
            </a:r>
          </a:p>
          <a:p>
            <a:pPr marL="0" indent="0">
              <a:buNone/>
            </a:pPr>
            <a:r>
              <a:rPr lang="en-US" dirty="0"/>
              <a:t>Human eyes can’t detect more levels than that anyway. </a:t>
            </a:r>
          </a:p>
          <a:p>
            <a:pPr marL="0" indent="0">
              <a:buNone/>
            </a:pPr>
            <a:endParaRPr lang="en-US" dirty="0"/>
          </a:p>
          <a:p>
            <a:pPr marL="0" indent="0">
              <a:buNone/>
            </a:pPr>
            <a:r>
              <a:rPr lang="en-US" sz="1800" dirty="0"/>
              <a:t>Extensions to larger ranges is pretty straightforward, and are usually meant to handle very specific devices and data sets, such as medical and astronomical data.</a:t>
            </a:r>
            <a:endParaRPr lang="en-CA" sz="1800" dirty="0"/>
          </a:p>
          <a:p>
            <a:endParaRPr lang="en-CA" dirty="0"/>
          </a:p>
        </p:txBody>
      </p:sp>
    </p:spTree>
    <p:extLst>
      <p:ext uri="{BB962C8B-B14F-4D97-AF65-F5344CB8AC3E}">
        <p14:creationId xmlns:p14="http://schemas.microsoft.com/office/powerpoint/2010/main" val="2470415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256 levels (values) of grey</a:t>
            </a:r>
          </a:p>
        </p:txBody>
      </p:sp>
      <p:pic>
        <p:nvPicPr>
          <p:cNvPr id="6" name="Picture 5">
            <a:extLst>
              <a:ext uri="{FF2B5EF4-FFF2-40B4-BE49-F238E27FC236}">
                <a16:creationId xmlns:a16="http://schemas.microsoft.com/office/drawing/2014/main" id="{BDC62D56-F65D-F3B1-7A4E-CBC85095016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6910" y="2861461"/>
            <a:ext cx="9817186" cy="2520014"/>
          </a:xfrm>
          <a:prstGeom prst="rect">
            <a:avLst/>
          </a:prstGeom>
          <a:noFill/>
          <a:ln>
            <a:noFill/>
          </a:ln>
        </p:spPr>
      </p:pic>
    </p:spTree>
    <p:extLst>
      <p:ext uri="{BB962C8B-B14F-4D97-AF65-F5344CB8AC3E}">
        <p14:creationId xmlns:p14="http://schemas.microsoft.com/office/powerpoint/2010/main" val="2929719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ityscape with many signs&#10;&#10;AI-generated content may be incorrect.">
            <a:extLst>
              <a:ext uri="{FF2B5EF4-FFF2-40B4-BE49-F238E27FC236}">
                <a16:creationId xmlns:a16="http://schemas.microsoft.com/office/drawing/2014/main" id="{17C98E6F-8ECB-80DD-3356-6DD1C813272F}"/>
              </a:ext>
            </a:extLst>
          </p:cNvPr>
          <p:cNvPicPr>
            <a:picLocks noChangeAspect="1"/>
          </p:cNvPicPr>
          <p:nvPr/>
        </p:nvPicPr>
        <p:blipFill>
          <a:blip r:embed="rId2">
            <a:extLst>
              <a:ext uri="{28A0092B-C50C-407E-A947-70E740481C1C}">
                <a14:useLocalDpi xmlns:a14="http://schemas.microsoft.com/office/drawing/2010/main" val="0"/>
              </a:ext>
            </a:extLst>
          </a:blip>
          <a:srcRect r="5533" b="2"/>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838200" y="365125"/>
            <a:ext cx="3822189" cy="1899912"/>
          </a:xfrm>
        </p:spPr>
        <p:txBody>
          <a:bodyPr>
            <a:normAutofit/>
          </a:bodyPr>
          <a:lstStyle/>
          <a:p>
            <a:r>
              <a:rPr lang="en-CA" sz="4000"/>
              <a:t>Grey level images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2434201"/>
            <a:ext cx="3822189" cy="3742762"/>
          </a:xfrm>
        </p:spPr>
        <p:txBody>
          <a:bodyPr>
            <a:normAutofit/>
          </a:bodyPr>
          <a:lstStyle/>
          <a:p>
            <a:pPr marL="0" indent="0">
              <a:buNone/>
            </a:pPr>
            <a:r>
              <a:rPr lang="en-US" sz="2000" dirty="0"/>
              <a:t>A grey level image contains only grey values, like an old black and white TV.</a:t>
            </a:r>
            <a:br>
              <a:rPr lang="en-US" sz="2000" dirty="0"/>
            </a:br>
            <a:br>
              <a:rPr lang="en-US" sz="2000" dirty="0"/>
            </a:br>
            <a:r>
              <a:rPr lang="en-US" sz="2000" dirty="0"/>
              <a:t>We can still see most objects very clearly.</a:t>
            </a:r>
          </a:p>
          <a:p>
            <a:pPr marL="0" indent="0">
              <a:buNone/>
            </a:pPr>
            <a:endParaRPr lang="en-US" sz="2000" dirty="0"/>
          </a:p>
          <a:p>
            <a:pPr marL="0" indent="0">
              <a:buNone/>
            </a:pPr>
            <a:endParaRPr lang="en-CA" sz="2000" dirty="0"/>
          </a:p>
        </p:txBody>
      </p:sp>
    </p:spTree>
    <p:extLst>
      <p:ext uri="{BB962C8B-B14F-4D97-AF65-F5344CB8AC3E}">
        <p14:creationId xmlns:p14="http://schemas.microsoft.com/office/powerpoint/2010/main" val="2180922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a:t>Brightness</a:t>
            </a:r>
            <a:endParaRPr lang="en-CA" dirty="0"/>
          </a:p>
        </p:txBody>
      </p:sp>
      <p:sp>
        <p:nvSpPr>
          <p:cNvPr id="3" name="Content Placeholder 2">
            <a:extLst>
              <a:ext uri="{FF2B5EF4-FFF2-40B4-BE49-F238E27FC236}">
                <a16:creationId xmlns:a16="http://schemas.microsoft.com/office/drawing/2014/main" id="{92B5C167-CE1C-7F77-0313-904EE3D394AA}"/>
              </a:ext>
            </a:extLst>
          </p:cNvPr>
          <p:cNvSpPr>
            <a:spLocks noGrp="1"/>
          </p:cNvSpPr>
          <p:nvPr>
            <p:ph idx="1"/>
          </p:nvPr>
        </p:nvSpPr>
        <p:spPr>
          <a:xfrm>
            <a:off x="135933" y="1916112"/>
            <a:ext cx="3223647" cy="4351338"/>
          </a:xfrm>
        </p:spPr>
        <p:txBody>
          <a:bodyPr>
            <a:normAutofit/>
          </a:bodyPr>
          <a:lstStyle/>
          <a:p>
            <a:pPr marL="0" indent="0">
              <a:buNone/>
            </a:pPr>
            <a:r>
              <a:rPr lang="en-CA" dirty="0"/>
              <a:t>Colors can have very different hues and the same value.</a:t>
            </a:r>
            <a:endParaRPr lang="en-CA" sz="1800" dirty="0"/>
          </a:p>
          <a:p>
            <a:endParaRPr lang="en-CA" dirty="0"/>
          </a:p>
        </p:txBody>
      </p:sp>
      <p:pic>
        <p:nvPicPr>
          <p:cNvPr id="9" name="Picture 8" descr="A close up of a color&#10;&#10;AI-generated content may be incorrect.">
            <a:extLst>
              <a:ext uri="{FF2B5EF4-FFF2-40B4-BE49-F238E27FC236}">
                <a16:creationId xmlns:a16="http://schemas.microsoft.com/office/drawing/2014/main" id="{2D1F0F28-6A15-7E60-EE27-1F24244115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3567" y="777875"/>
            <a:ext cx="8572500" cy="5715000"/>
          </a:xfrm>
          <a:prstGeom prst="rect">
            <a:avLst/>
          </a:prstGeom>
        </p:spPr>
      </p:pic>
    </p:spTree>
    <p:extLst>
      <p:ext uri="{BB962C8B-B14F-4D97-AF65-F5344CB8AC3E}">
        <p14:creationId xmlns:p14="http://schemas.microsoft.com/office/powerpoint/2010/main" val="4203537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6600" kern="1200">
                <a:solidFill>
                  <a:schemeClr val="tx1"/>
                </a:solidFill>
                <a:latin typeface="+mj-lt"/>
                <a:ea typeface="+mj-ea"/>
                <a:cs typeface="+mj-cs"/>
              </a:rPr>
              <a:t>Brightness</a:t>
            </a:r>
          </a:p>
        </p:txBody>
      </p:sp>
      <p:sp>
        <p:nvSpPr>
          <p:cNvPr id="13"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10D007A-E83B-DF1F-4419-6C5AB3B606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701462" y="2633472"/>
            <a:ext cx="10786028" cy="3586353"/>
          </a:xfrm>
          <a:prstGeom prst="rect">
            <a:avLst/>
          </a:prstGeom>
          <a:noFill/>
        </p:spPr>
      </p:pic>
    </p:spTree>
    <p:extLst>
      <p:ext uri="{BB962C8B-B14F-4D97-AF65-F5344CB8AC3E}">
        <p14:creationId xmlns:p14="http://schemas.microsoft.com/office/powerpoint/2010/main" val="2828013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Histogram</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p:txBody>
          <a:bodyPr>
            <a:normAutofit/>
          </a:bodyPr>
          <a:lstStyle/>
          <a:p>
            <a:pPr marL="0" indent="0">
              <a:buNone/>
            </a:pPr>
            <a:r>
              <a:rPr lang="en-CA" dirty="0"/>
              <a:t>A histogram is a visual representation of the distribution of data.</a:t>
            </a:r>
          </a:p>
          <a:p>
            <a:pPr marL="0" indent="0">
              <a:buNone/>
            </a:pPr>
            <a:endParaRPr lang="en-CA" dirty="0"/>
          </a:p>
          <a:p>
            <a:pPr marL="0" indent="0">
              <a:buNone/>
            </a:pPr>
            <a:r>
              <a:rPr lang="en-CA" b="1" dirty="0">
                <a:effectLst/>
              </a:rPr>
              <a:t>Histograms</a:t>
            </a:r>
            <a:r>
              <a:rPr lang="en-CA" dirty="0">
                <a:effectLst/>
              </a:rPr>
              <a:t> are bar graphs that show how many data points fall into each range.</a:t>
            </a:r>
            <a:endParaRPr lang="en-US" dirty="0"/>
          </a:p>
          <a:p>
            <a:pPr marL="0" indent="0">
              <a:buNone/>
            </a:pPr>
            <a:endParaRPr lang="en-CA" dirty="0"/>
          </a:p>
          <a:p>
            <a:pPr marL="0" indent="0">
              <a:buNone/>
            </a:pPr>
            <a:r>
              <a:rPr lang="en-CA" dirty="0"/>
              <a:t>A grey level image can have 256 different values. This is the horizontal axis.</a:t>
            </a:r>
          </a:p>
          <a:p>
            <a:pPr marL="0" indent="0">
              <a:buNone/>
            </a:pPr>
            <a:r>
              <a:rPr lang="en-CA" dirty="0"/>
              <a:t>The height of the graph at any of those 256 points is the number of pixels having that value.</a:t>
            </a:r>
          </a:p>
        </p:txBody>
      </p:sp>
    </p:spTree>
    <p:extLst>
      <p:ext uri="{BB962C8B-B14F-4D97-AF65-F5344CB8AC3E}">
        <p14:creationId xmlns:p14="http://schemas.microsoft.com/office/powerpoint/2010/main" val="3316904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a:t>Histogram</a:t>
            </a:r>
            <a:endParaRPr lang="en-CA" dirty="0"/>
          </a:p>
        </p:txBody>
      </p:sp>
      <p:pic>
        <p:nvPicPr>
          <p:cNvPr id="5" name="Content Placeholder 4">
            <a:extLst>
              <a:ext uri="{FF2B5EF4-FFF2-40B4-BE49-F238E27FC236}">
                <a16:creationId xmlns:a16="http://schemas.microsoft.com/office/drawing/2014/main" id="{B571ACFF-76FD-F20F-D4F9-207BEF2391AE}"/>
              </a:ext>
            </a:extLst>
          </p:cNvPr>
          <p:cNvPicPr>
            <a:picLocks noGrp="1" noChangeAspect="1"/>
          </p:cNvPicPr>
          <p:nvPr>
            <p:ph idx="1"/>
          </p:nvPr>
        </p:nvPicPr>
        <p:blipFill>
          <a:blip r:embed="rId2"/>
          <a:stretch>
            <a:fillRect/>
          </a:stretch>
        </p:blipFill>
        <p:spPr>
          <a:xfrm>
            <a:off x="1554480" y="1641919"/>
            <a:ext cx="8962277" cy="4656011"/>
          </a:xfrm>
          <a:prstGeom prst="rect">
            <a:avLst/>
          </a:prstGeom>
        </p:spPr>
      </p:pic>
    </p:spTree>
    <p:extLst>
      <p:ext uri="{BB962C8B-B14F-4D97-AF65-F5344CB8AC3E}">
        <p14:creationId xmlns:p14="http://schemas.microsoft.com/office/powerpoint/2010/main" val="2818316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a:t>Histogram</a:t>
            </a:r>
            <a:endParaRPr lang="en-CA" dirty="0"/>
          </a:p>
        </p:txBody>
      </p:sp>
      <p:sp>
        <p:nvSpPr>
          <p:cNvPr id="4" name="Content Placeholder 3">
            <a:extLst>
              <a:ext uri="{FF2B5EF4-FFF2-40B4-BE49-F238E27FC236}">
                <a16:creationId xmlns:a16="http://schemas.microsoft.com/office/drawing/2014/main" id="{04D4B209-120B-F9B2-4EE3-EB665A139C03}"/>
              </a:ext>
            </a:extLst>
          </p:cNvPr>
          <p:cNvSpPr>
            <a:spLocks noGrp="1"/>
          </p:cNvSpPr>
          <p:nvPr>
            <p:ph idx="1"/>
          </p:nvPr>
        </p:nvSpPr>
        <p:spPr/>
        <p:txBody>
          <a:bodyPr/>
          <a:lstStyle/>
          <a:p>
            <a:pPr marL="0" indent="0">
              <a:buNone/>
            </a:pPr>
            <a:endParaRPr lang="en-CA" dirty="0"/>
          </a:p>
        </p:txBody>
      </p:sp>
      <p:pic>
        <p:nvPicPr>
          <p:cNvPr id="7" name="Picture 6">
            <a:extLst>
              <a:ext uri="{FF2B5EF4-FFF2-40B4-BE49-F238E27FC236}">
                <a16:creationId xmlns:a16="http://schemas.microsoft.com/office/drawing/2014/main" id="{25B96B48-716C-FE04-467E-28AA21890F3D}"/>
              </a:ext>
            </a:extLst>
          </p:cNvPr>
          <p:cNvPicPr>
            <a:picLocks noChangeAspect="1"/>
          </p:cNvPicPr>
          <p:nvPr/>
        </p:nvPicPr>
        <p:blipFill>
          <a:blip r:embed="rId2"/>
          <a:stretch>
            <a:fillRect/>
          </a:stretch>
        </p:blipFill>
        <p:spPr>
          <a:xfrm>
            <a:off x="381933" y="1422409"/>
            <a:ext cx="10515600" cy="5070466"/>
          </a:xfrm>
          <a:prstGeom prst="rect">
            <a:avLst/>
          </a:prstGeom>
        </p:spPr>
      </p:pic>
    </p:spTree>
    <p:extLst>
      <p:ext uri="{BB962C8B-B14F-4D97-AF65-F5344CB8AC3E}">
        <p14:creationId xmlns:p14="http://schemas.microsoft.com/office/powerpoint/2010/main" val="32500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a:t>Histogram</a:t>
            </a:r>
            <a:endParaRPr lang="en-CA" dirty="0"/>
          </a:p>
        </p:txBody>
      </p:sp>
      <p:pic>
        <p:nvPicPr>
          <p:cNvPr id="5" name="Picture 4">
            <a:extLst>
              <a:ext uri="{FF2B5EF4-FFF2-40B4-BE49-F238E27FC236}">
                <a16:creationId xmlns:a16="http://schemas.microsoft.com/office/drawing/2014/main" id="{E36FD6BE-450F-7AFA-CBB2-6F391D5FCB5B}"/>
              </a:ext>
            </a:extLst>
          </p:cNvPr>
          <p:cNvPicPr>
            <a:picLocks noChangeAspect="1"/>
          </p:cNvPicPr>
          <p:nvPr/>
        </p:nvPicPr>
        <p:blipFill>
          <a:blip r:embed="rId2"/>
          <a:stretch>
            <a:fillRect/>
          </a:stretch>
        </p:blipFill>
        <p:spPr>
          <a:xfrm>
            <a:off x="1430235" y="1542659"/>
            <a:ext cx="9108611" cy="4827144"/>
          </a:xfrm>
          <a:prstGeom prst="rect">
            <a:avLst/>
          </a:prstGeom>
        </p:spPr>
      </p:pic>
    </p:spTree>
    <p:extLst>
      <p:ext uri="{BB962C8B-B14F-4D97-AF65-F5344CB8AC3E}">
        <p14:creationId xmlns:p14="http://schemas.microsoft.com/office/powerpoint/2010/main" val="738392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a:t>Histogram</a:t>
            </a:r>
            <a:endParaRPr lang="en-CA" dirty="0"/>
          </a:p>
        </p:txBody>
      </p:sp>
      <p:pic>
        <p:nvPicPr>
          <p:cNvPr id="4" name="Picture 3">
            <a:extLst>
              <a:ext uri="{FF2B5EF4-FFF2-40B4-BE49-F238E27FC236}">
                <a16:creationId xmlns:a16="http://schemas.microsoft.com/office/drawing/2014/main" id="{4902687A-3859-F632-C231-BC44DD07CACD}"/>
              </a:ext>
            </a:extLst>
          </p:cNvPr>
          <p:cNvPicPr>
            <a:picLocks noChangeAspect="1"/>
          </p:cNvPicPr>
          <p:nvPr/>
        </p:nvPicPr>
        <p:blipFill>
          <a:blip r:embed="rId2"/>
          <a:stretch>
            <a:fillRect/>
          </a:stretch>
        </p:blipFill>
        <p:spPr>
          <a:xfrm>
            <a:off x="1101852" y="1404527"/>
            <a:ext cx="9560982" cy="5453473"/>
          </a:xfrm>
          <a:prstGeom prst="rect">
            <a:avLst/>
          </a:prstGeom>
        </p:spPr>
      </p:pic>
    </p:spTree>
    <p:extLst>
      <p:ext uri="{BB962C8B-B14F-4D97-AF65-F5344CB8AC3E}">
        <p14:creationId xmlns:p14="http://schemas.microsoft.com/office/powerpoint/2010/main" val="3018231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Histogram</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825625"/>
            <a:ext cx="2695414" cy="4351338"/>
          </a:xfrm>
        </p:spPr>
        <p:txBody>
          <a:bodyPr>
            <a:normAutofit lnSpcReduction="10000"/>
          </a:bodyPr>
          <a:lstStyle/>
          <a:p>
            <a:pPr marL="0" indent="0">
              <a:buNone/>
            </a:pPr>
            <a:r>
              <a:rPr lang="en-CA" dirty="0"/>
              <a:t>A histogram does not indicate </a:t>
            </a:r>
            <a:r>
              <a:rPr lang="en-CA" i="1" dirty="0"/>
              <a:t>where</a:t>
            </a:r>
            <a:r>
              <a:rPr lang="en-CA" dirty="0"/>
              <a:t> pixels are, only how many have a particular value. What object has values of a specific value?</a:t>
            </a:r>
            <a:br>
              <a:rPr lang="en-CA" dirty="0"/>
            </a:br>
            <a:br>
              <a:rPr lang="en-CA" dirty="0"/>
            </a:br>
            <a:endParaRPr lang="en-CA" dirty="0"/>
          </a:p>
        </p:txBody>
      </p:sp>
      <p:pic>
        <p:nvPicPr>
          <p:cNvPr id="9" name="Picture 8">
            <a:extLst>
              <a:ext uri="{FF2B5EF4-FFF2-40B4-BE49-F238E27FC236}">
                <a16:creationId xmlns:a16="http://schemas.microsoft.com/office/drawing/2014/main" id="{575BB9A2-A136-ED75-AF9F-BB98AADFEF6D}"/>
              </a:ext>
            </a:extLst>
          </p:cNvPr>
          <p:cNvPicPr>
            <a:picLocks noChangeAspect="1"/>
          </p:cNvPicPr>
          <p:nvPr/>
        </p:nvPicPr>
        <p:blipFill>
          <a:blip r:embed="rId2"/>
          <a:stretch>
            <a:fillRect/>
          </a:stretch>
        </p:blipFill>
        <p:spPr>
          <a:xfrm>
            <a:off x="3669162" y="0"/>
            <a:ext cx="8522838" cy="6858000"/>
          </a:xfrm>
          <a:prstGeom prst="rect">
            <a:avLst/>
          </a:prstGeom>
        </p:spPr>
      </p:pic>
    </p:spTree>
    <p:extLst>
      <p:ext uri="{BB962C8B-B14F-4D97-AF65-F5344CB8AC3E}">
        <p14:creationId xmlns:p14="http://schemas.microsoft.com/office/powerpoint/2010/main" val="782689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001000" y="168275"/>
            <a:ext cx="4004310" cy="4351338"/>
          </a:xfrm>
        </p:spPr>
        <p:txBody>
          <a:bodyPr>
            <a:normAutofit/>
          </a:bodyPr>
          <a:lstStyle/>
          <a:p>
            <a:pPr marL="0" indent="0">
              <a:buNone/>
            </a:pPr>
            <a:r>
              <a:rPr lang="en-CA" dirty="0"/>
              <a:t>A histogram does not indicate </a:t>
            </a:r>
            <a:r>
              <a:rPr lang="en-CA" i="1" dirty="0"/>
              <a:t>where</a:t>
            </a:r>
            <a:r>
              <a:rPr lang="en-CA" dirty="0"/>
              <a:t> pixels are, only how many have a particular value. </a:t>
            </a:r>
            <a:br>
              <a:rPr lang="en-CA" dirty="0"/>
            </a:br>
            <a:endParaRPr lang="en-CA" dirty="0"/>
          </a:p>
        </p:txBody>
      </p:sp>
      <p:pic>
        <p:nvPicPr>
          <p:cNvPr id="6" name="Picture 5" descr="A x-ray of a person's chest&#10;&#10;AI-generated content may be incorrect.">
            <a:extLst>
              <a:ext uri="{FF2B5EF4-FFF2-40B4-BE49-F238E27FC236}">
                <a16:creationId xmlns:a16="http://schemas.microsoft.com/office/drawing/2014/main" id="{110F2FEC-6499-3053-F62E-C8231627FE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705856" cy="6858000"/>
          </a:xfrm>
          <a:prstGeom prst="rect">
            <a:avLst/>
          </a:prstGeom>
        </p:spPr>
      </p:pic>
    </p:spTree>
    <p:extLst>
      <p:ext uri="{BB962C8B-B14F-4D97-AF65-F5344CB8AC3E}">
        <p14:creationId xmlns:p14="http://schemas.microsoft.com/office/powerpoint/2010/main" val="3109588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001000" y="168275"/>
            <a:ext cx="4004310" cy="4351338"/>
          </a:xfrm>
        </p:spPr>
        <p:txBody>
          <a:bodyPr>
            <a:normAutofit/>
          </a:bodyPr>
          <a:lstStyle/>
          <a:p>
            <a:pPr marL="0" indent="0">
              <a:buNone/>
            </a:pPr>
            <a:r>
              <a:rPr lang="en-CA" dirty="0"/>
              <a:t>A histogram does not indicate </a:t>
            </a:r>
            <a:r>
              <a:rPr lang="en-CA" i="1" dirty="0"/>
              <a:t>where</a:t>
            </a:r>
            <a:r>
              <a:rPr lang="en-CA" dirty="0"/>
              <a:t> pixels are, only how many have a particular value. </a:t>
            </a:r>
            <a:br>
              <a:rPr lang="en-CA" dirty="0"/>
            </a:br>
            <a:endParaRPr lang="en-CA" dirty="0"/>
          </a:p>
        </p:txBody>
      </p:sp>
      <p:pic>
        <p:nvPicPr>
          <p:cNvPr id="6" name="Picture 5" descr="A x-ray of a person's chest&#10;&#10;AI-generated content may be incorrect.">
            <a:extLst>
              <a:ext uri="{FF2B5EF4-FFF2-40B4-BE49-F238E27FC236}">
                <a16:creationId xmlns:a16="http://schemas.microsoft.com/office/drawing/2014/main" id="{110F2FEC-6499-3053-F62E-C8231627FE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705856" cy="6858000"/>
          </a:xfrm>
          <a:prstGeom prst="rect">
            <a:avLst/>
          </a:prstGeom>
        </p:spPr>
      </p:pic>
    </p:spTree>
    <p:extLst>
      <p:ext uri="{BB962C8B-B14F-4D97-AF65-F5344CB8AC3E}">
        <p14:creationId xmlns:p14="http://schemas.microsoft.com/office/powerpoint/2010/main" val="3388754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001000" y="168275"/>
            <a:ext cx="4004310" cy="4351338"/>
          </a:xfrm>
        </p:spPr>
        <p:txBody>
          <a:bodyPr>
            <a:normAutofit/>
          </a:bodyPr>
          <a:lstStyle/>
          <a:p>
            <a:pPr marL="0" indent="0">
              <a:buNone/>
            </a:pPr>
            <a:r>
              <a:rPr lang="en-CA" dirty="0"/>
              <a:t>A histogram does not indicate </a:t>
            </a:r>
            <a:r>
              <a:rPr lang="en-CA" i="1" dirty="0"/>
              <a:t>where</a:t>
            </a:r>
            <a:r>
              <a:rPr lang="en-CA" dirty="0"/>
              <a:t> pixels are, only how many have a particular value. </a:t>
            </a:r>
            <a:br>
              <a:rPr lang="en-CA" dirty="0"/>
            </a:br>
            <a:endParaRPr lang="en-CA" dirty="0"/>
          </a:p>
        </p:txBody>
      </p:sp>
      <p:pic>
        <p:nvPicPr>
          <p:cNvPr id="4" name="Picture 3" descr="X-ray of a person's chest&#10;&#10;AI-generated content may be incorrect.">
            <a:extLst>
              <a:ext uri="{FF2B5EF4-FFF2-40B4-BE49-F238E27FC236}">
                <a16:creationId xmlns:a16="http://schemas.microsoft.com/office/drawing/2014/main" id="{E4193328-834E-96C0-E30C-DEC89DDBC4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722750" cy="6878305"/>
          </a:xfrm>
          <a:prstGeom prst="rect">
            <a:avLst/>
          </a:prstGeom>
        </p:spPr>
      </p:pic>
    </p:spTree>
    <p:extLst>
      <p:ext uri="{BB962C8B-B14F-4D97-AF65-F5344CB8AC3E}">
        <p14:creationId xmlns:p14="http://schemas.microsoft.com/office/powerpoint/2010/main" val="3220392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001000" y="168275"/>
            <a:ext cx="4004310" cy="4351338"/>
          </a:xfrm>
        </p:spPr>
        <p:txBody>
          <a:bodyPr>
            <a:normAutofit/>
          </a:bodyPr>
          <a:lstStyle/>
          <a:p>
            <a:pPr marL="0" indent="0">
              <a:buNone/>
            </a:pPr>
            <a:r>
              <a:rPr lang="en-CA" dirty="0"/>
              <a:t>A histogram does not indicate </a:t>
            </a:r>
            <a:r>
              <a:rPr lang="en-CA" i="1" dirty="0"/>
              <a:t>where</a:t>
            </a:r>
            <a:r>
              <a:rPr lang="en-CA" dirty="0"/>
              <a:t> pixels are, only how many have a particular value. </a:t>
            </a:r>
            <a:br>
              <a:rPr lang="en-CA" dirty="0"/>
            </a:br>
            <a:endParaRPr lang="en-CA" dirty="0"/>
          </a:p>
        </p:txBody>
      </p:sp>
      <p:pic>
        <p:nvPicPr>
          <p:cNvPr id="5" name="Picture 4" descr="X-ray of a chest and lungs&#10;&#10;AI-generated content may be incorrect.">
            <a:extLst>
              <a:ext uri="{FF2B5EF4-FFF2-40B4-BE49-F238E27FC236}">
                <a16:creationId xmlns:a16="http://schemas.microsoft.com/office/drawing/2014/main" id="{06CACA5F-0C90-0636-6D16-ED525DE717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7306"/>
            <a:ext cx="5736895" cy="6895306"/>
          </a:xfrm>
          <a:prstGeom prst="rect">
            <a:avLst/>
          </a:prstGeom>
        </p:spPr>
      </p:pic>
    </p:spTree>
    <p:extLst>
      <p:ext uri="{BB962C8B-B14F-4D97-AF65-F5344CB8AC3E}">
        <p14:creationId xmlns:p14="http://schemas.microsoft.com/office/powerpoint/2010/main" val="1678864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001000" y="168275"/>
            <a:ext cx="4004310" cy="4351338"/>
          </a:xfrm>
        </p:spPr>
        <p:txBody>
          <a:bodyPr>
            <a:normAutofit/>
          </a:bodyPr>
          <a:lstStyle/>
          <a:p>
            <a:pPr marL="0" indent="0">
              <a:buNone/>
            </a:pPr>
            <a:r>
              <a:rPr lang="en-CA" dirty="0"/>
              <a:t>A histogram does not indicate </a:t>
            </a:r>
            <a:r>
              <a:rPr lang="en-CA" i="1" dirty="0"/>
              <a:t>where</a:t>
            </a:r>
            <a:r>
              <a:rPr lang="en-CA" dirty="0"/>
              <a:t> pixels are, only how many have a particular value. </a:t>
            </a:r>
            <a:br>
              <a:rPr lang="en-CA" dirty="0"/>
            </a:br>
            <a:endParaRPr lang="en-CA" dirty="0"/>
          </a:p>
        </p:txBody>
      </p:sp>
      <p:pic>
        <p:nvPicPr>
          <p:cNvPr id="4" name="Picture 3" descr="X-ray of a person's chest&#10;&#10;AI-generated content may be incorrect.">
            <a:extLst>
              <a:ext uri="{FF2B5EF4-FFF2-40B4-BE49-F238E27FC236}">
                <a16:creationId xmlns:a16="http://schemas.microsoft.com/office/drawing/2014/main" id="{25EF3743-E035-C8D5-14DB-378174AFBE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705856" cy="6858000"/>
          </a:xfrm>
          <a:prstGeom prst="rect">
            <a:avLst/>
          </a:prstGeom>
        </p:spPr>
      </p:pic>
    </p:spTree>
    <p:extLst>
      <p:ext uri="{BB962C8B-B14F-4D97-AF65-F5344CB8AC3E}">
        <p14:creationId xmlns:p14="http://schemas.microsoft.com/office/powerpoint/2010/main" val="4213684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001000" y="168275"/>
            <a:ext cx="4004310" cy="4351338"/>
          </a:xfrm>
        </p:spPr>
        <p:txBody>
          <a:bodyPr>
            <a:normAutofit/>
          </a:bodyPr>
          <a:lstStyle/>
          <a:p>
            <a:pPr marL="0" indent="0">
              <a:buNone/>
            </a:pPr>
            <a:r>
              <a:rPr lang="en-CA" dirty="0"/>
              <a:t>A histogram does not indicate </a:t>
            </a:r>
            <a:r>
              <a:rPr lang="en-CA" i="1" dirty="0"/>
              <a:t>where</a:t>
            </a:r>
            <a:r>
              <a:rPr lang="en-CA" dirty="0"/>
              <a:t> pixels are, only how many have a particular value. </a:t>
            </a:r>
            <a:br>
              <a:rPr lang="en-CA" dirty="0"/>
            </a:br>
            <a:endParaRPr lang="en-CA" dirty="0"/>
          </a:p>
        </p:txBody>
      </p:sp>
      <p:pic>
        <p:nvPicPr>
          <p:cNvPr id="5" name="Picture 4" descr="A x-ray of a person's chest&#10;&#10;AI-generated content may be incorrect.">
            <a:extLst>
              <a:ext uri="{FF2B5EF4-FFF2-40B4-BE49-F238E27FC236}">
                <a16:creationId xmlns:a16="http://schemas.microsoft.com/office/drawing/2014/main" id="{899FED4B-114F-5E19-202E-15F7365A77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705856" cy="6858000"/>
          </a:xfrm>
          <a:prstGeom prst="rect">
            <a:avLst/>
          </a:prstGeom>
        </p:spPr>
      </p:pic>
    </p:spTree>
    <p:extLst>
      <p:ext uri="{BB962C8B-B14F-4D97-AF65-F5344CB8AC3E}">
        <p14:creationId xmlns:p14="http://schemas.microsoft.com/office/powerpoint/2010/main" val="3767463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Histogram</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825625"/>
            <a:ext cx="2695414" cy="4351338"/>
          </a:xfrm>
        </p:spPr>
        <p:txBody>
          <a:bodyPr>
            <a:normAutofit/>
          </a:bodyPr>
          <a:lstStyle/>
          <a:p>
            <a:pPr marL="0" indent="0">
              <a:buNone/>
            </a:pPr>
            <a:r>
              <a:rPr lang="en-CA" dirty="0"/>
              <a:t>There are 4 peaks in this histogram. What do they represent, if anything?</a:t>
            </a:r>
          </a:p>
        </p:txBody>
      </p:sp>
      <p:pic>
        <p:nvPicPr>
          <p:cNvPr id="5" name="Picture 4" descr="A person in a hat and a graph&#10;&#10;AI-generated content may be incorrect.">
            <a:extLst>
              <a:ext uri="{FF2B5EF4-FFF2-40B4-BE49-F238E27FC236}">
                <a16:creationId xmlns:a16="http://schemas.microsoft.com/office/drawing/2014/main" id="{3853BBFC-5D3A-4131-AF34-2769F8C14D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6169" y="95250"/>
            <a:ext cx="7620000" cy="6667500"/>
          </a:xfrm>
          <a:prstGeom prst="rect">
            <a:avLst/>
          </a:prstGeom>
        </p:spPr>
      </p:pic>
    </p:spTree>
    <p:extLst>
      <p:ext uri="{BB962C8B-B14F-4D97-AF65-F5344CB8AC3E}">
        <p14:creationId xmlns:p14="http://schemas.microsoft.com/office/powerpoint/2010/main" val="1504775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Histogram</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825625"/>
            <a:ext cx="2695414" cy="4351338"/>
          </a:xfrm>
        </p:spPr>
        <p:txBody>
          <a:bodyPr>
            <a:normAutofit/>
          </a:bodyPr>
          <a:lstStyle/>
          <a:p>
            <a:pPr marL="0" indent="0">
              <a:buNone/>
            </a:pPr>
            <a:r>
              <a:rPr lang="en-CA" dirty="0"/>
              <a:t>See what the physical regions have in common </a:t>
            </a:r>
          </a:p>
        </p:txBody>
      </p:sp>
      <p:pic>
        <p:nvPicPr>
          <p:cNvPr id="6" name="Picture 5">
            <a:extLst>
              <a:ext uri="{FF2B5EF4-FFF2-40B4-BE49-F238E27FC236}">
                <a16:creationId xmlns:a16="http://schemas.microsoft.com/office/drawing/2014/main" id="{D682ADF7-AB6C-F022-9D60-F075EAC2BBE7}"/>
              </a:ext>
            </a:extLst>
          </p:cNvPr>
          <p:cNvPicPr>
            <a:picLocks noChangeAspect="1"/>
          </p:cNvPicPr>
          <p:nvPr/>
        </p:nvPicPr>
        <p:blipFill>
          <a:blip r:embed="rId2"/>
          <a:stretch>
            <a:fillRect/>
          </a:stretch>
        </p:blipFill>
        <p:spPr>
          <a:xfrm>
            <a:off x="3983571" y="365124"/>
            <a:ext cx="8222598" cy="4919797"/>
          </a:xfrm>
          <a:prstGeom prst="rect">
            <a:avLst/>
          </a:prstGeom>
        </p:spPr>
      </p:pic>
    </p:spTree>
    <p:extLst>
      <p:ext uri="{BB962C8B-B14F-4D97-AF65-F5344CB8AC3E}">
        <p14:creationId xmlns:p14="http://schemas.microsoft.com/office/powerpoint/2010/main" val="2153453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Contrast</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825625"/>
            <a:ext cx="10340340" cy="4351338"/>
          </a:xfrm>
        </p:spPr>
        <p:txBody>
          <a:bodyPr>
            <a:normAutofit fontScale="92500" lnSpcReduction="20000"/>
          </a:bodyPr>
          <a:lstStyle/>
          <a:p>
            <a:pPr marL="0" indent="0">
              <a:buNone/>
            </a:pPr>
            <a:r>
              <a:rPr lang="en-US" i="1" dirty="0"/>
              <a:t>Contrast</a:t>
            </a:r>
            <a:r>
              <a:rPr lang="en-US" dirty="0"/>
              <a:t> is the range of grey levels that are occupied (I.E. have pixels with that level) compared with the total number of levels possible.</a:t>
            </a:r>
          </a:p>
          <a:p>
            <a:pPr marL="0" indent="0">
              <a:buNone/>
            </a:pPr>
            <a:endParaRPr lang="en-US" dirty="0"/>
          </a:p>
          <a:p>
            <a:pPr marL="0" indent="0">
              <a:buNone/>
            </a:pPr>
            <a:r>
              <a:rPr lang="en-US" dirty="0"/>
              <a:t>The idea is that there may be grey values at the bottom or top of the possible range that have no pixels belonging to them.</a:t>
            </a:r>
          </a:p>
          <a:p>
            <a:pPr marL="0" indent="0">
              <a:buNone/>
            </a:pPr>
            <a:endParaRPr lang="en-US" dirty="0"/>
          </a:p>
          <a:p>
            <a:pPr marL="0" indent="0">
              <a:buNone/>
            </a:pPr>
            <a:r>
              <a:rPr lang="en-US" dirty="0"/>
              <a:t>The fraction of the range that </a:t>
            </a:r>
            <a:r>
              <a:rPr lang="en-US" i="1" dirty="0"/>
              <a:t>does</a:t>
            </a:r>
            <a:r>
              <a:rPr lang="en-US" dirty="0"/>
              <a:t> have pixels is a measure of how much contrast is in the image. An image with </a:t>
            </a:r>
            <a:r>
              <a:rPr lang="en-US" i="1" dirty="0"/>
              <a:t>low</a:t>
            </a:r>
            <a:r>
              <a:rPr lang="en-US" dirty="0"/>
              <a:t> contrast can be either bright or dark, but the range of pixels is compressed into a smaller range than it needs to be. There are no pixels at the low and/or the high ends of the range.  We could stretch the histogram by moving the lowest actual pixel values to the lowest possible ones, and doing that iterative up the brightness levels.</a:t>
            </a:r>
            <a:endParaRPr lang="en-CA" dirty="0"/>
          </a:p>
          <a:p>
            <a:pPr marL="0" indent="0">
              <a:buNone/>
            </a:pPr>
            <a:endParaRPr lang="en-CA" dirty="0"/>
          </a:p>
        </p:txBody>
      </p:sp>
    </p:spTree>
    <p:extLst>
      <p:ext uri="{BB962C8B-B14F-4D97-AF65-F5344CB8AC3E}">
        <p14:creationId xmlns:p14="http://schemas.microsoft.com/office/powerpoint/2010/main" val="2169027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Contrast</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825625"/>
            <a:ext cx="10340340" cy="4351338"/>
          </a:xfrm>
        </p:spPr>
        <p:txBody>
          <a:bodyPr>
            <a:normAutofit/>
          </a:bodyPr>
          <a:lstStyle/>
          <a:p>
            <a:pPr marL="0" indent="0">
              <a:buNone/>
            </a:pPr>
            <a:r>
              <a:rPr lang="en-US" dirty="0"/>
              <a:t>An image with </a:t>
            </a:r>
            <a:r>
              <a:rPr lang="en-US" i="1" dirty="0"/>
              <a:t>low</a:t>
            </a:r>
            <a:r>
              <a:rPr lang="en-US" dirty="0"/>
              <a:t> contrast can be either bright or dark, but the range of pixels is compressed into a smaller range than it needs to be.  (</a:t>
            </a:r>
            <a:r>
              <a:rPr lang="en-US" b="1" i="1" dirty="0"/>
              <a:t>Low key</a:t>
            </a:r>
            <a:r>
              <a:rPr lang="en-US" dirty="0"/>
              <a:t>)</a:t>
            </a:r>
            <a:br>
              <a:rPr lang="en-US" dirty="0"/>
            </a:br>
            <a:br>
              <a:rPr lang="en-US" dirty="0"/>
            </a:br>
            <a:r>
              <a:rPr lang="en-US" dirty="0"/>
              <a:t>There are no pixels at the low and/or the high ends of the range.  We could stretch the histogram by moving the lowest actual pixel values to the lowest possible ones, and doing that iterative up the brightness levels.</a:t>
            </a:r>
            <a:endParaRPr lang="en-CA" dirty="0"/>
          </a:p>
          <a:p>
            <a:pPr marL="0" indent="0">
              <a:buNone/>
            </a:pPr>
            <a:endParaRPr lang="en-CA" dirty="0"/>
          </a:p>
        </p:txBody>
      </p:sp>
    </p:spTree>
    <p:extLst>
      <p:ext uri="{BB962C8B-B14F-4D97-AF65-F5344CB8AC3E}">
        <p14:creationId xmlns:p14="http://schemas.microsoft.com/office/powerpoint/2010/main" val="3289724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Contrast</a:t>
            </a:r>
          </a:p>
        </p:txBody>
      </p:sp>
      <p:pic>
        <p:nvPicPr>
          <p:cNvPr id="4" name="Content Placeholder 3">
            <a:extLst>
              <a:ext uri="{FF2B5EF4-FFF2-40B4-BE49-F238E27FC236}">
                <a16:creationId xmlns:a16="http://schemas.microsoft.com/office/drawing/2014/main" id="{86509BB1-E440-2B84-EB3B-E85A0EE425C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8190" y="1857209"/>
            <a:ext cx="10340975" cy="2322210"/>
          </a:xfrm>
          <a:prstGeom prst="rect">
            <a:avLst/>
          </a:prstGeom>
          <a:noFill/>
          <a:ln>
            <a:noFill/>
          </a:ln>
        </p:spPr>
      </p:pic>
      <p:sp>
        <p:nvSpPr>
          <p:cNvPr id="5" name="Content Placeholder 2">
            <a:extLst>
              <a:ext uri="{FF2B5EF4-FFF2-40B4-BE49-F238E27FC236}">
                <a16:creationId xmlns:a16="http://schemas.microsoft.com/office/drawing/2014/main" id="{A4D933E5-D4D2-1622-8EDA-767A244398F7}"/>
              </a:ext>
            </a:extLst>
          </p:cNvPr>
          <p:cNvSpPr txBox="1">
            <a:spLocks/>
          </p:cNvSpPr>
          <p:nvPr/>
        </p:nvSpPr>
        <p:spPr>
          <a:xfrm>
            <a:off x="758825" y="4345940"/>
            <a:ext cx="10340340" cy="16854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dirty="0"/>
              <a:t>      </a:t>
            </a:r>
            <a:r>
              <a:rPr lang="en-CA" sz="3600" dirty="0"/>
              <a:t>Original                       Brighter                More Contrast</a:t>
            </a:r>
          </a:p>
        </p:txBody>
      </p:sp>
    </p:spTree>
    <p:extLst>
      <p:ext uri="{BB962C8B-B14F-4D97-AF65-F5344CB8AC3E}">
        <p14:creationId xmlns:p14="http://schemas.microsoft.com/office/powerpoint/2010/main" val="38816665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Contrast - gamma</a:t>
            </a:r>
          </a:p>
        </p:txBody>
      </p:sp>
      <p:sp>
        <p:nvSpPr>
          <p:cNvPr id="6" name="Content Placeholder 5">
            <a:extLst>
              <a:ext uri="{FF2B5EF4-FFF2-40B4-BE49-F238E27FC236}">
                <a16:creationId xmlns:a16="http://schemas.microsoft.com/office/drawing/2014/main" id="{A97EA368-DF50-5D94-AA8D-BC8E46018E2F}"/>
              </a:ext>
            </a:extLst>
          </p:cNvPr>
          <p:cNvSpPr>
            <a:spLocks noGrp="1"/>
          </p:cNvSpPr>
          <p:nvPr>
            <p:ph idx="1"/>
          </p:nvPr>
        </p:nvSpPr>
        <p:spPr>
          <a:xfrm>
            <a:off x="579755" y="1848485"/>
            <a:ext cx="10515600" cy="4351338"/>
          </a:xfrm>
        </p:spPr>
        <p:txBody>
          <a:bodyPr/>
          <a:lstStyle/>
          <a:p>
            <a:pPr marL="0" indent="0">
              <a:buNone/>
            </a:pPr>
            <a:r>
              <a:rPr lang="en-US" dirty="0"/>
              <a:t>A commonly used enhancement in photography is called the </a:t>
            </a:r>
            <a:r>
              <a:rPr lang="en-US" i="1" dirty="0"/>
              <a:t>gamma (</a:t>
            </a:r>
            <a:r>
              <a:rPr lang="en-US" b="1" dirty="0"/>
              <a:t>g)</a:t>
            </a:r>
            <a:r>
              <a:rPr lang="en-US" i="1" dirty="0"/>
              <a:t> correction</a:t>
            </a:r>
            <a:r>
              <a:rPr lang="en-US" dirty="0"/>
              <a:t> or </a:t>
            </a:r>
            <a:r>
              <a:rPr lang="en-US" i="1" dirty="0"/>
              <a:t>gamma transformation</a:t>
            </a:r>
            <a:r>
              <a:rPr lang="en-US" dirty="0"/>
              <a:t>. </a:t>
            </a:r>
            <a:br>
              <a:rPr lang="en-US" dirty="0"/>
            </a:br>
            <a:br>
              <a:rPr lang="en-US" dirty="0"/>
            </a:br>
            <a:r>
              <a:rPr lang="en-US" dirty="0"/>
              <a:t>This raises each pixel to the </a:t>
            </a:r>
            <a:r>
              <a:rPr lang="en-US" b="1" dirty="0"/>
              <a:t>g</a:t>
            </a:r>
            <a:r>
              <a:rPr lang="en-US" dirty="0"/>
              <a:t> power: that is, for a pixel </a:t>
            </a:r>
            <a:r>
              <a:rPr lang="en-US" b="1" dirty="0"/>
              <a:t>p</a:t>
            </a:r>
            <a:r>
              <a:rPr lang="en-US" dirty="0"/>
              <a:t> new pixel is </a:t>
            </a:r>
            <a:r>
              <a:rPr lang="en-US" b="1" dirty="0" err="1"/>
              <a:t>p^g</a:t>
            </a:r>
            <a:r>
              <a:rPr lang="en-US" dirty="0"/>
              <a:t> . </a:t>
            </a:r>
            <a:br>
              <a:rPr lang="en-US" dirty="0"/>
            </a:br>
            <a:br>
              <a:rPr lang="en-US" dirty="0"/>
            </a:br>
            <a:r>
              <a:rPr lang="en-US" dirty="0"/>
              <a:t>The value of </a:t>
            </a:r>
            <a:r>
              <a:rPr lang="en-US" b="1" dirty="0"/>
              <a:t>g</a:t>
            </a:r>
            <a:r>
              <a:rPr lang="en-US" dirty="0"/>
              <a:t> is should usually be close to 1 or else the image quickly deteriorates. This was devised to correct for the fact that cameras and displays are often not able to capture or display values </a:t>
            </a:r>
            <a:r>
              <a:rPr lang="en-US" i="1" dirty="0"/>
              <a:t>linearly</a:t>
            </a:r>
            <a:r>
              <a:rPr lang="en-US" dirty="0"/>
              <a:t>; that is, the lighter values may be brighter than they should be, and the darker ones darker.</a:t>
            </a:r>
            <a:endParaRPr lang="en-CA" dirty="0"/>
          </a:p>
        </p:txBody>
      </p:sp>
    </p:spTree>
    <p:extLst>
      <p:ext uri="{BB962C8B-B14F-4D97-AF65-F5344CB8AC3E}">
        <p14:creationId xmlns:p14="http://schemas.microsoft.com/office/powerpoint/2010/main" val="27036369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Contrast – gamma  (1.6)</a:t>
            </a:r>
          </a:p>
        </p:txBody>
      </p:sp>
      <p:pic>
        <p:nvPicPr>
          <p:cNvPr id="8" name="Content Placeholder 7">
            <a:extLst>
              <a:ext uri="{FF2B5EF4-FFF2-40B4-BE49-F238E27FC236}">
                <a16:creationId xmlns:a16="http://schemas.microsoft.com/office/drawing/2014/main" id="{1556920C-F567-0956-0C9D-BB9496A38656}"/>
              </a:ext>
            </a:extLst>
          </p:cNvPr>
          <p:cNvPicPr>
            <a:picLocks noGrp="1" noChangeAspect="1"/>
          </p:cNvPicPr>
          <p:nvPr>
            <p:ph idx="1"/>
          </p:nvPr>
        </p:nvPicPr>
        <p:blipFill>
          <a:blip r:embed="rId2"/>
          <a:stretch>
            <a:fillRect/>
          </a:stretch>
        </p:blipFill>
        <p:spPr>
          <a:xfrm>
            <a:off x="1089640" y="1497204"/>
            <a:ext cx="10040219" cy="3366197"/>
          </a:xfrm>
          <a:prstGeom prst="rect">
            <a:avLst/>
          </a:prstGeom>
        </p:spPr>
      </p:pic>
    </p:spTree>
    <p:extLst>
      <p:ext uri="{BB962C8B-B14F-4D97-AF65-F5344CB8AC3E}">
        <p14:creationId xmlns:p14="http://schemas.microsoft.com/office/powerpoint/2010/main" val="10558762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Contrast – Histogram Equalization</a:t>
            </a:r>
          </a:p>
        </p:txBody>
      </p:sp>
      <p:sp>
        <p:nvSpPr>
          <p:cNvPr id="4" name="Content Placeholder 3">
            <a:extLst>
              <a:ext uri="{FF2B5EF4-FFF2-40B4-BE49-F238E27FC236}">
                <a16:creationId xmlns:a16="http://schemas.microsoft.com/office/drawing/2014/main" id="{94F3EB74-083F-6401-AE56-25B84A6FBF74}"/>
              </a:ext>
            </a:extLst>
          </p:cNvPr>
          <p:cNvSpPr>
            <a:spLocks noGrp="1"/>
          </p:cNvSpPr>
          <p:nvPr>
            <p:ph idx="1"/>
          </p:nvPr>
        </p:nvSpPr>
        <p:spPr/>
        <p:txBody>
          <a:bodyPr/>
          <a:lstStyle/>
          <a:p>
            <a:pPr marL="0" indent="0">
              <a:buNone/>
            </a:pPr>
            <a:r>
              <a:rPr lang="en-CA" dirty="0"/>
              <a:t>Change levels so the histogram is as flat as possible.</a:t>
            </a:r>
          </a:p>
        </p:txBody>
      </p:sp>
      <p:pic>
        <p:nvPicPr>
          <p:cNvPr id="5" name="Picture 4">
            <a:extLst>
              <a:ext uri="{FF2B5EF4-FFF2-40B4-BE49-F238E27FC236}">
                <a16:creationId xmlns:a16="http://schemas.microsoft.com/office/drawing/2014/main" id="{12BD9435-55C4-1E26-6A26-80873BCFEB4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5163" y="2346133"/>
            <a:ext cx="7934011" cy="4355640"/>
          </a:xfrm>
          <a:prstGeom prst="rect">
            <a:avLst/>
          </a:prstGeom>
          <a:noFill/>
          <a:ln>
            <a:noFill/>
          </a:ln>
        </p:spPr>
      </p:pic>
    </p:spTree>
    <p:extLst>
      <p:ext uri="{BB962C8B-B14F-4D97-AF65-F5344CB8AC3E}">
        <p14:creationId xmlns:p14="http://schemas.microsoft.com/office/powerpoint/2010/main" val="1914523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Contrast – Histogram Specification</a:t>
            </a:r>
          </a:p>
        </p:txBody>
      </p:sp>
      <p:sp>
        <p:nvSpPr>
          <p:cNvPr id="4" name="Content Placeholder 3">
            <a:extLst>
              <a:ext uri="{FF2B5EF4-FFF2-40B4-BE49-F238E27FC236}">
                <a16:creationId xmlns:a16="http://schemas.microsoft.com/office/drawing/2014/main" id="{94F3EB74-083F-6401-AE56-25B84A6FBF74}"/>
              </a:ext>
            </a:extLst>
          </p:cNvPr>
          <p:cNvSpPr>
            <a:spLocks noGrp="1"/>
          </p:cNvSpPr>
          <p:nvPr>
            <p:ph idx="1"/>
          </p:nvPr>
        </p:nvSpPr>
        <p:spPr/>
        <p:txBody>
          <a:bodyPr/>
          <a:lstStyle/>
          <a:p>
            <a:pPr marL="0" indent="0">
              <a:buNone/>
            </a:pPr>
            <a:r>
              <a:rPr lang="en-CA" dirty="0"/>
              <a:t>Change levels so the histogram is near as possible to another one.</a:t>
            </a:r>
          </a:p>
        </p:txBody>
      </p:sp>
      <p:pic>
        <p:nvPicPr>
          <p:cNvPr id="3" name="Picture 2">
            <a:extLst>
              <a:ext uri="{FF2B5EF4-FFF2-40B4-BE49-F238E27FC236}">
                <a16:creationId xmlns:a16="http://schemas.microsoft.com/office/drawing/2014/main" id="{C70FC09F-19BF-443B-5147-C0198828529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8822" y="2456553"/>
            <a:ext cx="9079529" cy="4356471"/>
          </a:xfrm>
          <a:prstGeom prst="rect">
            <a:avLst/>
          </a:prstGeom>
          <a:noFill/>
          <a:ln>
            <a:noFill/>
          </a:ln>
        </p:spPr>
      </p:pic>
    </p:spTree>
    <p:extLst>
      <p:ext uri="{BB962C8B-B14F-4D97-AF65-F5344CB8AC3E}">
        <p14:creationId xmlns:p14="http://schemas.microsoft.com/office/powerpoint/2010/main" val="28539077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Thresholding – Extreme contrast</a:t>
            </a:r>
          </a:p>
        </p:txBody>
      </p:sp>
      <p:sp>
        <p:nvSpPr>
          <p:cNvPr id="4" name="Content Placeholder 3">
            <a:extLst>
              <a:ext uri="{FF2B5EF4-FFF2-40B4-BE49-F238E27FC236}">
                <a16:creationId xmlns:a16="http://schemas.microsoft.com/office/drawing/2014/main" id="{94F3EB74-083F-6401-AE56-25B84A6FBF74}"/>
              </a:ext>
            </a:extLst>
          </p:cNvPr>
          <p:cNvSpPr>
            <a:spLocks noGrp="1"/>
          </p:cNvSpPr>
          <p:nvPr>
            <p:ph idx="1"/>
          </p:nvPr>
        </p:nvSpPr>
        <p:spPr/>
        <p:txBody>
          <a:bodyPr/>
          <a:lstStyle/>
          <a:p>
            <a:pPr marL="0" indent="0">
              <a:buNone/>
            </a:pPr>
            <a:r>
              <a:rPr lang="en-CA" dirty="0"/>
              <a:t>Change levels so that there are only two: </a:t>
            </a:r>
            <a:r>
              <a:rPr lang="en-CA" b="1" dirty="0"/>
              <a:t>black</a:t>
            </a:r>
            <a:r>
              <a:rPr lang="en-CA" dirty="0"/>
              <a:t> and </a:t>
            </a:r>
            <a:r>
              <a:rPr lang="en-CA" b="1" dirty="0"/>
              <a:t>white</a:t>
            </a:r>
            <a:r>
              <a:rPr lang="en-CA" dirty="0"/>
              <a:t>.</a:t>
            </a:r>
          </a:p>
          <a:p>
            <a:pPr marL="0" indent="0">
              <a:buNone/>
            </a:pPr>
            <a:endParaRPr lang="en-CA" dirty="0"/>
          </a:p>
          <a:p>
            <a:pPr marL="0" indent="0">
              <a:buNone/>
            </a:pPr>
            <a:r>
              <a:rPr lang="en-CA" dirty="0"/>
              <a:t>Very easy to do: look at every pixel and if it is less that </a:t>
            </a:r>
            <a:r>
              <a:rPr lang="en-CA" b="1" dirty="0"/>
              <a:t>T</a:t>
            </a:r>
            <a:r>
              <a:rPr lang="en-CA" dirty="0"/>
              <a:t> set it to black, otherwise set it to white.</a:t>
            </a:r>
          </a:p>
          <a:p>
            <a:pPr marL="0" indent="0">
              <a:buNone/>
            </a:pPr>
            <a:endParaRPr lang="en-CA" dirty="0"/>
          </a:p>
          <a:p>
            <a:pPr marL="0" indent="0">
              <a:buNone/>
            </a:pPr>
            <a:r>
              <a:rPr lang="en-CA" dirty="0"/>
              <a:t>Hard to do </a:t>
            </a:r>
            <a:r>
              <a:rPr lang="en-CA" i="1" dirty="0"/>
              <a:t>well</a:t>
            </a:r>
            <a:r>
              <a:rPr lang="en-CA" dirty="0"/>
              <a:t>. What value should we use for </a:t>
            </a:r>
            <a:r>
              <a:rPr lang="en-CA" b="1" dirty="0"/>
              <a:t>T?</a:t>
            </a:r>
          </a:p>
          <a:p>
            <a:pPr marL="0" indent="0">
              <a:buNone/>
            </a:pPr>
            <a:endParaRPr lang="en-CA" b="1" dirty="0"/>
          </a:p>
          <a:p>
            <a:pPr marL="0" indent="0">
              <a:buNone/>
            </a:pPr>
            <a:r>
              <a:rPr lang="en-CA" b="1" dirty="0"/>
              <a:t>There are obviously only 256 different thresholds possible.</a:t>
            </a:r>
            <a:endParaRPr lang="en-CA" dirty="0"/>
          </a:p>
        </p:txBody>
      </p:sp>
    </p:spTree>
    <p:extLst>
      <p:ext uri="{BB962C8B-B14F-4D97-AF65-F5344CB8AC3E}">
        <p14:creationId xmlns:p14="http://schemas.microsoft.com/office/powerpoint/2010/main" val="13068998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Thresholding – Extreme contrast</a:t>
            </a:r>
          </a:p>
        </p:txBody>
      </p:sp>
      <p:pic>
        <p:nvPicPr>
          <p:cNvPr id="3" name="Content Placeholder 2">
            <a:extLst>
              <a:ext uri="{FF2B5EF4-FFF2-40B4-BE49-F238E27FC236}">
                <a16:creationId xmlns:a16="http://schemas.microsoft.com/office/drawing/2014/main" id="{905A42D5-03A6-A841-320F-88E08CA067D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4680" y="1690688"/>
            <a:ext cx="7391019" cy="4351338"/>
          </a:xfrm>
          <a:prstGeom prst="rect">
            <a:avLst/>
          </a:prstGeom>
          <a:noFill/>
          <a:ln>
            <a:noFill/>
          </a:ln>
        </p:spPr>
      </p:pic>
      <p:pic>
        <p:nvPicPr>
          <p:cNvPr id="6" name="Picture 5">
            <a:extLst>
              <a:ext uri="{FF2B5EF4-FFF2-40B4-BE49-F238E27FC236}">
                <a16:creationId xmlns:a16="http://schemas.microsoft.com/office/drawing/2014/main" id="{9D4B9919-9DC2-A0FF-6B8C-165B004EE916}"/>
              </a:ext>
            </a:extLst>
          </p:cNvPr>
          <p:cNvPicPr>
            <a:picLocks noChangeAspect="1"/>
          </p:cNvPicPr>
          <p:nvPr/>
        </p:nvPicPr>
        <p:blipFill>
          <a:blip r:embed="rId3"/>
          <a:stretch>
            <a:fillRect/>
          </a:stretch>
        </p:blipFill>
        <p:spPr>
          <a:xfrm>
            <a:off x="7423689" y="419459"/>
            <a:ext cx="5356866" cy="6438541"/>
          </a:xfrm>
          <a:prstGeom prst="rect">
            <a:avLst/>
          </a:prstGeom>
        </p:spPr>
      </p:pic>
    </p:spTree>
    <p:extLst>
      <p:ext uri="{BB962C8B-B14F-4D97-AF65-F5344CB8AC3E}">
        <p14:creationId xmlns:p14="http://schemas.microsoft.com/office/powerpoint/2010/main" val="40085795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Regions</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515600" cy="4351338"/>
          </a:xfrm>
        </p:spPr>
        <p:txBody>
          <a:bodyPr/>
          <a:lstStyle/>
          <a:p>
            <a:pPr marL="0" indent="0">
              <a:buNone/>
            </a:pPr>
            <a:r>
              <a:rPr lang="en-US" dirty="0"/>
              <a:t>A region is an area having a similar grey value. It frequently represents a particular object in the image, and so is something that we want to treat as a single thing. </a:t>
            </a:r>
          </a:p>
          <a:p>
            <a:pPr marL="0" indent="0">
              <a:buNone/>
            </a:pPr>
            <a:endParaRPr lang="en-US" dirty="0"/>
          </a:p>
          <a:p>
            <a:pPr marL="0" indent="0">
              <a:buNone/>
            </a:pPr>
            <a:r>
              <a:rPr lang="en-US" dirty="0"/>
              <a:t>A region is a set of contiguous pixels of the same or similar value. It is possible to have multiple regions with the same value that are separate, which makes finding regions a little more difficult.</a:t>
            </a:r>
            <a:endParaRPr lang="en-CA" dirty="0"/>
          </a:p>
          <a:p>
            <a:pPr marL="0" indent="0">
              <a:buNone/>
            </a:pPr>
            <a:r>
              <a:rPr lang="en-US" dirty="0"/>
              <a:t> </a:t>
            </a:r>
            <a:endParaRPr lang="en-CA" dirty="0"/>
          </a:p>
          <a:p>
            <a:pPr marL="0" indent="0">
              <a:buNone/>
            </a:pPr>
            <a:endParaRPr lang="en-CA" dirty="0"/>
          </a:p>
        </p:txBody>
      </p:sp>
    </p:spTree>
    <p:extLst>
      <p:ext uri="{BB962C8B-B14F-4D97-AF65-F5344CB8AC3E}">
        <p14:creationId xmlns:p14="http://schemas.microsoft.com/office/powerpoint/2010/main" val="2453778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Regions</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515600" cy="4351338"/>
          </a:xfrm>
        </p:spPr>
        <p:txBody>
          <a:bodyPr/>
          <a:lstStyle/>
          <a:p>
            <a:pPr marL="0" indent="0">
              <a:buNone/>
            </a:pPr>
            <a:r>
              <a:rPr lang="en-US" dirty="0"/>
              <a:t> </a:t>
            </a:r>
            <a:endParaRPr lang="en-CA" dirty="0"/>
          </a:p>
          <a:p>
            <a:pPr marL="0" indent="0">
              <a:buNone/>
            </a:pPr>
            <a:endParaRPr lang="en-CA" dirty="0"/>
          </a:p>
        </p:txBody>
      </p:sp>
      <p:pic>
        <p:nvPicPr>
          <p:cNvPr id="3" name="Picture 2">
            <a:extLst>
              <a:ext uri="{FF2B5EF4-FFF2-40B4-BE49-F238E27FC236}">
                <a16:creationId xmlns:a16="http://schemas.microsoft.com/office/drawing/2014/main" id="{BFE8FE0D-316E-638E-2D5A-884D51D89FD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0666" y="1824811"/>
            <a:ext cx="11143469" cy="3553101"/>
          </a:xfrm>
          <a:prstGeom prst="rect">
            <a:avLst/>
          </a:prstGeom>
          <a:noFill/>
          <a:ln>
            <a:noFill/>
          </a:ln>
        </p:spPr>
      </p:pic>
    </p:spTree>
    <p:extLst>
      <p:ext uri="{BB962C8B-B14F-4D97-AF65-F5344CB8AC3E}">
        <p14:creationId xmlns:p14="http://schemas.microsoft.com/office/powerpoint/2010/main" val="20561768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Regions</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This is not as easy as you would imagine.</a:t>
            </a:r>
          </a:p>
          <a:p>
            <a:pPr marL="0" indent="0">
              <a:buNone/>
            </a:pPr>
            <a:r>
              <a:rPr lang="en-US" dirty="0"/>
              <a:t> </a:t>
            </a:r>
            <a:endParaRPr lang="en-CA" dirty="0"/>
          </a:p>
          <a:p>
            <a:pPr marL="0" indent="0">
              <a:buNone/>
            </a:pPr>
            <a:endParaRPr lang="en-CA" dirty="0"/>
          </a:p>
        </p:txBody>
      </p:sp>
      <p:pic>
        <p:nvPicPr>
          <p:cNvPr id="7" name="Picture 6">
            <a:extLst>
              <a:ext uri="{FF2B5EF4-FFF2-40B4-BE49-F238E27FC236}">
                <a16:creationId xmlns:a16="http://schemas.microsoft.com/office/drawing/2014/main" id="{C56B3F5B-450F-96FC-F691-31C2184F738E}"/>
              </a:ext>
            </a:extLst>
          </p:cNvPr>
          <p:cNvPicPr>
            <a:picLocks noChangeAspect="1"/>
          </p:cNvPicPr>
          <p:nvPr/>
        </p:nvPicPr>
        <p:blipFill>
          <a:blip r:embed="rId2"/>
          <a:stretch>
            <a:fillRect/>
          </a:stretch>
        </p:blipFill>
        <p:spPr>
          <a:xfrm>
            <a:off x="6461933" y="2686142"/>
            <a:ext cx="3970950" cy="4272195"/>
          </a:xfrm>
          <a:prstGeom prst="rect">
            <a:avLst/>
          </a:prstGeom>
        </p:spPr>
      </p:pic>
      <p:pic>
        <p:nvPicPr>
          <p:cNvPr id="9" name="Picture 8">
            <a:extLst>
              <a:ext uri="{FF2B5EF4-FFF2-40B4-BE49-F238E27FC236}">
                <a16:creationId xmlns:a16="http://schemas.microsoft.com/office/drawing/2014/main" id="{CA88D94F-AC12-D12B-D276-4D8C73D6D75E}"/>
              </a:ext>
            </a:extLst>
          </p:cNvPr>
          <p:cNvPicPr>
            <a:picLocks noChangeAspect="1"/>
          </p:cNvPicPr>
          <p:nvPr/>
        </p:nvPicPr>
        <p:blipFill>
          <a:blip r:embed="rId3"/>
          <a:stretch>
            <a:fillRect/>
          </a:stretch>
        </p:blipFill>
        <p:spPr>
          <a:xfrm>
            <a:off x="1499950" y="2531160"/>
            <a:ext cx="3970951" cy="4272196"/>
          </a:xfrm>
          <a:prstGeom prst="rect">
            <a:avLst/>
          </a:prstGeom>
        </p:spPr>
      </p:pic>
    </p:spTree>
    <p:extLst>
      <p:ext uri="{BB962C8B-B14F-4D97-AF65-F5344CB8AC3E}">
        <p14:creationId xmlns:p14="http://schemas.microsoft.com/office/powerpoint/2010/main" val="27302944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Why?</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pic>
        <p:nvPicPr>
          <p:cNvPr id="4" name="Picture 3">
            <a:extLst>
              <a:ext uri="{FF2B5EF4-FFF2-40B4-BE49-F238E27FC236}">
                <a16:creationId xmlns:a16="http://schemas.microsoft.com/office/drawing/2014/main" id="{8759CFA4-792E-54A6-6DE7-92550AA189DD}"/>
              </a:ext>
            </a:extLst>
          </p:cNvPr>
          <p:cNvPicPr>
            <a:picLocks noChangeAspect="1"/>
          </p:cNvPicPr>
          <p:nvPr/>
        </p:nvPicPr>
        <p:blipFill>
          <a:blip r:embed="rId2"/>
          <a:stretch>
            <a:fillRect/>
          </a:stretch>
        </p:blipFill>
        <p:spPr>
          <a:xfrm>
            <a:off x="4919940" y="481381"/>
            <a:ext cx="6980952" cy="5895238"/>
          </a:xfrm>
          <a:prstGeom prst="rect">
            <a:avLst/>
          </a:prstGeom>
        </p:spPr>
      </p:pic>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300990" y="1352232"/>
            <a:ext cx="348059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The way we store images is critical here.</a:t>
            </a:r>
          </a:p>
          <a:p>
            <a:pPr marL="0" indent="0">
              <a:buFont typeface="Arial" panose="020B0604020202020204" pitchFamily="34" charset="0"/>
              <a:buNone/>
            </a:pPr>
            <a:endParaRPr lang="en-US" dirty="0"/>
          </a:p>
          <a:p>
            <a:pPr marL="0" indent="0">
              <a:buFont typeface="Arial" panose="020B0604020202020204" pitchFamily="34" charset="0"/>
              <a:buNone/>
            </a:pPr>
            <a:r>
              <a:rPr lang="en-CA" dirty="0"/>
              <a:t>Example:</a:t>
            </a:r>
            <a:br>
              <a:rPr lang="en-CA" dirty="0"/>
            </a:br>
            <a:br>
              <a:rPr lang="en-CA" dirty="0"/>
            </a:br>
            <a:r>
              <a:rPr lang="en-CA" dirty="0"/>
              <a:t>JPG images, common on digital cameras, is terrible.</a:t>
            </a:r>
          </a:p>
          <a:p>
            <a:pPr marL="0" indent="0">
              <a:buFont typeface="Arial" panose="020B0604020202020204" pitchFamily="34" charset="0"/>
              <a:buNone/>
            </a:pPr>
            <a:r>
              <a:rPr lang="en-US" dirty="0"/>
              <a:t> </a:t>
            </a:r>
            <a:endParaRPr lang="en-CA" dirty="0"/>
          </a:p>
          <a:p>
            <a:pPr marL="0" indent="0">
              <a:buFont typeface="Arial" panose="020B0604020202020204" pitchFamily="34" charset="0"/>
              <a:buNone/>
            </a:pPr>
            <a:endParaRPr lang="en-CA" dirty="0"/>
          </a:p>
        </p:txBody>
      </p:sp>
    </p:spTree>
    <p:extLst>
      <p:ext uri="{BB962C8B-B14F-4D97-AF65-F5344CB8AC3E}">
        <p14:creationId xmlns:p14="http://schemas.microsoft.com/office/powerpoint/2010/main" val="36727815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Why?</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pic>
        <p:nvPicPr>
          <p:cNvPr id="4" name="Picture 3">
            <a:extLst>
              <a:ext uri="{FF2B5EF4-FFF2-40B4-BE49-F238E27FC236}">
                <a16:creationId xmlns:a16="http://schemas.microsoft.com/office/drawing/2014/main" id="{8759CFA4-792E-54A6-6DE7-92550AA189DD}"/>
              </a:ext>
            </a:extLst>
          </p:cNvPr>
          <p:cNvPicPr>
            <a:picLocks noChangeAspect="1"/>
          </p:cNvPicPr>
          <p:nvPr/>
        </p:nvPicPr>
        <p:blipFill>
          <a:blip r:embed="rId2"/>
          <a:stretch>
            <a:fillRect/>
          </a:stretch>
        </p:blipFill>
        <p:spPr>
          <a:xfrm>
            <a:off x="4919940" y="481381"/>
            <a:ext cx="6980952" cy="5895238"/>
          </a:xfrm>
          <a:prstGeom prst="rect">
            <a:avLst/>
          </a:prstGeom>
        </p:spPr>
      </p:pic>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300990" y="1352232"/>
            <a:ext cx="3480596"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Why is JPG so bad?</a:t>
            </a:r>
            <a:br>
              <a:rPr lang="en-US" dirty="0"/>
            </a:br>
            <a:endParaRPr lang="en-US" dirty="0"/>
          </a:p>
          <a:p>
            <a:pPr marL="0" indent="0">
              <a:buFont typeface="Arial" panose="020B0604020202020204" pitchFamily="34" charset="0"/>
              <a:buNone/>
            </a:pPr>
            <a:r>
              <a:rPr lang="en-CA" dirty="0"/>
              <a:t>Images are nearly always compressed in size.</a:t>
            </a:r>
            <a:br>
              <a:rPr lang="en-CA" dirty="0"/>
            </a:br>
            <a:br>
              <a:rPr lang="en-CA" dirty="0"/>
            </a:br>
            <a:r>
              <a:rPr lang="en-CA" dirty="0"/>
              <a:t>This involves a loss/modification of pixel data, especially at </a:t>
            </a:r>
            <a:r>
              <a:rPr lang="en-CA" dirty="0" err="1"/>
              <a:t>boundaies</a:t>
            </a:r>
            <a:r>
              <a:rPr lang="en-CA" dirty="0"/>
              <a:t>.</a:t>
            </a:r>
          </a:p>
          <a:p>
            <a:pPr marL="0" indent="0">
              <a:buFont typeface="Arial" panose="020B0604020202020204" pitchFamily="34" charset="0"/>
              <a:buNone/>
            </a:pPr>
            <a:r>
              <a:rPr lang="en-US" dirty="0"/>
              <a:t> </a:t>
            </a:r>
            <a:endParaRPr lang="en-CA" dirty="0"/>
          </a:p>
          <a:p>
            <a:pPr marL="0" indent="0">
              <a:buFont typeface="Arial" panose="020B0604020202020204" pitchFamily="34" charset="0"/>
              <a:buNone/>
            </a:pPr>
            <a:endParaRPr lang="en-CA" dirty="0"/>
          </a:p>
        </p:txBody>
      </p:sp>
    </p:spTree>
    <p:extLst>
      <p:ext uri="{BB962C8B-B14F-4D97-AF65-F5344CB8AC3E}">
        <p14:creationId xmlns:p14="http://schemas.microsoft.com/office/powerpoint/2010/main" val="7895766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Why?</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300990" y="1352232"/>
            <a:ext cx="348059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Don’t use JPG if possible.</a:t>
            </a:r>
          </a:p>
          <a:p>
            <a:pPr marL="0" indent="0">
              <a:buFont typeface="Arial" panose="020B0604020202020204" pitchFamily="34" charset="0"/>
              <a:buNone/>
            </a:pPr>
            <a:r>
              <a:rPr lang="en-CA" dirty="0"/>
              <a:t>  Use PNG</a:t>
            </a:r>
          </a:p>
          <a:p>
            <a:pPr marL="0" indent="0">
              <a:buFont typeface="Arial" panose="020B0604020202020204" pitchFamily="34" charset="0"/>
              <a:buNone/>
            </a:pPr>
            <a:r>
              <a:rPr lang="en-CA" dirty="0"/>
              <a:t> TIF</a:t>
            </a:r>
            <a:br>
              <a:rPr lang="en-CA" dirty="0"/>
            </a:br>
            <a:br>
              <a:rPr lang="en-CA" dirty="0"/>
            </a:br>
            <a:r>
              <a:rPr lang="en-US" dirty="0"/>
              <a:t> </a:t>
            </a:r>
            <a:endParaRPr lang="en-CA" dirty="0"/>
          </a:p>
          <a:p>
            <a:pPr marL="0" indent="0">
              <a:buFont typeface="Arial" panose="020B0604020202020204" pitchFamily="34" charset="0"/>
              <a:buNone/>
            </a:pPr>
            <a:endParaRPr lang="en-CA" dirty="0"/>
          </a:p>
        </p:txBody>
      </p:sp>
      <p:pic>
        <p:nvPicPr>
          <p:cNvPr id="7" name="Picture 6" descr="A comparison of a person&#10;&#10;AI-generated content may be incorrect.">
            <a:extLst>
              <a:ext uri="{FF2B5EF4-FFF2-40B4-BE49-F238E27FC236}">
                <a16:creationId xmlns:a16="http://schemas.microsoft.com/office/drawing/2014/main" id="{D7DD9D63-A3EE-3A3E-98BF-D37F5C52CE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4137" y="532447"/>
            <a:ext cx="8096250" cy="5381625"/>
          </a:xfrm>
          <a:prstGeom prst="rect">
            <a:avLst/>
          </a:prstGeom>
        </p:spPr>
      </p:pic>
    </p:spTree>
    <p:extLst>
      <p:ext uri="{BB962C8B-B14F-4D97-AF65-F5344CB8AC3E}">
        <p14:creationId xmlns:p14="http://schemas.microsoft.com/office/powerpoint/2010/main" val="29294361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Why?</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300990" y="1352232"/>
            <a:ext cx="348059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Don’t use JPG if possible.</a:t>
            </a:r>
          </a:p>
          <a:p>
            <a:pPr marL="0" indent="0">
              <a:buFont typeface="Arial" panose="020B0604020202020204" pitchFamily="34" charset="0"/>
              <a:buNone/>
            </a:pPr>
            <a:r>
              <a:rPr lang="en-CA" dirty="0"/>
              <a:t>  Use PNG</a:t>
            </a:r>
          </a:p>
          <a:p>
            <a:pPr marL="0" indent="0">
              <a:buFont typeface="Arial" panose="020B0604020202020204" pitchFamily="34" charset="0"/>
              <a:buNone/>
            </a:pPr>
            <a:r>
              <a:rPr lang="en-CA" dirty="0"/>
              <a:t> TIF</a:t>
            </a:r>
          </a:p>
          <a:p>
            <a:pPr marL="0" indent="0">
              <a:buFont typeface="Arial" panose="020B0604020202020204" pitchFamily="34" charset="0"/>
              <a:buNone/>
            </a:pPr>
            <a:r>
              <a:rPr lang="en-CA" dirty="0"/>
              <a:t>SVG</a:t>
            </a:r>
            <a:br>
              <a:rPr lang="en-CA" dirty="0"/>
            </a:br>
            <a:br>
              <a:rPr lang="en-CA" dirty="0"/>
            </a:br>
            <a:r>
              <a:rPr lang="en-US" dirty="0"/>
              <a:t> </a:t>
            </a:r>
            <a:endParaRPr lang="en-CA" dirty="0"/>
          </a:p>
          <a:p>
            <a:pPr marL="0" indent="0">
              <a:buFont typeface="Arial" panose="020B0604020202020204" pitchFamily="34" charset="0"/>
              <a:buNone/>
            </a:pPr>
            <a:endParaRPr lang="en-CA" dirty="0"/>
          </a:p>
        </p:txBody>
      </p:sp>
      <p:pic>
        <p:nvPicPr>
          <p:cNvPr id="4" name="Picture 3" descr="A comparison of an orange&#10;&#10;AI-generated content may be incorrect.">
            <a:extLst>
              <a:ext uri="{FF2B5EF4-FFF2-40B4-BE49-F238E27FC236}">
                <a16:creationId xmlns:a16="http://schemas.microsoft.com/office/drawing/2014/main" id="{5254CB86-4C8B-EE89-D49F-E91750B506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5565" y="1172844"/>
            <a:ext cx="6676073" cy="4450715"/>
          </a:xfrm>
          <a:prstGeom prst="rect">
            <a:avLst/>
          </a:prstGeom>
        </p:spPr>
      </p:pic>
    </p:spTree>
    <p:extLst>
      <p:ext uri="{BB962C8B-B14F-4D97-AF65-F5344CB8AC3E}">
        <p14:creationId xmlns:p14="http://schemas.microsoft.com/office/powerpoint/2010/main" val="42650758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Why?</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300990" y="1352232"/>
            <a:ext cx="348059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Don’t use JPG if possible.</a:t>
            </a:r>
          </a:p>
          <a:p>
            <a:pPr marL="0" indent="0">
              <a:buFont typeface="Arial" panose="020B0604020202020204" pitchFamily="34" charset="0"/>
              <a:buNone/>
            </a:pPr>
            <a:r>
              <a:rPr lang="en-CA" dirty="0"/>
              <a:t>  Use PNG</a:t>
            </a:r>
          </a:p>
          <a:p>
            <a:pPr marL="0" indent="0">
              <a:buFont typeface="Arial" panose="020B0604020202020204" pitchFamily="34" charset="0"/>
              <a:buNone/>
            </a:pPr>
            <a:r>
              <a:rPr lang="en-CA" dirty="0"/>
              <a:t> TIF</a:t>
            </a:r>
          </a:p>
          <a:p>
            <a:pPr marL="0" indent="0">
              <a:buFont typeface="Arial" panose="020B0604020202020204" pitchFamily="34" charset="0"/>
              <a:buNone/>
            </a:pPr>
            <a:r>
              <a:rPr lang="en-CA" dirty="0"/>
              <a:t>SVG</a:t>
            </a:r>
            <a:br>
              <a:rPr lang="en-CA" dirty="0"/>
            </a:br>
            <a:br>
              <a:rPr lang="en-CA" dirty="0"/>
            </a:br>
            <a:r>
              <a:rPr lang="en-US" dirty="0"/>
              <a:t> </a:t>
            </a:r>
            <a:endParaRPr lang="en-CA" dirty="0"/>
          </a:p>
          <a:p>
            <a:pPr marL="0" indent="0">
              <a:buFont typeface="Arial" panose="020B0604020202020204" pitchFamily="34" charset="0"/>
              <a:buNone/>
            </a:pPr>
            <a:endParaRPr lang="en-CA" dirty="0"/>
          </a:p>
        </p:txBody>
      </p:sp>
      <p:pic>
        <p:nvPicPr>
          <p:cNvPr id="7" name="Picture 6" descr="A group of blue bird icons&#10;&#10;AI-generated content may be incorrect.">
            <a:extLst>
              <a:ext uri="{FF2B5EF4-FFF2-40B4-BE49-F238E27FC236}">
                <a16:creationId xmlns:a16="http://schemas.microsoft.com/office/drawing/2014/main" id="{64826718-78D2-13B6-7196-19C0D175B6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5744" y="469582"/>
            <a:ext cx="6978015" cy="4872833"/>
          </a:xfrm>
          <a:prstGeom prst="rect">
            <a:avLst/>
          </a:prstGeom>
        </p:spPr>
      </p:pic>
    </p:spTree>
    <p:extLst>
      <p:ext uri="{BB962C8B-B14F-4D97-AF65-F5344CB8AC3E}">
        <p14:creationId xmlns:p14="http://schemas.microsoft.com/office/powerpoint/2010/main" val="41718967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Noise</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2141220" y="363491"/>
            <a:ext cx="1008888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dirty="0"/>
              <a:t>Anything in an image that you don’t want </a:t>
            </a:r>
            <a:r>
              <a:rPr lang="en-CA" dirty="0">
                <a:sym typeface="Wingdings" panose="05000000000000000000" pitchFamily="2" charset="2"/>
              </a:rPr>
              <a:t></a:t>
            </a:r>
          </a:p>
          <a:p>
            <a:pPr marL="0" indent="0">
              <a:buFont typeface="Arial" panose="020B0604020202020204" pitchFamily="34" charset="0"/>
              <a:buNone/>
            </a:pPr>
            <a:endParaRPr lang="en-CA" dirty="0">
              <a:sym typeface="Wingdings" panose="05000000000000000000" pitchFamily="2" charset="2"/>
            </a:endParaRPr>
          </a:p>
          <a:p>
            <a:pPr marL="0" indent="0">
              <a:buFont typeface="Arial" panose="020B0604020202020204" pitchFamily="34" charset="0"/>
              <a:buNone/>
            </a:pPr>
            <a:r>
              <a:rPr lang="en-CA" dirty="0">
                <a:sym typeface="Wingdings" panose="05000000000000000000" pitchFamily="2" charset="2"/>
              </a:rPr>
              <a:t>In practice, it is random variations in value. Usually results from lighting, sensor variations, external signals, vibration. </a:t>
            </a:r>
            <a:r>
              <a:rPr lang="en-CA" dirty="0"/>
              <a:t> </a:t>
            </a:r>
            <a:br>
              <a:rPr lang="en-CA" dirty="0"/>
            </a:br>
            <a:br>
              <a:rPr lang="en-CA" dirty="0"/>
            </a:br>
            <a:r>
              <a:rPr lang="en-US" dirty="0"/>
              <a:t> </a:t>
            </a:r>
            <a:endParaRPr lang="en-CA" dirty="0"/>
          </a:p>
          <a:p>
            <a:pPr marL="0" indent="0">
              <a:buFont typeface="Arial" panose="020B0604020202020204" pitchFamily="34" charset="0"/>
              <a:buNone/>
            </a:pPr>
            <a:endParaRPr lang="en-CA" dirty="0"/>
          </a:p>
        </p:txBody>
      </p:sp>
      <p:pic>
        <p:nvPicPr>
          <p:cNvPr id="9" name="Picture 8">
            <a:extLst>
              <a:ext uri="{FF2B5EF4-FFF2-40B4-BE49-F238E27FC236}">
                <a16:creationId xmlns:a16="http://schemas.microsoft.com/office/drawing/2014/main" id="{066FDA34-E501-45CF-D6D4-00B333936CC4}"/>
              </a:ext>
            </a:extLst>
          </p:cNvPr>
          <p:cNvPicPr>
            <a:picLocks noChangeAspect="1"/>
          </p:cNvPicPr>
          <p:nvPr/>
        </p:nvPicPr>
        <p:blipFill>
          <a:blip r:embed="rId2"/>
          <a:stretch>
            <a:fillRect/>
          </a:stretch>
        </p:blipFill>
        <p:spPr>
          <a:xfrm>
            <a:off x="1052165" y="2496095"/>
            <a:ext cx="9676190" cy="4361905"/>
          </a:xfrm>
          <a:prstGeom prst="rect">
            <a:avLst/>
          </a:prstGeom>
        </p:spPr>
      </p:pic>
    </p:spTree>
    <p:extLst>
      <p:ext uri="{BB962C8B-B14F-4D97-AF65-F5344CB8AC3E}">
        <p14:creationId xmlns:p14="http://schemas.microsoft.com/office/powerpoint/2010/main" val="6899232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Noise</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4004310" y="539567"/>
            <a:ext cx="7254240" cy="162532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dirty="0">
              <a:sym typeface="Wingdings" panose="05000000000000000000" pitchFamily="2" charset="2"/>
            </a:endParaRPr>
          </a:p>
          <a:p>
            <a:pPr marL="0" indent="0">
              <a:buFont typeface="Arial" panose="020B0604020202020204" pitchFamily="34" charset="0"/>
              <a:buNone/>
            </a:pPr>
            <a:r>
              <a:rPr lang="en-CA" dirty="0">
                <a:sym typeface="Wingdings" panose="05000000000000000000" pitchFamily="2" charset="2"/>
              </a:rPr>
              <a:t>Sometimes made worse by image zoom.</a:t>
            </a:r>
            <a:br>
              <a:rPr lang="en-CA" dirty="0"/>
            </a:br>
            <a:br>
              <a:rPr lang="en-CA" dirty="0"/>
            </a:br>
            <a:r>
              <a:rPr lang="en-US" dirty="0"/>
              <a:t> </a:t>
            </a:r>
            <a:endParaRPr lang="en-CA" dirty="0"/>
          </a:p>
          <a:p>
            <a:pPr marL="0" indent="0">
              <a:buFont typeface="Arial" panose="020B0604020202020204" pitchFamily="34" charset="0"/>
              <a:buNone/>
            </a:pPr>
            <a:endParaRPr lang="en-CA" dirty="0"/>
          </a:p>
        </p:txBody>
      </p:sp>
      <p:pic>
        <p:nvPicPr>
          <p:cNvPr id="4" name="Picture 3" descr="A collage of a photo shop&#10;&#10;AI-generated content may be incorrect.">
            <a:extLst>
              <a:ext uri="{FF2B5EF4-FFF2-40B4-BE49-F238E27FC236}">
                <a16:creationId xmlns:a16="http://schemas.microsoft.com/office/drawing/2014/main" id="{CA915A82-05F7-4935-E98D-4EE9073890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0610" y="2693670"/>
            <a:ext cx="5867400" cy="3911600"/>
          </a:xfrm>
          <a:prstGeom prst="rect">
            <a:avLst/>
          </a:prstGeom>
        </p:spPr>
      </p:pic>
    </p:spTree>
    <p:extLst>
      <p:ext uri="{BB962C8B-B14F-4D97-AF65-F5344CB8AC3E}">
        <p14:creationId xmlns:p14="http://schemas.microsoft.com/office/powerpoint/2010/main" val="9209612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90638" y="0"/>
            <a:ext cx="10515600" cy="1325563"/>
          </a:xfrm>
        </p:spPr>
        <p:txBody>
          <a:bodyPr/>
          <a:lstStyle/>
          <a:p>
            <a:r>
              <a:rPr lang="en-CA" dirty="0"/>
              <a:t>Noise</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300990" y="1436495"/>
            <a:ext cx="10088880" cy="550909"/>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9600" dirty="0"/>
              <a:t>We can reduce the noise by averaging nearby pixels.</a:t>
            </a:r>
            <a:endParaRPr lang="en-CA" sz="9600" dirty="0">
              <a:sym typeface="Wingdings" panose="05000000000000000000" pitchFamily="2" charset="2"/>
            </a:endParaRPr>
          </a:p>
          <a:p>
            <a:pPr marL="0" indent="0">
              <a:buFont typeface="Arial" panose="020B0604020202020204" pitchFamily="34" charset="0"/>
              <a:buNone/>
            </a:pPr>
            <a:br>
              <a:rPr lang="en-CA" dirty="0"/>
            </a:br>
            <a:br>
              <a:rPr lang="en-CA" dirty="0"/>
            </a:br>
            <a:r>
              <a:rPr lang="en-US" dirty="0"/>
              <a:t> </a:t>
            </a:r>
            <a:endParaRPr lang="en-CA" dirty="0"/>
          </a:p>
          <a:p>
            <a:pPr marL="0" indent="0">
              <a:buFont typeface="Arial" panose="020B0604020202020204" pitchFamily="34" charset="0"/>
              <a:buNone/>
            </a:pPr>
            <a:endParaRPr lang="en-CA" dirty="0"/>
          </a:p>
        </p:txBody>
      </p:sp>
      <p:pic>
        <p:nvPicPr>
          <p:cNvPr id="4" name="Picture 3">
            <a:extLst>
              <a:ext uri="{FF2B5EF4-FFF2-40B4-BE49-F238E27FC236}">
                <a16:creationId xmlns:a16="http://schemas.microsoft.com/office/drawing/2014/main" id="{1C9CDEFF-25EA-07C7-4BAE-15069B1E3B4E}"/>
              </a:ext>
            </a:extLst>
          </p:cNvPr>
          <p:cNvPicPr>
            <a:picLocks noChangeAspect="1"/>
          </p:cNvPicPr>
          <p:nvPr/>
        </p:nvPicPr>
        <p:blipFill>
          <a:blip r:embed="rId2"/>
          <a:stretch>
            <a:fillRect/>
          </a:stretch>
        </p:blipFill>
        <p:spPr>
          <a:xfrm>
            <a:off x="0" y="1927204"/>
            <a:ext cx="12192000" cy="3003592"/>
          </a:xfrm>
          <a:prstGeom prst="rect">
            <a:avLst/>
          </a:prstGeom>
        </p:spPr>
      </p:pic>
      <p:sp>
        <p:nvSpPr>
          <p:cNvPr id="7" name="Content Placeholder 4">
            <a:extLst>
              <a:ext uri="{FF2B5EF4-FFF2-40B4-BE49-F238E27FC236}">
                <a16:creationId xmlns:a16="http://schemas.microsoft.com/office/drawing/2014/main" id="{B9C982A1-27BE-F888-1E74-54278768D8F0}"/>
              </a:ext>
            </a:extLst>
          </p:cNvPr>
          <p:cNvSpPr txBox="1">
            <a:spLocks/>
          </p:cNvSpPr>
          <p:nvPr/>
        </p:nvSpPr>
        <p:spPr>
          <a:xfrm>
            <a:off x="817358" y="5041728"/>
            <a:ext cx="10088880" cy="550909"/>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9600" dirty="0"/>
              <a:t>Original                                                      Mean of 9x9                             Median of 9x9</a:t>
            </a:r>
            <a:endParaRPr lang="en-CA" sz="9600" dirty="0">
              <a:sym typeface="Wingdings" panose="05000000000000000000" pitchFamily="2" charset="2"/>
            </a:endParaRPr>
          </a:p>
          <a:p>
            <a:pPr marL="0" indent="0">
              <a:buFont typeface="Arial" panose="020B0604020202020204" pitchFamily="34" charset="0"/>
              <a:buNone/>
            </a:pPr>
            <a:br>
              <a:rPr lang="en-CA" dirty="0"/>
            </a:br>
            <a:br>
              <a:rPr lang="en-CA" dirty="0"/>
            </a:br>
            <a:r>
              <a:rPr lang="en-US" dirty="0"/>
              <a:t> </a:t>
            </a:r>
            <a:endParaRPr lang="en-CA" dirty="0"/>
          </a:p>
          <a:p>
            <a:pPr marL="0" indent="0">
              <a:buFont typeface="Arial" panose="020B0604020202020204" pitchFamily="34" charset="0"/>
              <a:buNone/>
            </a:pPr>
            <a:endParaRPr lang="en-CA" dirty="0"/>
          </a:p>
        </p:txBody>
      </p:sp>
    </p:spTree>
    <p:extLst>
      <p:ext uri="{BB962C8B-B14F-4D97-AF65-F5344CB8AC3E}">
        <p14:creationId xmlns:p14="http://schemas.microsoft.com/office/powerpoint/2010/main" val="25032760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Noise</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862047" y="4630177"/>
            <a:ext cx="11028963" cy="20746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                        Original                  Mean                      Median</a:t>
            </a:r>
            <a:endParaRPr lang="en-CA" dirty="0"/>
          </a:p>
          <a:p>
            <a:pPr marL="0" indent="0">
              <a:buFont typeface="Arial" panose="020B0604020202020204" pitchFamily="34" charset="0"/>
              <a:buNone/>
            </a:pPr>
            <a:r>
              <a:rPr lang="en-CA" dirty="0"/>
              <a:t>You can see the blurring effect of the mean here.</a:t>
            </a:r>
          </a:p>
        </p:txBody>
      </p:sp>
      <p:pic>
        <p:nvPicPr>
          <p:cNvPr id="7" name="Picture 6">
            <a:extLst>
              <a:ext uri="{FF2B5EF4-FFF2-40B4-BE49-F238E27FC236}">
                <a16:creationId xmlns:a16="http://schemas.microsoft.com/office/drawing/2014/main" id="{B5AE532B-EADE-16E7-5515-4AAF02A34550}"/>
              </a:ext>
            </a:extLst>
          </p:cNvPr>
          <p:cNvPicPr>
            <a:picLocks noChangeAspect="1"/>
          </p:cNvPicPr>
          <p:nvPr/>
        </p:nvPicPr>
        <p:blipFill>
          <a:blip r:embed="rId2"/>
          <a:stretch>
            <a:fillRect/>
          </a:stretch>
        </p:blipFill>
        <p:spPr>
          <a:xfrm>
            <a:off x="2030730" y="725414"/>
            <a:ext cx="7342857" cy="3904762"/>
          </a:xfrm>
          <a:prstGeom prst="rect">
            <a:avLst/>
          </a:prstGeom>
        </p:spPr>
      </p:pic>
    </p:spTree>
    <p:extLst>
      <p:ext uri="{BB962C8B-B14F-4D97-AF65-F5344CB8AC3E}">
        <p14:creationId xmlns:p14="http://schemas.microsoft.com/office/powerpoint/2010/main" val="4075797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Gradient</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5464379" cy="4351338"/>
          </a:xfrm>
        </p:spPr>
        <p:txBody>
          <a:bodyPr/>
          <a:lstStyle/>
          <a:p>
            <a:pPr marL="0" indent="0">
              <a:buNone/>
            </a:pPr>
            <a:r>
              <a:rPr lang="en-US" dirty="0"/>
              <a:t> </a:t>
            </a:r>
            <a:endParaRPr lang="en-CA" dirty="0"/>
          </a:p>
          <a:p>
            <a:pPr marL="0" indent="0">
              <a:buNone/>
            </a:pPr>
            <a:r>
              <a:rPr lang="en-CA" dirty="0"/>
              <a:t>A gradient is a gradual change in value across a physical area.</a:t>
            </a:r>
          </a:p>
          <a:p>
            <a:pPr marL="0" indent="0">
              <a:buNone/>
            </a:pPr>
            <a:endParaRPr lang="en-CA" dirty="0"/>
          </a:p>
          <a:p>
            <a:pPr marL="0" indent="0">
              <a:buNone/>
            </a:pPr>
            <a:r>
              <a:rPr lang="en-US" dirty="0"/>
              <a:t>A value gradient can be created by starting at some (x, y) location with a value V and modifying the value as a function of distance from (x, y) in a specific direction. </a:t>
            </a: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862047" y="4630177"/>
            <a:ext cx="11028963" cy="20746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dirty="0"/>
          </a:p>
        </p:txBody>
      </p:sp>
      <p:pic>
        <p:nvPicPr>
          <p:cNvPr id="4" name="Picture 3">
            <a:extLst>
              <a:ext uri="{FF2B5EF4-FFF2-40B4-BE49-F238E27FC236}">
                <a16:creationId xmlns:a16="http://schemas.microsoft.com/office/drawing/2014/main" id="{6874D5BB-5DCE-B7F4-215E-137CBADDE72A}"/>
              </a:ext>
            </a:extLst>
          </p:cNvPr>
          <p:cNvPicPr>
            <a:picLocks noChangeAspect="1"/>
          </p:cNvPicPr>
          <p:nvPr/>
        </p:nvPicPr>
        <p:blipFill>
          <a:blip r:embed="rId2"/>
          <a:stretch>
            <a:fillRect/>
          </a:stretch>
        </p:blipFill>
        <p:spPr>
          <a:xfrm>
            <a:off x="5933215" y="548641"/>
            <a:ext cx="5957795" cy="3676968"/>
          </a:xfrm>
          <a:prstGeom prst="rect">
            <a:avLst/>
          </a:prstGeom>
        </p:spPr>
      </p:pic>
      <p:pic>
        <p:nvPicPr>
          <p:cNvPr id="8" name="Picture 7">
            <a:extLst>
              <a:ext uri="{FF2B5EF4-FFF2-40B4-BE49-F238E27FC236}">
                <a16:creationId xmlns:a16="http://schemas.microsoft.com/office/drawing/2014/main" id="{C27A07BB-C60D-921A-B8CD-59CD3C4B0C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48428" y="4225609"/>
            <a:ext cx="4581525" cy="2557145"/>
          </a:xfrm>
          <a:prstGeom prst="rect">
            <a:avLst/>
          </a:prstGeom>
          <a:noFill/>
          <a:ln>
            <a:noFill/>
          </a:ln>
        </p:spPr>
      </p:pic>
    </p:spTree>
    <p:extLst>
      <p:ext uri="{BB962C8B-B14F-4D97-AF65-F5344CB8AC3E}">
        <p14:creationId xmlns:p14="http://schemas.microsoft.com/office/powerpoint/2010/main" val="23981070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Gradient</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5464379" cy="4351338"/>
          </a:xfrm>
        </p:spPr>
        <p:txBody>
          <a:bodyPr/>
          <a:lstStyle/>
          <a:p>
            <a:pPr marL="0" indent="0">
              <a:buNone/>
            </a:pPr>
            <a:r>
              <a:rPr lang="en-US" dirty="0"/>
              <a:t>Gradients are often used in artworks as backgrounds, rather than using a solid color. The result has more impact that way.</a:t>
            </a: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862047" y="4630177"/>
            <a:ext cx="11028963" cy="20746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dirty="0"/>
          </a:p>
        </p:txBody>
      </p:sp>
      <p:pic>
        <p:nvPicPr>
          <p:cNvPr id="3" name="Picture 2">
            <a:extLst>
              <a:ext uri="{FF2B5EF4-FFF2-40B4-BE49-F238E27FC236}">
                <a16:creationId xmlns:a16="http://schemas.microsoft.com/office/drawing/2014/main" id="{E8186C3B-5230-6DAC-9385-B73444F839F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5655" y="3509011"/>
            <a:ext cx="10535355" cy="3195798"/>
          </a:xfrm>
          <a:prstGeom prst="rect">
            <a:avLst/>
          </a:prstGeom>
          <a:noFill/>
          <a:ln>
            <a:noFill/>
          </a:ln>
        </p:spPr>
      </p:pic>
    </p:spTree>
    <p:extLst>
      <p:ext uri="{BB962C8B-B14F-4D97-AF65-F5344CB8AC3E}">
        <p14:creationId xmlns:p14="http://schemas.microsoft.com/office/powerpoint/2010/main" val="8095340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Bi-level Display of Value</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4351338"/>
          </a:xfrm>
        </p:spPr>
        <p:txBody>
          <a:bodyPr>
            <a:normAutofit/>
          </a:bodyPr>
          <a:lstStyle/>
          <a:p>
            <a:pPr marL="0" indent="0">
              <a:buNone/>
            </a:pPr>
            <a:r>
              <a:rPr lang="en-US" dirty="0"/>
              <a:t>We can visualize different values using only black and white pixels. This is an interesting effect, and in the past, when printers only had black ink, to simulate levels of grey. </a:t>
            </a:r>
          </a:p>
          <a:p>
            <a:pPr marL="0" indent="0">
              <a:buNone/>
            </a:pPr>
            <a:endParaRPr lang="en-US" dirty="0"/>
          </a:p>
          <a:p>
            <a:pPr marL="0" indent="0">
              <a:buNone/>
            </a:pPr>
            <a:r>
              <a:rPr lang="en-US" dirty="0"/>
              <a:t>The basic idea is to replace each pixel in the grey image with a small set of black and white pixels arranged in a pattern that, from a distance, has the appearance of grey. </a:t>
            </a: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862047" y="4630177"/>
            <a:ext cx="11028963" cy="20746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dirty="0"/>
          </a:p>
        </p:txBody>
      </p:sp>
    </p:spTree>
    <p:extLst>
      <p:ext uri="{BB962C8B-B14F-4D97-AF65-F5344CB8AC3E}">
        <p14:creationId xmlns:p14="http://schemas.microsoft.com/office/powerpoint/2010/main" val="5883827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Bi-level Display of Value</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1325563"/>
          </a:xfrm>
        </p:spPr>
        <p:txBody>
          <a:bodyPr>
            <a:normAutofit/>
          </a:bodyPr>
          <a:lstStyle/>
          <a:p>
            <a:pPr marL="0" indent="0">
              <a:buNone/>
            </a:pPr>
            <a:r>
              <a:rPr lang="en-US" dirty="0"/>
              <a:t>Each pixel in the original image will be drawn as a square region of pixels in the result, and those regions will have black pixels arranged in a pattern or </a:t>
            </a:r>
            <a:r>
              <a:rPr lang="en-US" i="1" dirty="0"/>
              <a:t>template</a:t>
            </a:r>
            <a:r>
              <a:rPr lang="en-US" dirty="0"/>
              <a:t>. </a:t>
            </a:r>
          </a:p>
          <a:p>
            <a:pPr marL="0" indent="0">
              <a:buNone/>
            </a:pPr>
            <a:endParaRPr lang="en-US"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862047" y="4630177"/>
            <a:ext cx="11028963" cy="20746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dirty="0"/>
          </a:p>
        </p:txBody>
      </p:sp>
      <p:pic>
        <p:nvPicPr>
          <p:cNvPr id="3" name="Picture 2">
            <a:extLst>
              <a:ext uri="{FF2B5EF4-FFF2-40B4-BE49-F238E27FC236}">
                <a16:creationId xmlns:a16="http://schemas.microsoft.com/office/drawing/2014/main" id="{C6937999-741E-EBD8-1976-51CD36E06BC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51571" y="2666683"/>
            <a:ext cx="7234490" cy="3964869"/>
          </a:xfrm>
          <a:prstGeom prst="rect">
            <a:avLst/>
          </a:prstGeom>
          <a:noFill/>
          <a:ln>
            <a:noFill/>
          </a:ln>
        </p:spPr>
      </p:pic>
    </p:spTree>
    <p:extLst>
      <p:ext uri="{BB962C8B-B14F-4D97-AF65-F5344CB8AC3E}">
        <p14:creationId xmlns:p14="http://schemas.microsoft.com/office/powerpoint/2010/main" val="23896384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Bi-level Display of Value</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2074632"/>
          </a:xfrm>
        </p:spPr>
        <p:txBody>
          <a:bodyPr>
            <a:normAutofit/>
          </a:bodyPr>
          <a:lstStyle/>
          <a:p>
            <a:pPr marL="0" indent="0">
              <a:buNone/>
            </a:pPr>
            <a:r>
              <a:rPr lang="en-US" dirty="0"/>
              <a:t>Another method that has been used to create artistically interesting images is to replace a small region of the original image with a filled circle. The diameter of the circle increases as the value increases, making the area darker and darker. This is the </a:t>
            </a:r>
            <a:r>
              <a:rPr lang="en-US" i="1" dirty="0"/>
              <a:t>classical</a:t>
            </a:r>
            <a:r>
              <a:rPr lang="en-US" dirty="0"/>
              <a:t> method.</a:t>
            </a:r>
          </a:p>
        </p:txBody>
      </p:sp>
      <p:pic>
        <p:nvPicPr>
          <p:cNvPr id="4" name="Picture 3">
            <a:extLst>
              <a:ext uri="{FF2B5EF4-FFF2-40B4-BE49-F238E27FC236}">
                <a16:creationId xmlns:a16="http://schemas.microsoft.com/office/drawing/2014/main" id="{CF0253DB-6D4C-2C7F-7BBE-BF18752BD6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203" y="3396298"/>
            <a:ext cx="8083345" cy="3315988"/>
          </a:xfrm>
          <a:prstGeom prst="rect">
            <a:avLst/>
          </a:prstGeom>
          <a:noFill/>
          <a:ln>
            <a:noFill/>
          </a:ln>
        </p:spPr>
      </p:pic>
    </p:spTree>
    <p:extLst>
      <p:ext uri="{BB962C8B-B14F-4D97-AF65-F5344CB8AC3E}">
        <p14:creationId xmlns:p14="http://schemas.microsoft.com/office/powerpoint/2010/main" val="1747155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Dithering</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4648518"/>
          </a:xfrm>
        </p:spPr>
        <p:txBody>
          <a:bodyPr>
            <a:normAutofit/>
          </a:bodyPr>
          <a:lstStyle/>
          <a:p>
            <a:pPr marL="0" indent="0">
              <a:buNone/>
            </a:pPr>
            <a:r>
              <a:rPr lang="en-US" dirty="0"/>
              <a:t>Some definitions of dither include “ be </a:t>
            </a:r>
            <a:r>
              <a:rPr lang="en-US" u="sng" dirty="0">
                <a:hlinkClick r:id="rId2" tooltip="unable"/>
              </a:rPr>
              <a:t>unable</a:t>
            </a:r>
            <a:r>
              <a:rPr lang="en-US" dirty="0"/>
              <a:t> to make a </a:t>
            </a:r>
            <a:r>
              <a:rPr lang="en-US" u="sng" dirty="0">
                <a:hlinkClick r:id="rId3" tooltip="decision"/>
              </a:rPr>
              <a:t>decision</a:t>
            </a:r>
            <a:r>
              <a:rPr lang="en-US" dirty="0"/>
              <a:t> about doing something”, and “to be very </a:t>
            </a:r>
            <a:r>
              <a:rPr lang="en-US" u="sng" dirty="0">
                <a:hlinkClick r:id="rId4" tooltip="nervous"/>
              </a:rPr>
              <a:t>nervous</a:t>
            </a:r>
            <a:r>
              <a:rPr lang="en-US" dirty="0"/>
              <a:t>, </a:t>
            </a:r>
            <a:r>
              <a:rPr lang="en-US" u="sng" dirty="0">
                <a:hlinkClick r:id="rId5" tooltip="excited"/>
              </a:rPr>
              <a:t>excited</a:t>
            </a:r>
            <a:r>
              <a:rPr lang="en-US" dirty="0"/>
              <a:t>, or </a:t>
            </a:r>
            <a:r>
              <a:rPr lang="en-US" u="sng" dirty="0">
                <a:hlinkClick r:id="rId6" tooltip="confused"/>
              </a:rPr>
              <a:t>confused</a:t>
            </a:r>
            <a:r>
              <a:rPr lang="en-US" dirty="0"/>
              <a:t>.” It implies a kind of disordered behavior. Indeed, the origin of the word is the Middle English verb </a:t>
            </a:r>
            <a:r>
              <a:rPr lang="en-US" i="1" dirty="0" err="1"/>
              <a:t>didderen</a:t>
            </a:r>
            <a:r>
              <a:rPr lang="en-US" dirty="0"/>
              <a:t>, meaning "to tremble." </a:t>
            </a:r>
          </a:p>
          <a:p>
            <a:pPr marL="0" indent="0">
              <a:buNone/>
            </a:pPr>
            <a:endParaRPr lang="en-US" dirty="0"/>
          </a:p>
          <a:p>
            <a:pPr marL="0" indent="0">
              <a:buNone/>
            </a:pPr>
            <a:r>
              <a:rPr lang="en-US" dirty="0"/>
              <a:t>A </a:t>
            </a:r>
            <a:r>
              <a:rPr lang="en-US" i="1" dirty="0"/>
              <a:t>dithering</a:t>
            </a:r>
            <a:r>
              <a:rPr lang="en-US" dirty="0"/>
              <a:t> algorithm can randomly (or seemingly) place black pixels near pixels of specific values so as to visually simulate the greys.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6562008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Dithering</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4648518"/>
          </a:xfrm>
        </p:spPr>
        <p:txBody>
          <a:bodyPr>
            <a:normAutofit/>
          </a:bodyPr>
          <a:lstStyle/>
          <a:p>
            <a:pPr marL="0" indent="0">
              <a:buNone/>
            </a:pPr>
            <a:endParaRPr lang="en-US" dirty="0"/>
          </a:p>
          <a:p>
            <a:pPr marL="0" indent="0">
              <a:buNone/>
            </a:pPr>
            <a:endParaRPr lang="en-US" dirty="0"/>
          </a:p>
        </p:txBody>
      </p:sp>
      <p:pic>
        <p:nvPicPr>
          <p:cNvPr id="3" name="Picture 2">
            <a:extLst>
              <a:ext uri="{FF2B5EF4-FFF2-40B4-BE49-F238E27FC236}">
                <a16:creationId xmlns:a16="http://schemas.microsoft.com/office/drawing/2014/main" id="{D5F43D33-3776-3507-5475-707611777A4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6072" y="996013"/>
            <a:ext cx="9064938" cy="4648518"/>
          </a:xfrm>
          <a:prstGeom prst="rect">
            <a:avLst/>
          </a:prstGeom>
          <a:noFill/>
          <a:ln>
            <a:noFill/>
          </a:ln>
        </p:spPr>
      </p:pic>
    </p:spTree>
    <p:extLst>
      <p:ext uri="{BB962C8B-B14F-4D97-AF65-F5344CB8AC3E}">
        <p14:creationId xmlns:p14="http://schemas.microsoft.com/office/powerpoint/2010/main" val="42441256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Quantization</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4648518"/>
          </a:xfrm>
        </p:spPr>
        <p:txBody>
          <a:bodyPr>
            <a:normAutofit/>
          </a:bodyPr>
          <a:lstStyle/>
          <a:p>
            <a:pPr marL="0" indent="0">
              <a:buNone/>
            </a:pPr>
            <a:endParaRPr lang="en-US" dirty="0"/>
          </a:p>
          <a:p>
            <a:pPr marL="0" indent="0">
              <a:buNone/>
            </a:pPr>
            <a:endParaRPr lang="en-US" dirty="0"/>
          </a:p>
        </p:txBody>
      </p:sp>
      <p:sp>
        <p:nvSpPr>
          <p:cNvPr id="4" name="Content Placeholder 4">
            <a:extLst>
              <a:ext uri="{FF2B5EF4-FFF2-40B4-BE49-F238E27FC236}">
                <a16:creationId xmlns:a16="http://schemas.microsoft.com/office/drawing/2014/main" id="{A1C2C69C-5256-C8DF-3EA5-6A5A79F499E6}"/>
              </a:ext>
            </a:extLst>
          </p:cNvPr>
          <p:cNvSpPr txBox="1">
            <a:spLocks/>
          </p:cNvSpPr>
          <p:nvPr/>
        </p:nvSpPr>
        <p:spPr>
          <a:xfrm>
            <a:off x="453390" y="1504632"/>
            <a:ext cx="10043160" cy="46485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How many levels?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Default would be 256. But why not 32? 16? 4?</a:t>
            </a:r>
          </a:p>
          <a:p>
            <a:pPr marL="0" indent="0">
              <a:buFont typeface="Arial" panose="020B0604020202020204" pitchFamily="34" charset="0"/>
              <a:buNone/>
            </a:pPr>
            <a:br>
              <a:rPr lang="en-US" dirty="0"/>
            </a:br>
            <a:r>
              <a:rPr lang="en-US" dirty="0"/>
              <a:t>Let’s have N levels.</a:t>
            </a:r>
          </a:p>
          <a:p>
            <a:pPr marL="0" indent="0">
              <a:buFont typeface="Arial" panose="020B0604020202020204" pitchFamily="34" charset="0"/>
              <a:buNone/>
            </a:pPr>
            <a:r>
              <a:rPr lang="en-US" dirty="0"/>
              <a:t>Then let T = 256/N</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And set grey values between 0 and T to 0, between T+1 to 2*T to T, between 2T+1 to 3T to 2*T and so on.</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0565770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Quantization</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4648518"/>
          </a:xfrm>
        </p:spPr>
        <p:txBody>
          <a:bodyPr>
            <a:normAutofit/>
          </a:bodyPr>
          <a:lstStyle/>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2F63F3BC-6F67-146E-2553-907898F888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13414" y="1217242"/>
            <a:ext cx="8308409" cy="5045021"/>
          </a:xfrm>
          <a:prstGeom prst="rect">
            <a:avLst/>
          </a:prstGeom>
          <a:noFill/>
          <a:ln>
            <a:noFill/>
          </a:ln>
        </p:spPr>
      </p:pic>
    </p:spTree>
    <p:extLst>
      <p:ext uri="{BB962C8B-B14F-4D97-AF65-F5344CB8AC3E}">
        <p14:creationId xmlns:p14="http://schemas.microsoft.com/office/powerpoint/2010/main" val="6099905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Multiple thresholds</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4648518"/>
          </a:xfrm>
        </p:spPr>
        <p:txBody>
          <a:bodyPr>
            <a:normAutofit/>
          </a:bodyPr>
          <a:lstStyle/>
          <a:p>
            <a:pPr marL="0" indent="0">
              <a:buNone/>
            </a:pPr>
            <a:endParaRPr lang="en-US" dirty="0"/>
          </a:p>
          <a:p>
            <a:pPr marL="0" indent="0">
              <a:buNone/>
            </a:pPr>
            <a:endParaRPr lang="en-US" dirty="0"/>
          </a:p>
        </p:txBody>
      </p:sp>
      <p:pic>
        <p:nvPicPr>
          <p:cNvPr id="3" name="Picture 2">
            <a:extLst>
              <a:ext uri="{FF2B5EF4-FFF2-40B4-BE49-F238E27FC236}">
                <a16:creationId xmlns:a16="http://schemas.microsoft.com/office/drawing/2014/main" id="{37340C00-7A75-2CC8-657B-1B4F7F79EF8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712" y="1192352"/>
            <a:ext cx="9095719" cy="5523090"/>
          </a:xfrm>
          <a:prstGeom prst="rect">
            <a:avLst/>
          </a:prstGeom>
          <a:noFill/>
          <a:ln>
            <a:noFill/>
          </a:ln>
        </p:spPr>
      </p:pic>
    </p:spTree>
    <p:extLst>
      <p:ext uri="{BB962C8B-B14F-4D97-AF65-F5344CB8AC3E}">
        <p14:creationId xmlns:p14="http://schemas.microsoft.com/office/powerpoint/2010/main" val="16706680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838201" y="643467"/>
            <a:ext cx="3888526" cy="1800526"/>
          </a:xfrm>
        </p:spPr>
        <p:txBody>
          <a:bodyPr>
            <a:normAutofit/>
          </a:bodyPr>
          <a:lstStyle/>
          <a:p>
            <a:r>
              <a:rPr lang="en-CA" dirty="0"/>
              <a:t>Example: Marilyn </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838201" y="2623381"/>
            <a:ext cx="3888528" cy="3553581"/>
          </a:xfrm>
        </p:spPr>
        <p:txBody>
          <a:bodyPr>
            <a:normAutofit/>
          </a:bodyPr>
          <a:lstStyle/>
          <a:p>
            <a:pPr marL="0" indent="0">
              <a:buNone/>
            </a:pPr>
            <a:endParaRPr lang="en-US" sz="2000"/>
          </a:p>
          <a:p>
            <a:pPr marL="0" indent="0">
              <a:buNone/>
            </a:pPr>
            <a:endParaRPr lang="en-US" sz="2000"/>
          </a:p>
        </p:txBody>
      </p:sp>
      <p:pic>
        <p:nvPicPr>
          <p:cNvPr id="4" name="Picture 3" descr="A person with blonde hair and red lipstick&#10;&#10;AI-generated content may be incorrect.">
            <a:extLst>
              <a:ext uri="{FF2B5EF4-FFF2-40B4-BE49-F238E27FC236}">
                <a16:creationId xmlns:a16="http://schemas.microsoft.com/office/drawing/2014/main" id="{31D5E840-F3CF-1F96-5470-820B19FEB6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6800986" y="890728"/>
            <a:ext cx="4747547" cy="5104888"/>
          </a:xfrm>
          <a:prstGeom prst="rect">
            <a:avLst/>
          </a:prstGeom>
          <a:noFill/>
        </p:spPr>
      </p:pic>
    </p:spTree>
    <p:extLst>
      <p:ext uri="{BB962C8B-B14F-4D97-AF65-F5344CB8AC3E}">
        <p14:creationId xmlns:p14="http://schemas.microsoft.com/office/powerpoint/2010/main" val="2446045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838201" y="2115806"/>
            <a:ext cx="4845035" cy="2161726"/>
          </a:xfrm>
        </p:spPr>
        <p:txBody>
          <a:bodyPr>
            <a:normAutofit fontScale="90000"/>
          </a:bodyPr>
          <a:lstStyle/>
          <a:p>
            <a:r>
              <a:rPr lang="en-CA" dirty="0"/>
              <a:t>Step 1: Threshold</a:t>
            </a:r>
            <a:br>
              <a:rPr lang="en-CA" dirty="0"/>
            </a:br>
            <a:br>
              <a:rPr lang="en-CA" dirty="0"/>
            </a:br>
            <a:br>
              <a:rPr lang="en-CA" dirty="0"/>
            </a:br>
            <a:br>
              <a:rPr lang="en-CA" dirty="0"/>
            </a:br>
            <a:r>
              <a:rPr lang="en-CA" dirty="0"/>
              <a:t>Black and white only.</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838201" y="2623381"/>
            <a:ext cx="3888528" cy="3553581"/>
          </a:xfrm>
        </p:spPr>
        <p:txBody>
          <a:bodyPr>
            <a:normAutofit/>
          </a:bodyPr>
          <a:lstStyle/>
          <a:p>
            <a:pPr marL="0" indent="0">
              <a:buNone/>
            </a:pPr>
            <a:endParaRPr lang="en-US" sz="2000"/>
          </a:p>
          <a:p>
            <a:pPr marL="0" indent="0">
              <a:buNone/>
            </a:pPr>
            <a:endParaRPr lang="en-US" sz="2000"/>
          </a:p>
        </p:txBody>
      </p:sp>
      <p:pic>
        <p:nvPicPr>
          <p:cNvPr id="3" name="Picture 2">
            <a:extLst>
              <a:ext uri="{FF2B5EF4-FFF2-40B4-BE49-F238E27FC236}">
                <a16:creationId xmlns:a16="http://schemas.microsoft.com/office/drawing/2014/main" id="{5DC5B687-9D96-C7BA-A405-01CED08A1EA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3126" y="538852"/>
            <a:ext cx="5245936" cy="5638109"/>
          </a:xfrm>
          <a:prstGeom prst="rect">
            <a:avLst/>
          </a:prstGeom>
          <a:noFill/>
        </p:spPr>
      </p:pic>
    </p:spTree>
    <p:extLst>
      <p:ext uri="{BB962C8B-B14F-4D97-AF65-F5344CB8AC3E}">
        <p14:creationId xmlns:p14="http://schemas.microsoft.com/office/powerpoint/2010/main" val="35317706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838201" y="2115806"/>
            <a:ext cx="4845035" cy="2161726"/>
          </a:xfrm>
        </p:spPr>
        <p:txBody>
          <a:bodyPr>
            <a:normAutofit fontScale="90000"/>
          </a:bodyPr>
          <a:lstStyle/>
          <a:p>
            <a:r>
              <a:rPr lang="en-CA" dirty="0"/>
              <a:t>This gives a lot of ‘fuzzy’ outline boundaries.</a:t>
            </a:r>
            <a:br>
              <a:rPr lang="en-CA" dirty="0"/>
            </a:br>
            <a:br>
              <a:rPr lang="en-CA" dirty="0"/>
            </a:br>
            <a:br>
              <a:rPr lang="en-CA" dirty="0"/>
            </a:br>
            <a:br>
              <a:rPr lang="en-CA" dirty="0"/>
            </a:br>
            <a:r>
              <a:rPr lang="en-CA" dirty="0"/>
              <a:t>Can smooth it – median filter</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838201" y="2623381"/>
            <a:ext cx="3888528" cy="3553581"/>
          </a:xfrm>
        </p:spPr>
        <p:txBody>
          <a:bodyPr>
            <a:normAutofit/>
          </a:bodyPr>
          <a:lstStyle/>
          <a:p>
            <a:pPr marL="0" indent="0">
              <a:buNone/>
            </a:pPr>
            <a:endParaRPr lang="en-US" sz="2000"/>
          </a:p>
          <a:p>
            <a:pPr marL="0" indent="0">
              <a:buNone/>
            </a:pPr>
            <a:endParaRPr lang="en-US" sz="2000"/>
          </a:p>
        </p:txBody>
      </p:sp>
      <p:pic>
        <p:nvPicPr>
          <p:cNvPr id="3" name="Picture 2">
            <a:extLst>
              <a:ext uri="{FF2B5EF4-FFF2-40B4-BE49-F238E27FC236}">
                <a16:creationId xmlns:a16="http://schemas.microsoft.com/office/drawing/2014/main" id="{5DC5B687-9D96-C7BA-A405-01CED08A1EA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3126" y="538852"/>
            <a:ext cx="5245936" cy="5638109"/>
          </a:xfrm>
          <a:prstGeom prst="rect">
            <a:avLst/>
          </a:prstGeom>
          <a:noFill/>
        </p:spPr>
      </p:pic>
    </p:spTree>
    <p:extLst>
      <p:ext uri="{BB962C8B-B14F-4D97-AF65-F5344CB8AC3E}">
        <p14:creationId xmlns:p14="http://schemas.microsoft.com/office/powerpoint/2010/main" val="27458165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56722" y="3864171"/>
            <a:ext cx="3888528" cy="3553581"/>
          </a:xfrm>
        </p:spPr>
        <p:txBody>
          <a:bodyPr>
            <a:normAutofit/>
          </a:bodyPr>
          <a:lstStyle/>
          <a:p>
            <a:pPr marL="0" indent="0">
              <a:buNone/>
            </a:pPr>
            <a:endParaRPr lang="en-US" sz="2000" dirty="0"/>
          </a:p>
          <a:p>
            <a:pPr marL="0" indent="0">
              <a:buNone/>
            </a:pPr>
            <a:endParaRPr lang="en-US" sz="2000" dirty="0"/>
          </a:p>
        </p:txBody>
      </p:sp>
      <p:pic>
        <p:nvPicPr>
          <p:cNvPr id="4" name="Picture 3">
            <a:extLst>
              <a:ext uri="{FF2B5EF4-FFF2-40B4-BE49-F238E27FC236}">
                <a16:creationId xmlns:a16="http://schemas.microsoft.com/office/drawing/2014/main" id="{E7DFFE1A-57F5-E9FE-9B59-79FC4D7E106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3369" y="559751"/>
            <a:ext cx="10648111" cy="4332939"/>
          </a:xfrm>
          <a:prstGeom prst="rect">
            <a:avLst/>
          </a:prstGeom>
          <a:noFill/>
          <a:ln>
            <a:noFill/>
          </a:ln>
        </p:spPr>
      </p:pic>
      <p:sp>
        <p:nvSpPr>
          <p:cNvPr id="7" name="Title 6">
            <a:extLst>
              <a:ext uri="{FF2B5EF4-FFF2-40B4-BE49-F238E27FC236}">
                <a16:creationId xmlns:a16="http://schemas.microsoft.com/office/drawing/2014/main" id="{C6219D7E-5587-D211-C9E0-8860B3DA7FEA}"/>
              </a:ext>
            </a:extLst>
          </p:cNvPr>
          <p:cNvSpPr>
            <a:spLocks noGrp="1"/>
          </p:cNvSpPr>
          <p:nvPr>
            <p:ph type="title"/>
          </p:nvPr>
        </p:nvSpPr>
        <p:spPr>
          <a:xfrm>
            <a:off x="2519249" y="4892690"/>
            <a:ext cx="10515600" cy="1325563"/>
          </a:xfrm>
        </p:spPr>
        <p:txBody>
          <a:bodyPr/>
          <a:lstStyle/>
          <a:p>
            <a:r>
              <a:rPr lang="en-CA" dirty="0"/>
              <a:t> Size 2                       Size 3              Size 4</a:t>
            </a:r>
          </a:p>
        </p:txBody>
      </p:sp>
    </p:spTree>
    <p:extLst>
      <p:ext uri="{BB962C8B-B14F-4D97-AF65-F5344CB8AC3E}">
        <p14:creationId xmlns:p14="http://schemas.microsoft.com/office/powerpoint/2010/main" val="25954529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838201" y="2115806"/>
            <a:ext cx="4845035" cy="2161726"/>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NOW Threshold after smoothing with  size 4 filter.</a:t>
            </a:r>
            <a:br>
              <a:rPr lang="en-CA" dirty="0"/>
            </a:br>
            <a:br>
              <a:rPr lang="en-CA" dirty="0"/>
            </a:br>
            <a:br>
              <a:rPr lang="en-CA" dirty="0"/>
            </a:br>
            <a:endParaRPr lang="en-CA" dirty="0"/>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p:txBody>
          <a:bodyPr/>
          <a:lstStyle/>
          <a:p>
            <a:endParaRPr lang="en-CA"/>
          </a:p>
        </p:txBody>
      </p:sp>
      <p:pic>
        <p:nvPicPr>
          <p:cNvPr id="9" name="Picture 8">
            <a:extLst>
              <a:ext uri="{FF2B5EF4-FFF2-40B4-BE49-F238E27FC236}">
                <a16:creationId xmlns:a16="http://schemas.microsoft.com/office/drawing/2014/main" id="{40E2EF64-A0AA-542D-3D77-CDE72A7DE14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99445" y="2068909"/>
            <a:ext cx="4342357" cy="4665472"/>
          </a:xfrm>
          <a:prstGeom prst="rect">
            <a:avLst/>
          </a:prstGeom>
          <a:noFill/>
        </p:spPr>
      </p:pic>
      <p:pic>
        <p:nvPicPr>
          <p:cNvPr id="11" name="Picture 10">
            <a:extLst>
              <a:ext uri="{FF2B5EF4-FFF2-40B4-BE49-F238E27FC236}">
                <a16:creationId xmlns:a16="http://schemas.microsoft.com/office/drawing/2014/main" id="{1F29C3CD-F5FC-DFAA-7332-E947DDFA38E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21127" y="3550832"/>
            <a:ext cx="2962109" cy="3183549"/>
          </a:xfrm>
          <a:prstGeom prst="rect">
            <a:avLst/>
          </a:prstGeom>
          <a:noFill/>
        </p:spPr>
      </p:pic>
    </p:spTree>
    <p:extLst>
      <p:ext uri="{BB962C8B-B14F-4D97-AF65-F5344CB8AC3E}">
        <p14:creationId xmlns:p14="http://schemas.microsoft.com/office/powerpoint/2010/main" val="39898322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838201" y="2115806"/>
            <a:ext cx="10248899" cy="2161726"/>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I don’t like the gaps in the outline. Threshold the original image, and extract the outline.</a:t>
            </a:r>
            <a:br>
              <a:rPr lang="en-CA" dirty="0"/>
            </a:br>
            <a:br>
              <a:rPr lang="en-CA" dirty="0"/>
            </a:br>
            <a:endParaRPr lang="en-CA" dirty="0"/>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p:txBody>
          <a:bodyPr/>
          <a:lstStyle/>
          <a:p>
            <a:endParaRPr lang="en-CA"/>
          </a:p>
        </p:txBody>
      </p:sp>
      <p:pic>
        <p:nvPicPr>
          <p:cNvPr id="9" name="Picture 8">
            <a:extLst>
              <a:ext uri="{FF2B5EF4-FFF2-40B4-BE49-F238E27FC236}">
                <a16:creationId xmlns:a16="http://schemas.microsoft.com/office/drawing/2014/main" id="{40E2EF64-A0AA-542D-3D77-CDE72A7DE14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0032" y="3622665"/>
            <a:ext cx="2671429" cy="2870210"/>
          </a:xfrm>
          <a:prstGeom prst="rect">
            <a:avLst/>
          </a:prstGeom>
          <a:noFill/>
        </p:spPr>
      </p:pic>
      <p:pic>
        <p:nvPicPr>
          <p:cNvPr id="4" name="Picture 3">
            <a:extLst>
              <a:ext uri="{FF2B5EF4-FFF2-40B4-BE49-F238E27FC236}">
                <a16:creationId xmlns:a16="http://schemas.microsoft.com/office/drawing/2014/main" id="{A127F483-8358-2AB8-5AA5-8531B1A67FE0}"/>
              </a:ext>
            </a:extLst>
          </p:cNvPr>
          <p:cNvPicPr>
            <a:picLocks noChangeAspect="1"/>
          </p:cNvPicPr>
          <p:nvPr/>
        </p:nvPicPr>
        <p:blipFill>
          <a:blip r:embed="rId3"/>
          <a:stretch>
            <a:fillRect/>
          </a:stretch>
        </p:blipFill>
        <p:spPr>
          <a:xfrm>
            <a:off x="4480464" y="3731385"/>
            <a:ext cx="2512190" cy="2761490"/>
          </a:xfrm>
          <a:prstGeom prst="rect">
            <a:avLst/>
          </a:prstGeom>
        </p:spPr>
      </p:pic>
      <p:pic>
        <p:nvPicPr>
          <p:cNvPr id="7" name="Picture 6">
            <a:extLst>
              <a:ext uri="{FF2B5EF4-FFF2-40B4-BE49-F238E27FC236}">
                <a16:creationId xmlns:a16="http://schemas.microsoft.com/office/drawing/2014/main" id="{8F40ECE6-B92F-DCDB-D497-0B143326DF6B}"/>
              </a:ext>
            </a:extLst>
          </p:cNvPr>
          <p:cNvPicPr>
            <a:picLocks noChangeAspect="1"/>
          </p:cNvPicPr>
          <p:nvPr/>
        </p:nvPicPr>
        <p:blipFill>
          <a:blip r:embed="rId4"/>
          <a:stretch>
            <a:fillRect/>
          </a:stretch>
        </p:blipFill>
        <p:spPr>
          <a:xfrm>
            <a:off x="7322418" y="3721164"/>
            <a:ext cx="2218585" cy="2673211"/>
          </a:xfrm>
          <a:prstGeom prst="rect">
            <a:avLst/>
          </a:prstGeom>
        </p:spPr>
      </p:pic>
    </p:spTree>
    <p:extLst>
      <p:ext uri="{BB962C8B-B14F-4D97-AF65-F5344CB8AC3E}">
        <p14:creationId xmlns:p14="http://schemas.microsoft.com/office/powerpoint/2010/main" val="33081818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838201" y="2115806"/>
            <a:ext cx="10248899" cy="2161726"/>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Fill the outline with a texture (halftone) and add it to the filtered image.</a:t>
            </a:r>
            <a:br>
              <a:rPr lang="en-CA" dirty="0"/>
            </a:br>
            <a:br>
              <a:rPr lang="en-CA" dirty="0"/>
            </a:br>
            <a:endParaRPr lang="en-CA" dirty="0"/>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p:txBody>
          <a:bodyPr/>
          <a:lstStyle/>
          <a:p>
            <a:endParaRPr lang="en-CA"/>
          </a:p>
        </p:txBody>
      </p:sp>
      <p:pic>
        <p:nvPicPr>
          <p:cNvPr id="7" name="Picture 6">
            <a:extLst>
              <a:ext uri="{FF2B5EF4-FFF2-40B4-BE49-F238E27FC236}">
                <a16:creationId xmlns:a16="http://schemas.microsoft.com/office/drawing/2014/main" id="{8F40ECE6-B92F-DCDB-D497-0B143326DF6B}"/>
              </a:ext>
            </a:extLst>
          </p:cNvPr>
          <p:cNvPicPr>
            <a:picLocks noChangeAspect="1"/>
          </p:cNvPicPr>
          <p:nvPr/>
        </p:nvPicPr>
        <p:blipFill>
          <a:blip r:embed="rId2"/>
          <a:stretch>
            <a:fillRect/>
          </a:stretch>
        </p:blipFill>
        <p:spPr>
          <a:xfrm>
            <a:off x="593666" y="3664014"/>
            <a:ext cx="2218585" cy="2673211"/>
          </a:xfrm>
          <a:prstGeom prst="rect">
            <a:avLst/>
          </a:prstGeom>
        </p:spPr>
      </p:pic>
      <p:pic>
        <p:nvPicPr>
          <p:cNvPr id="6" name="Picture 5">
            <a:extLst>
              <a:ext uri="{FF2B5EF4-FFF2-40B4-BE49-F238E27FC236}">
                <a16:creationId xmlns:a16="http://schemas.microsoft.com/office/drawing/2014/main" id="{A31B3669-AF2E-680D-873F-68FB034BC094}"/>
              </a:ext>
            </a:extLst>
          </p:cNvPr>
          <p:cNvPicPr>
            <a:picLocks noChangeAspect="1"/>
          </p:cNvPicPr>
          <p:nvPr/>
        </p:nvPicPr>
        <p:blipFill>
          <a:blip r:embed="rId3"/>
          <a:stretch>
            <a:fillRect/>
          </a:stretch>
        </p:blipFill>
        <p:spPr>
          <a:xfrm>
            <a:off x="3405917" y="3662198"/>
            <a:ext cx="2320513" cy="2694788"/>
          </a:xfrm>
          <a:prstGeom prst="rect">
            <a:avLst/>
          </a:prstGeom>
        </p:spPr>
      </p:pic>
      <p:pic>
        <p:nvPicPr>
          <p:cNvPr id="13" name="Picture 12">
            <a:extLst>
              <a:ext uri="{FF2B5EF4-FFF2-40B4-BE49-F238E27FC236}">
                <a16:creationId xmlns:a16="http://schemas.microsoft.com/office/drawing/2014/main" id="{E7C146FB-9174-E052-2030-5F8F11BB32EB}"/>
              </a:ext>
            </a:extLst>
          </p:cNvPr>
          <p:cNvPicPr>
            <a:picLocks noChangeAspect="1"/>
          </p:cNvPicPr>
          <p:nvPr/>
        </p:nvPicPr>
        <p:blipFill>
          <a:blip r:embed="rId4"/>
          <a:stretch>
            <a:fillRect/>
          </a:stretch>
        </p:blipFill>
        <p:spPr>
          <a:xfrm>
            <a:off x="6065676" y="3610291"/>
            <a:ext cx="2228470" cy="2780655"/>
          </a:xfrm>
          <a:prstGeom prst="rect">
            <a:avLst/>
          </a:prstGeom>
        </p:spPr>
      </p:pic>
    </p:spTree>
    <p:extLst>
      <p:ext uri="{BB962C8B-B14F-4D97-AF65-F5344CB8AC3E}">
        <p14:creationId xmlns:p14="http://schemas.microsoft.com/office/powerpoint/2010/main" val="21691322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838201" y="2115806"/>
            <a:ext cx="10248899" cy="216172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Let’s add a background.</a:t>
            </a:r>
            <a:br>
              <a:rPr lang="en-CA" dirty="0"/>
            </a:br>
            <a:br>
              <a:rPr lang="en-CA" dirty="0"/>
            </a:br>
            <a:endParaRPr lang="en-CA" dirty="0"/>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p:txBody>
          <a:bodyPr/>
          <a:lstStyle/>
          <a:p>
            <a:endParaRPr lang="en-CA"/>
          </a:p>
        </p:txBody>
      </p:sp>
      <p:pic>
        <p:nvPicPr>
          <p:cNvPr id="13" name="Picture 12">
            <a:extLst>
              <a:ext uri="{FF2B5EF4-FFF2-40B4-BE49-F238E27FC236}">
                <a16:creationId xmlns:a16="http://schemas.microsoft.com/office/drawing/2014/main" id="{E7C146FB-9174-E052-2030-5F8F11BB32EB}"/>
              </a:ext>
            </a:extLst>
          </p:cNvPr>
          <p:cNvPicPr>
            <a:picLocks noChangeAspect="1"/>
          </p:cNvPicPr>
          <p:nvPr/>
        </p:nvPicPr>
        <p:blipFill>
          <a:blip r:embed="rId2"/>
          <a:stretch>
            <a:fillRect/>
          </a:stretch>
        </p:blipFill>
        <p:spPr>
          <a:xfrm>
            <a:off x="1320032" y="3429000"/>
            <a:ext cx="2228470" cy="2780655"/>
          </a:xfrm>
          <a:prstGeom prst="rect">
            <a:avLst/>
          </a:prstGeom>
        </p:spPr>
      </p:pic>
      <p:pic>
        <p:nvPicPr>
          <p:cNvPr id="4" name="Picture 3">
            <a:extLst>
              <a:ext uri="{FF2B5EF4-FFF2-40B4-BE49-F238E27FC236}">
                <a16:creationId xmlns:a16="http://schemas.microsoft.com/office/drawing/2014/main" id="{25B2F494-49AD-3153-A692-C073CAE2CDB5}"/>
              </a:ext>
            </a:extLst>
          </p:cNvPr>
          <p:cNvPicPr>
            <a:picLocks noChangeAspect="1"/>
          </p:cNvPicPr>
          <p:nvPr/>
        </p:nvPicPr>
        <p:blipFill>
          <a:blip r:embed="rId3"/>
          <a:stretch>
            <a:fillRect/>
          </a:stretch>
        </p:blipFill>
        <p:spPr>
          <a:xfrm>
            <a:off x="5942837" y="3265550"/>
            <a:ext cx="2758812" cy="2944105"/>
          </a:xfrm>
          <a:prstGeom prst="rect">
            <a:avLst/>
          </a:prstGeom>
        </p:spPr>
      </p:pic>
    </p:spTree>
    <p:extLst>
      <p:ext uri="{BB962C8B-B14F-4D97-AF65-F5344CB8AC3E}">
        <p14:creationId xmlns:p14="http://schemas.microsoft.com/office/powerpoint/2010/main" val="9910118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838201" y="2115806"/>
            <a:ext cx="10248899" cy="216172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That was boring. Try this:</a:t>
            </a:r>
            <a:br>
              <a:rPr lang="en-CA" dirty="0"/>
            </a:br>
            <a:br>
              <a:rPr lang="en-CA" dirty="0"/>
            </a:br>
            <a:endParaRPr lang="en-CA" dirty="0"/>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p:txBody>
          <a:bodyPr/>
          <a:lstStyle/>
          <a:p>
            <a:endParaRPr lang="en-CA"/>
          </a:p>
        </p:txBody>
      </p:sp>
      <p:pic>
        <p:nvPicPr>
          <p:cNvPr id="13" name="Picture 12">
            <a:extLst>
              <a:ext uri="{FF2B5EF4-FFF2-40B4-BE49-F238E27FC236}">
                <a16:creationId xmlns:a16="http://schemas.microsoft.com/office/drawing/2014/main" id="{E7C146FB-9174-E052-2030-5F8F11BB32EB}"/>
              </a:ext>
            </a:extLst>
          </p:cNvPr>
          <p:cNvPicPr>
            <a:picLocks noChangeAspect="1"/>
          </p:cNvPicPr>
          <p:nvPr/>
        </p:nvPicPr>
        <p:blipFill>
          <a:blip r:embed="rId2"/>
          <a:stretch>
            <a:fillRect/>
          </a:stretch>
        </p:blipFill>
        <p:spPr>
          <a:xfrm>
            <a:off x="1320032" y="3429000"/>
            <a:ext cx="2228470" cy="2780655"/>
          </a:xfrm>
          <a:prstGeom prst="rect">
            <a:avLst/>
          </a:prstGeom>
        </p:spPr>
      </p:pic>
      <p:pic>
        <p:nvPicPr>
          <p:cNvPr id="6" name="Picture 5">
            <a:extLst>
              <a:ext uri="{FF2B5EF4-FFF2-40B4-BE49-F238E27FC236}">
                <a16:creationId xmlns:a16="http://schemas.microsoft.com/office/drawing/2014/main" id="{F5A25507-B87F-EE17-379D-4DB3FA327BED}"/>
              </a:ext>
            </a:extLst>
          </p:cNvPr>
          <p:cNvPicPr>
            <a:picLocks noChangeAspect="1"/>
          </p:cNvPicPr>
          <p:nvPr/>
        </p:nvPicPr>
        <p:blipFill>
          <a:blip r:embed="rId3"/>
          <a:stretch>
            <a:fillRect/>
          </a:stretch>
        </p:blipFill>
        <p:spPr>
          <a:xfrm>
            <a:off x="4338470" y="3428999"/>
            <a:ext cx="2818487" cy="2780655"/>
          </a:xfrm>
          <a:prstGeom prst="rect">
            <a:avLst/>
          </a:prstGeom>
        </p:spPr>
      </p:pic>
      <p:pic>
        <p:nvPicPr>
          <p:cNvPr id="9" name="Picture 8">
            <a:extLst>
              <a:ext uri="{FF2B5EF4-FFF2-40B4-BE49-F238E27FC236}">
                <a16:creationId xmlns:a16="http://schemas.microsoft.com/office/drawing/2014/main" id="{693FB1E8-096B-0747-3710-5824745613A5}"/>
              </a:ext>
            </a:extLst>
          </p:cNvPr>
          <p:cNvPicPr>
            <a:picLocks noChangeAspect="1"/>
          </p:cNvPicPr>
          <p:nvPr/>
        </p:nvPicPr>
        <p:blipFill>
          <a:blip r:embed="rId4"/>
          <a:stretch>
            <a:fillRect/>
          </a:stretch>
        </p:blipFill>
        <p:spPr>
          <a:xfrm>
            <a:off x="7791476" y="3525842"/>
            <a:ext cx="2375412" cy="2585007"/>
          </a:xfrm>
          <a:prstGeom prst="rect">
            <a:avLst/>
          </a:prstGeom>
        </p:spPr>
      </p:pic>
    </p:spTree>
    <p:extLst>
      <p:ext uri="{BB962C8B-B14F-4D97-AF65-F5344CB8AC3E}">
        <p14:creationId xmlns:p14="http://schemas.microsoft.com/office/powerpoint/2010/main" val="3985633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563881" y="172706"/>
            <a:ext cx="10248899" cy="216172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Smoothing and quantization can yield interesting results.</a:t>
            </a:r>
            <a:br>
              <a:rPr lang="en-CA" dirty="0"/>
            </a:br>
            <a:endParaRPr lang="en-CA" dirty="0"/>
          </a:p>
        </p:txBody>
      </p:sp>
      <p:pic>
        <p:nvPicPr>
          <p:cNvPr id="2" name="Picture 1">
            <a:extLst>
              <a:ext uri="{FF2B5EF4-FFF2-40B4-BE49-F238E27FC236}">
                <a16:creationId xmlns:a16="http://schemas.microsoft.com/office/drawing/2014/main" id="{AE80ED54-6618-6B37-F9E4-E07A865B268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6885" y="1639448"/>
            <a:ext cx="5962785" cy="5188282"/>
          </a:xfrm>
          <a:prstGeom prst="rect">
            <a:avLst/>
          </a:prstGeom>
          <a:noFill/>
          <a:ln>
            <a:noFill/>
          </a:ln>
        </p:spPr>
      </p:pic>
    </p:spTree>
    <p:extLst>
      <p:ext uri="{BB962C8B-B14F-4D97-AF65-F5344CB8AC3E}">
        <p14:creationId xmlns:p14="http://schemas.microsoft.com/office/powerpoint/2010/main" val="4474594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1695</TotalTime>
  <Words>1933</Words>
  <Application>Microsoft Office PowerPoint</Application>
  <PresentationFormat>Widescreen</PresentationFormat>
  <Paragraphs>187</Paragraphs>
  <Slides>67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67</vt:i4>
      </vt:variant>
    </vt:vector>
  </HeadingPairs>
  <TitlesOfParts>
    <vt:vector size="72" baseType="lpstr">
      <vt:lpstr>Aptos</vt:lpstr>
      <vt:lpstr>Aptos Display</vt:lpstr>
      <vt:lpstr>Arial</vt:lpstr>
      <vt:lpstr>Wingdings</vt:lpstr>
      <vt:lpstr>Office Theme</vt:lpstr>
      <vt:lpstr>Value</vt:lpstr>
      <vt:lpstr>What is Value?</vt:lpstr>
      <vt:lpstr>Low Key</vt:lpstr>
      <vt:lpstr>Low Key</vt:lpstr>
      <vt:lpstr>High Key</vt:lpstr>
      <vt:lpstr>High Key</vt:lpstr>
      <vt:lpstr>Pixel Values</vt:lpstr>
      <vt:lpstr>255?</vt:lpstr>
      <vt:lpstr>256 levels (values) of grey</vt:lpstr>
      <vt:lpstr>Grey level images</vt:lpstr>
      <vt:lpstr>Brightness</vt:lpstr>
      <vt:lpstr>Brightness</vt:lpstr>
      <vt:lpstr>Histogram</vt:lpstr>
      <vt:lpstr>Histogram</vt:lpstr>
      <vt:lpstr>Histogram</vt:lpstr>
      <vt:lpstr>Histogram</vt:lpstr>
      <vt:lpstr>Histogram</vt:lpstr>
      <vt:lpstr>Histogram</vt:lpstr>
      <vt:lpstr>PowerPoint Presentation</vt:lpstr>
      <vt:lpstr>PowerPoint Presentation</vt:lpstr>
      <vt:lpstr>PowerPoint Presentation</vt:lpstr>
      <vt:lpstr>PowerPoint Presentation</vt:lpstr>
      <vt:lpstr>PowerPoint Presentation</vt:lpstr>
      <vt:lpstr>PowerPoint Presentation</vt:lpstr>
      <vt:lpstr>Histogram</vt:lpstr>
      <vt:lpstr>Histogram</vt:lpstr>
      <vt:lpstr>Contrast</vt:lpstr>
      <vt:lpstr>Contrast</vt:lpstr>
      <vt:lpstr>Contrast</vt:lpstr>
      <vt:lpstr>Contrast - gamma</vt:lpstr>
      <vt:lpstr>Contrast – gamma  (1.6)</vt:lpstr>
      <vt:lpstr>Contrast – Histogram Equalization</vt:lpstr>
      <vt:lpstr>Contrast – Histogram Specification</vt:lpstr>
      <vt:lpstr>Thresholding – Extreme contrast</vt:lpstr>
      <vt:lpstr>Thresholding – Extreme contrast</vt:lpstr>
      <vt:lpstr>Regions</vt:lpstr>
      <vt:lpstr>Regions</vt:lpstr>
      <vt:lpstr>Regions</vt:lpstr>
      <vt:lpstr>Why?</vt:lpstr>
      <vt:lpstr>Why?</vt:lpstr>
      <vt:lpstr>Why?</vt:lpstr>
      <vt:lpstr>Why?</vt:lpstr>
      <vt:lpstr>Why?</vt:lpstr>
      <vt:lpstr>Noise</vt:lpstr>
      <vt:lpstr>Noise</vt:lpstr>
      <vt:lpstr>Noise</vt:lpstr>
      <vt:lpstr>Noise</vt:lpstr>
      <vt:lpstr>Gradient</vt:lpstr>
      <vt:lpstr>Gradient</vt:lpstr>
      <vt:lpstr>Bi-level Display of Value</vt:lpstr>
      <vt:lpstr>Bi-level Display of Value</vt:lpstr>
      <vt:lpstr>Bi-level Display of Value</vt:lpstr>
      <vt:lpstr>Dithering</vt:lpstr>
      <vt:lpstr>Dithering</vt:lpstr>
      <vt:lpstr>Quantization</vt:lpstr>
      <vt:lpstr>Quantization</vt:lpstr>
      <vt:lpstr>Multiple thresholds</vt:lpstr>
      <vt:lpstr>Example: Marilyn </vt:lpstr>
      <vt:lpstr>Step 1: Threshold    Black and white only.</vt:lpstr>
      <vt:lpstr>This gives a lot of ‘fuzzy’ outline boundaries.    Can smooth it – median filter</vt:lpstr>
      <vt:lpstr> Size 2                       Size 3              Size 4</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Parker</dc:creator>
  <cp:lastModifiedBy>James Parker</cp:lastModifiedBy>
  <cp:revision>5</cp:revision>
  <dcterms:created xsi:type="dcterms:W3CDTF">2025-10-28T17:17:48Z</dcterms:created>
  <dcterms:modified xsi:type="dcterms:W3CDTF">2025-10-31T21:18:24Z</dcterms:modified>
</cp:coreProperties>
</file>