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78" r:id="rId6"/>
    <p:sldId id="279" r:id="rId7"/>
    <p:sldId id="277" r:id="rId8"/>
    <p:sldId id="275" r:id="rId9"/>
    <p:sldId id="309" r:id="rId10"/>
    <p:sldId id="266" r:id="rId11"/>
    <p:sldId id="268" r:id="rId12"/>
    <p:sldId id="272" r:id="rId13"/>
    <p:sldId id="280" r:id="rId14"/>
    <p:sldId id="281" r:id="rId15"/>
    <p:sldId id="283" r:id="rId16"/>
    <p:sldId id="287" r:id="rId17"/>
    <p:sldId id="288" r:id="rId18"/>
    <p:sldId id="289" r:id="rId19"/>
    <p:sldId id="292" r:id="rId20"/>
    <p:sldId id="290" r:id="rId21"/>
    <p:sldId id="291" r:id="rId22"/>
    <p:sldId id="293" r:id="rId23"/>
    <p:sldId id="296" r:id="rId24"/>
    <p:sldId id="294" r:id="rId25"/>
    <p:sldId id="295" r:id="rId26"/>
    <p:sldId id="297" r:id="rId27"/>
    <p:sldId id="308" r:id="rId28"/>
    <p:sldId id="30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10" r:id="rId39"/>
    <p:sldId id="311" r:id="rId40"/>
    <p:sldId id="312" r:id="rId41"/>
    <p:sldId id="314" r:id="rId42"/>
    <p:sldId id="313" r:id="rId43"/>
    <p:sldId id="315" r:id="rId44"/>
    <p:sldId id="316" r:id="rId45"/>
    <p:sldId id="317" r:id="rId46"/>
    <p:sldId id="318" r:id="rId47"/>
    <p:sldId id="319" r:id="rId48"/>
    <p:sldId id="320" r:id="rId49"/>
    <p:sldId id="321" r:id="rId50"/>
    <p:sldId id="322" r:id="rId51"/>
    <p:sldId id="323" r:id="rId52"/>
    <p:sldId id="324" r:id="rId53"/>
    <p:sldId id="325" r:id="rId54"/>
    <p:sldId id="326" r:id="rId55"/>
    <p:sldId id="327" r:id="rId56"/>
    <p:sldId id="328" r:id="rId57"/>
    <p:sldId id="329" r:id="rId58"/>
    <p:sldId id="331" r:id="rId59"/>
    <p:sldId id="332" r:id="rId60"/>
    <p:sldId id="333" r:id="rId61"/>
    <p:sldId id="261" r:id="rId62"/>
    <p:sldId id="258" r:id="rId63"/>
    <p:sldId id="262" r:id="rId64"/>
    <p:sldId id="263" r:id="rId65"/>
    <p:sldId id="264" r:id="rId66"/>
    <p:sldId id="335" r:id="rId67"/>
    <p:sldId id="336" r:id="rId68"/>
    <p:sldId id="265" r:id="rId69"/>
    <p:sldId id="334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72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BF331-76F1-7D0C-5721-A6F930B66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1B6411-09B2-F44F-8B5E-0B3244A1D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F6E45-CF9D-01E5-7DFD-291BFD79C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49F44-445A-D4F4-5EF8-919C07F5B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A43E5-F0FD-B8E8-7F61-D45FB683F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1296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216B3-2426-49CE-2E43-E14C840D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37EF0-E9E9-D221-6BA9-EAF9E221A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E85F2-906C-05A5-4215-F7F0E2E43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A6FC0-24BA-B6D7-44CB-C1BABAA83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592AE-8B93-943F-8C31-E14396770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8895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979F9-3685-2713-506A-B60286B12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FCF1B-3B6D-9544-BACE-9B069EBDD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CD8AC-9841-FD52-1866-31DF8861D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3F002-62FA-FB34-462D-5FB2E0F59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105B8-7409-A81C-0E55-79AB5CA4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516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8797-815C-52BB-8800-EE8C3FC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F0B73-6E35-596E-F050-794953651A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01BF1-C15B-C297-7399-43B9D538E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3DB22C-79C0-A543-9EA6-F995195F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3EF01-2BF0-7918-06A0-36D7F3D81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B4A60-A83A-EA07-9BE9-DEE171980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4959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6743D-C47F-9AE4-F1F3-DEAF7BA2B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4FD7B-9995-07AD-D8AA-2882D0883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DF969-69B7-CA1C-3948-83724B8D0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A50DDC-3334-53BE-4F24-561E606F57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68CC9A-77E0-126E-928A-29890BA85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97A445-8B01-971D-4C34-22051EAD5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CED3DA-577A-8F4E-EEAF-0C5319A8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7DC388-2FF4-8C04-AB75-A6DA0900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252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B45FA-4EA3-7E33-C456-6291A213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4D1710-A2C6-F73A-B87D-EACCD121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E3F2E3-5232-96C5-8AD9-8CD182DCC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62B51-4075-264A-D3B7-2E96F0B7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276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96FADE-8A0B-A9C3-391A-2B75032A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3A10ED-9876-6A09-46BD-E4327C122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B930F-8009-F659-A845-159403512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6072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05377-C5C8-3041-6E8F-A57B5F86A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9173F-174A-2F8C-ED0A-1CA367952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F6332-89D1-222F-D9A2-BEA69167A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A42775-7DBA-D8F6-9205-B6CC24872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A862C-E7B9-7054-AD64-CA8D2F835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6AB37-2F3B-8E57-3955-47B6767D3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621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DF918-44DD-367C-CC1D-CB1356EF0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F22970-453B-A1CD-8073-EEBE30DD81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1132A-7F1E-FBB7-DB96-DF8091A8F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6A3201-C0B4-9C04-E141-FCF1E5FB6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C82F06-7499-C3F7-5F02-0A40235EB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7E545-5E93-567C-77DD-934B18327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393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959A5-7EC8-141E-8D0D-2E21534A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8AA84F-EEA6-2D55-6A66-88651625E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86A36-C6BF-940D-57A1-F15613B86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13A60-8615-9944-D1A4-37F7AAEE6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321F1-D97F-8A79-4B81-0EF5534F6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030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8DD46F-D61A-D720-44A6-95923ACB0E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03D0DA-B4DF-092B-891B-DFF1F743B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C535E-E5C4-2473-59A1-3109BEF34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F8B24-8E40-6EAF-E399-3397087DD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11889-CB62-78C4-336A-07F075171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450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2B31D6-70F4-F6FD-6423-9E1586FE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40434-9D36-28A3-F486-4B6FFA6EB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96EF2-C1D4-592E-8A7D-E25FFA0DD9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07C2B7-D31A-43C9-A53D-63F7065232C4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61E49-18E3-4C20-18FA-FD1684FDB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66AE8-62EA-787A-E1DF-A3D6B4FB3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1002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nterval_(mathematics)" TargetMode="External"/><Relationship Id="rId2" Type="http://schemas.openxmlformats.org/officeDocument/2006/relationships/hyperlink" Target="https://en.wikipedia.org/wiki/Image_(mathematics)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Continuous_function" TargetMode="External"/><Relationship Id="rId4" Type="http://schemas.openxmlformats.org/officeDocument/2006/relationships/hyperlink" Target="https://en.wikipedia.org/wiki/Topological_space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hyperlink" Target="https://blockly.games/turtle?lang=en&amp;level=10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6CA43-A51E-3CC7-9DD0-AF78E76A8B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Art 251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273660-02A2-AF74-7F17-408895389E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/>
              <a:t>Introduction to Digital Arts</a:t>
            </a:r>
          </a:p>
          <a:p>
            <a:r>
              <a:rPr lang="en-CA" dirty="0"/>
              <a:t>Dr. J. R. Parker</a:t>
            </a:r>
          </a:p>
        </p:txBody>
      </p:sp>
    </p:spTree>
    <p:extLst>
      <p:ext uri="{BB962C8B-B14F-4D97-AF65-F5344CB8AC3E}">
        <p14:creationId xmlns:p14="http://schemas.microsoft.com/office/powerpoint/2010/main" val="235426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C273660-02A2-AF74-7F17-408895389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793375"/>
            <a:ext cx="9144000" cy="4823653"/>
          </a:xfrm>
        </p:spPr>
        <p:txBody>
          <a:bodyPr>
            <a:normAutofit fontScale="85000" lnSpcReduction="20000"/>
          </a:bodyPr>
          <a:lstStyle/>
          <a:p>
            <a:r>
              <a:rPr lang="en-CA" b="1" dirty="0"/>
              <a:t>Introduction to Digital Arts</a:t>
            </a:r>
          </a:p>
          <a:p>
            <a:endParaRPr lang="en-CA" b="1" dirty="0"/>
          </a:p>
          <a:p>
            <a:r>
              <a:rPr lang="en-CA" sz="3600" dirty="0"/>
              <a:t>Seven elements of Art:</a:t>
            </a:r>
          </a:p>
          <a:p>
            <a:br>
              <a:rPr lang="en-CA" sz="3600" dirty="0"/>
            </a:br>
            <a:r>
              <a:rPr lang="en-CA" sz="3600" b="1" dirty="0">
                <a:solidFill>
                  <a:srgbClr val="FF0000"/>
                </a:solidFill>
              </a:rPr>
              <a:t>Line</a:t>
            </a:r>
          </a:p>
          <a:p>
            <a:r>
              <a:rPr lang="en-CA" sz="3600" b="1" dirty="0"/>
              <a:t>Value</a:t>
            </a:r>
          </a:p>
          <a:p>
            <a:r>
              <a:rPr lang="en-CA" sz="3600" b="1" dirty="0"/>
              <a:t>Color</a:t>
            </a:r>
          </a:p>
          <a:p>
            <a:r>
              <a:rPr lang="en-CA" sz="3600" b="1" dirty="0"/>
              <a:t>Shape</a:t>
            </a:r>
          </a:p>
          <a:p>
            <a:r>
              <a:rPr lang="en-CA" sz="3600" b="1" dirty="0"/>
              <a:t>Form</a:t>
            </a:r>
          </a:p>
          <a:p>
            <a:r>
              <a:rPr lang="en-CA" sz="3600" b="1" dirty="0"/>
              <a:t>Texture</a:t>
            </a:r>
          </a:p>
          <a:p>
            <a:r>
              <a:rPr lang="en-CA" sz="3600" b="1" dirty="0"/>
              <a:t>Space</a:t>
            </a:r>
          </a:p>
          <a:p>
            <a:endParaRPr lang="en-CA" sz="3600" b="1" dirty="0"/>
          </a:p>
        </p:txBody>
      </p:sp>
    </p:spTree>
    <p:extLst>
      <p:ext uri="{BB962C8B-B14F-4D97-AF65-F5344CB8AC3E}">
        <p14:creationId xmlns:p14="http://schemas.microsoft.com/office/powerpoint/2010/main" val="174745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329" y="283482"/>
            <a:ext cx="10515600" cy="1325563"/>
          </a:xfrm>
        </p:spPr>
        <p:txBody>
          <a:bodyPr/>
          <a:lstStyle/>
          <a:p>
            <a:r>
              <a:rPr lang="en-CA" dirty="0"/>
              <a:t>Seven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We are going to look at each element from the perspective of digital images.</a:t>
            </a:r>
          </a:p>
          <a:p>
            <a:pPr marL="0" indent="0">
              <a:buNone/>
            </a:pPr>
            <a:br>
              <a:rPr lang="en-CA" dirty="0"/>
            </a:br>
            <a:r>
              <a:rPr lang="en-CA" dirty="0"/>
              <a:t>An artist uses pencil, pen, brush etc. and physical contact. Previously.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A digital artist uses virtual spaces, code, design.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6170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/>
              <a:t>The first element: </a:t>
            </a:r>
            <a:r>
              <a:rPr lang="en-CA" b="1" dirty="0"/>
              <a:t>line</a:t>
            </a:r>
            <a:r>
              <a:rPr lang="en-CA" dirty="0"/>
              <a:t>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Review:</a:t>
            </a:r>
            <a:br>
              <a:rPr lang="en-CA" dirty="0"/>
            </a:br>
            <a:r>
              <a:rPr lang="en-US" dirty="0"/>
              <a:t>All elements of a computer image consist of </a:t>
            </a:r>
            <a:r>
              <a:rPr lang="en-US" i="1" dirty="0"/>
              <a:t>pixels, </a:t>
            </a:r>
            <a:r>
              <a:rPr lang="en-US" dirty="0"/>
              <a:t>small areas, dots, spots, or however one wishes to describe it. </a:t>
            </a:r>
          </a:p>
          <a:p>
            <a:pPr marL="0" indent="0">
              <a:buNone/>
            </a:pPr>
            <a:r>
              <a:rPr lang="en-US" dirty="0"/>
              <a:t> A pixel is the smallest </a:t>
            </a:r>
            <a:r>
              <a:rPr lang="en-US" i="1" dirty="0"/>
              <a:t>addressable</a:t>
            </a:r>
            <a:r>
              <a:rPr lang="en-US" dirty="0"/>
              <a:t> unit in an image. That is, it can be uniquely located using a horizontal coordinate value </a:t>
            </a:r>
            <a:r>
              <a:rPr lang="en-US" b="1" dirty="0"/>
              <a:t>X</a:t>
            </a:r>
            <a:r>
              <a:rPr lang="en-US" dirty="0"/>
              <a:t> or </a:t>
            </a:r>
            <a:r>
              <a:rPr lang="en-US" b="1" dirty="0" err="1"/>
              <a:t>i</a:t>
            </a:r>
            <a:r>
              <a:rPr lang="en-US" dirty="0"/>
              <a:t>, and a vertical coordinate value </a:t>
            </a:r>
            <a:r>
              <a:rPr lang="en-US" b="1" dirty="0"/>
              <a:t>Y</a:t>
            </a:r>
            <a:r>
              <a:rPr lang="en-US" dirty="0"/>
              <a:t> or </a:t>
            </a:r>
            <a:r>
              <a:rPr lang="en-US" b="1" dirty="0"/>
              <a:t>j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We usually specify these values as integers, precisely because they are the smallest addressable unit, and so there can be no pixel between two adjacent pixels. 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07823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07629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A human artist does not use coordinates when drawing.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i="1" dirty="0"/>
              <a:t>line</a:t>
            </a:r>
            <a:r>
              <a:rPr lang="en-US" dirty="0"/>
              <a:t> element in art is used to define overall shape, delimit boundaries, create textures, and generally render visual aspects of any scene.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person holding a book&#10;&#10;AI-generated content may be incorrect.">
            <a:extLst>
              <a:ext uri="{FF2B5EF4-FFF2-40B4-BE49-F238E27FC236}">
                <a16:creationId xmlns:a16="http://schemas.microsoft.com/office/drawing/2014/main" id="{A4818A74-D3AB-C869-495F-ABC482DCB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9" y="2056195"/>
            <a:ext cx="4736610" cy="420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26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is created by touching an instrument to a drawing surface and moving the instrument in a desired direction.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21AB1E-9BA9-A8C3-F46D-6419EAFC5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3995512"/>
            <a:ext cx="8665029" cy="2804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593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19167CB-C560-CE0E-DD7C-AD38F36B0033}"/>
              </a:ext>
            </a:extLst>
          </p:cNvPr>
          <p:cNvSpPr txBox="1">
            <a:spLocks/>
          </p:cNvSpPr>
          <p:nvPr/>
        </p:nvSpPr>
        <p:spPr>
          <a:xfrm>
            <a:off x="1046458" y="1825625"/>
            <a:ext cx="10515600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Paul Klee : </a:t>
            </a:r>
            <a:r>
              <a:rPr lang="en-US" b="1" dirty="0"/>
              <a:t>“A line is a dot (a </a:t>
            </a:r>
            <a:r>
              <a:rPr lang="en-US" b="1" i="1" dirty="0"/>
              <a:t>pixel</a:t>
            </a:r>
            <a:r>
              <a:rPr lang="en-US" b="1" dirty="0"/>
              <a:t>) that went for a walk”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‘dot’ leaves a copy of it behind, in each previous position, and must (in the computer context) move from one pixel coordinate to an adjacent one</a:t>
            </a:r>
            <a:endParaRPr lang="en-CA" dirty="0"/>
          </a:p>
        </p:txBody>
      </p:sp>
      <p:pic>
        <p:nvPicPr>
          <p:cNvPr id="4" name="Picture 3" descr="A colorful rectangular painting with a red frame&#10;&#10;AI-generated content may be incorrect.">
            <a:extLst>
              <a:ext uri="{FF2B5EF4-FFF2-40B4-BE49-F238E27FC236}">
                <a16:creationId xmlns:a16="http://schemas.microsoft.com/office/drawing/2014/main" id="{1773A13E-B1AF-5FF0-BDF9-07C21FDB8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515" y="131655"/>
            <a:ext cx="2513543" cy="1559033"/>
          </a:xfrm>
          <a:prstGeom prst="rect">
            <a:avLst/>
          </a:prstGeom>
        </p:spPr>
      </p:pic>
      <p:pic>
        <p:nvPicPr>
          <p:cNvPr id="8" name="Picture 7" descr="A person with a beard&#10;&#10;AI-generated content may be incorrect.">
            <a:extLst>
              <a:ext uri="{FF2B5EF4-FFF2-40B4-BE49-F238E27FC236}">
                <a16:creationId xmlns:a16="http://schemas.microsoft.com/office/drawing/2014/main" id="{FCD67091-890E-ED5A-FEAC-AD5AC4F242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222" y="131655"/>
            <a:ext cx="1169275" cy="1559033"/>
          </a:xfrm>
          <a:prstGeom prst="rect">
            <a:avLst/>
          </a:prstGeom>
        </p:spPr>
      </p:pic>
      <p:pic>
        <p:nvPicPr>
          <p:cNvPr id="9" name="anim1">
            <a:hlinkClick r:id="" action="ppaction://media"/>
            <a:extLst>
              <a:ext uri="{FF2B5EF4-FFF2-40B4-BE49-F238E27FC236}">
                <a16:creationId xmlns:a16="http://schemas.microsoft.com/office/drawing/2014/main" id="{012A53F5-C4B3-19D0-7870-3ECB04E85F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61920" y="2426258"/>
            <a:ext cx="7485036" cy="224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1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11548872" cy="781055"/>
          </a:xfrm>
        </p:spPr>
        <p:txBody>
          <a:bodyPr anchor="b">
            <a:normAutofit fontScale="90000"/>
          </a:bodyPr>
          <a:lstStyle/>
          <a:p>
            <a:r>
              <a:rPr lang="en-CA" sz="5400" dirty="0"/>
              <a:t>Line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253450"/>
            <a:ext cx="10234749" cy="3320668"/>
          </a:xfrm>
        </p:spPr>
        <p:txBody>
          <a:bodyPr>
            <a:normAutofit/>
          </a:bodyPr>
          <a:lstStyle/>
          <a:p>
            <a:pPr marL="0" indent="0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dirty="0"/>
              <a:t>Consider a pixel at some location specified by coordinates (</a:t>
            </a:r>
            <a:r>
              <a:rPr lang="en-US" dirty="0" err="1"/>
              <a:t>i,j</a:t>
            </a:r>
            <a:r>
              <a:rPr lang="en-US" dirty="0"/>
              <a:t>). </a:t>
            </a:r>
          </a:p>
          <a:p>
            <a:pPr marL="0" indent="0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dirty="0"/>
          </a:p>
          <a:p>
            <a:pPr marL="0" indent="0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dirty="0"/>
              <a:t>If it is ‘walking’ to the right, we get the situation seen in here. The line will end up being horizontal, starting at (</a:t>
            </a:r>
            <a:r>
              <a:rPr lang="en-US" dirty="0" err="1"/>
              <a:t>i,j</a:t>
            </a:r>
            <a:r>
              <a:rPr lang="en-US" dirty="0"/>
              <a:t>), and proceeding to (i+1,j), (i+2,j) and so on. </a:t>
            </a:r>
            <a:endParaRPr lang="en-GB" altLang="en-US" sz="2200" b="1" dirty="0">
              <a:latin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16B464A0-B1C1-05E4-02B3-DCF3473568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440" y="3429000"/>
            <a:ext cx="9344466" cy="32391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4103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11548872" cy="781055"/>
          </a:xfrm>
        </p:spPr>
        <p:txBody>
          <a:bodyPr anchor="b">
            <a:normAutofit fontScale="90000"/>
          </a:bodyPr>
          <a:lstStyle/>
          <a:p>
            <a:r>
              <a:rPr lang="en-CA" sz="5400" dirty="0"/>
              <a:t>Draw a Pixel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253450"/>
            <a:ext cx="10234749" cy="3320668"/>
          </a:xfrm>
        </p:spPr>
        <p:txBody>
          <a:bodyPr>
            <a:normAutofit/>
          </a:bodyPr>
          <a:lstStyle/>
          <a:p>
            <a:pPr marL="0" indent="0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dirty="0"/>
              <a:t>When we wish to draw a pixel, we’ll say:</a:t>
            </a:r>
          </a:p>
          <a:p>
            <a:pPr marL="0" indent="0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dirty="0"/>
          </a:p>
          <a:p>
            <a:pPr marL="0" indent="0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dirty="0" err="1"/>
              <a:t>drawPixel</a:t>
            </a:r>
            <a:r>
              <a:rPr lang="en-US" dirty="0"/>
              <a:t> x y</a:t>
            </a:r>
          </a:p>
          <a:p>
            <a:pPr marL="0" indent="0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dirty="0"/>
          </a:p>
          <a:p>
            <a:pPr marL="0" indent="0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dirty="0"/>
              <a:t>which will set the pixel at (</a:t>
            </a:r>
            <a:r>
              <a:rPr lang="en-US" dirty="0" err="1"/>
              <a:t>x,y</a:t>
            </a:r>
            <a:r>
              <a:rPr lang="en-US" dirty="0"/>
              <a:t>) to </a:t>
            </a:r>
            <a:r>
              <a:rPr lang="en-US" dirty="0" err="1"/>
              <a:t>blacl</a:t>
            </a:r>
            <a:r>
              <a:rPr lang="en-US" dirty="0"/>
              <a:t>.</a:t>
            </a:r>
          </a:p>
          <a:p>
            <a:pPr marL="0" indent="0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US" dirty="0"/>
          </a:p>
          <a:p>
            <a:pPr marL="0" indent="0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dirty="0"/>
              <a:t>We’ll draw lines by setting  ‘connected’ pixels</a:t>
            </a:r>
            <a:endParaRPr lang="en-GB" altLang="en-US" sz="22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195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line can be straight or curved.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straight line can have any orientation or direction, and this is often indicated as an angle.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is a set of pixels where the next pixel is a fixed direction from the last one.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22404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curve is more difficult to define and draw, but essentially does not have that property.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All other types of lines are just variations of these two.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Jagged lines, for example, are really just collections of regular lines of different angles joined end to end. </a:t>
            </a:r>
          </a:p>
          <a:p>
            <a:pPr marL="0" indent="0">
              <a:buNone/>
            </a:pPr>
            <a:r>
              <a:rPr lang="en-US" dirty="0"/>
              <a:t>Broken lines are straight lines with a common direction and a fixed sized gap between them.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4070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34572A-7220-F531-E815-A2C953E16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54" y="448309"/>
            <a:ext cx="7559131" cy="6145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1413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Vertical 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When we draw such a line, we can draw the start and end points first; by that we mean set them to black, given that the background is white.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Assume that we have an operation called </a:t>
            </a:r>
            <a:r>
              <a:rPr lang="en-US" b="1" dirty="0" err="1"/>
              <a:t>drawpixel</a:t>
            </a:r>
            <a:r>
              <a:rPr lang="en-US" dirty="0"/>
              <a:t> that sets a specified pixel to </a:t>
            </a:r>
            <a:r>
              <a:rPr lang="en-US" b="1" dirty="0"/>
              <a:t>black</a:t>
            </a:r>
            <a:r>
              <a:rPr lang="en-US" dirty="0"/>
              <a:t>. A first step in this line program would be:</a:t>
            </a:r>
            <a:endParaRPr lang="en-CA" dirty="0"/>
          </a:p>
          <a:p>
            <a:pPr marL="0" indent="0">
              <a:buNone/>
            </a:pPr>
            <a:r>
              <a:rPr lang="en-US" b="1" dirty="0" err="1"/>
              <a:t>drawPixel</a:t>
            </a:r>
            <a:r>
              <a:rPr lang="en-US" b="1" dirty="0"/>
              <a:t> 100 100</a:t>
            </a:r>
            <a:endParaRPr lang="en-CA" b="1" dirty="0"/>
          </a:p>
          <a:p>
            <a:pPr marL="0" indent="0">
              <a:buNone/>
            </a:pPr>
            <a:r>
              <a:rPr lang="en-US" b="1" dirty="0" err="1"/>
              <a:t>drawPixel</a:t>
            </a:r>
            <a:r>
              <a:rPr lang="en-US" b="1" dirty="0"/>
              <a:t> 100 111</a:t>
            </a:r>
            <a:endParaRPr lang="en-CA" b="1" dirty="0"/>
          </a:p>
          <a:p>
            <a:pPr marL="0" indent="0">
              <a:buNone/>
            </a:pPr>
            <a:r>
              <a:rPr lang="en-CA" dirty="0"/>
              <a:t>This sets the start and end pixels.</a:t>
            </a:r>
            <a:br>
              <a:rPr lang="en-CA" dirty="0"/>
            </a:b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71714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Vertical 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Now begin at the start point and draw adjacent vertical pixels unto we get to the end point.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D08059-6DDB-6FBE-A495-C00C4DAEF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087" y="2731634"/>
            <a:ext cx="8752270" cy="41263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2064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That only works for a vertical line.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US" dirty="0">
                <a:solidFill>
                  <a:srgbClr val="00B0F0"/>
                </a:solidFill>
              </a:rPr>
              <a:t>Basically high school level math: </a:t>
            </a:r>
          </a:p>
          <a:p>
            <a:pPr marL="0" indent="0">
              <a:buNone/>
            </a:pPr>
            <a:r>
              <a:rPr lang="en-US" dirty="0"/>
              <a:t>We will be setting pixels between the points (x0,y0) and (x1, y1) as before, but the orientation is arbitrary. </a:t>
            </a:r>
          </a:p>
          <a:p>
            <a:pPr marL="0" indent="0">
              <a:buNone/>
            </a:pPr>
            <a:r>
              <a:rPr lang="en-US" dirty="0"/>
              <a:t>The is a mathematical relationship that tells us when a point </a:t>
            </a:r>
            <a:r>
              <a:rPr lang="en-US" b="1" dirty="0"/>
              <a:t>equation of a line </a:t>
            </a:r>
            <a:r>
              <a:rPr lang="en-US" dirty="0"/>
              <a:t>lies on a line: if the equation is </a:t>
            </a:r>
            <a:r>
              <a:rPr lang="en-US" i="1" dirty="0"/>
              <a:t>true</a:t>
            </a:r>
            <a:r>
              <a:rPr lang="en-US" dirty="0"/>
              <a:t> (left side = right side) for some value of x and y, then (</a:t>
            </a:r>
            <a:r>
              <a:rPr lang="en-US" dirty="0" err="1"/>
              <a:t>x,y</a:t>
            </a:r>
            <a:r>
              <a:rPr lang="en-US" dirty="0"/>
              <a:t>) is on the line.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734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04776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CA" dirty="0"/>
              <a:t>Line</a:t>
            </a:r>
            <a:br>
              <a:rPr lang="en-CA" dirty="0"/>
            </a:br>
            <a:br>
              <a:rPr lang="en-CA" dirty="0"/>
            </a:br>
            <a:br>
              <a:rPr lang="en-CA" dirty="0"/>
            </a:br>
            <a:r>
              <a:rPr lang="en-CA" dirty="0"/>
              <a:t>(math)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CCC125-041B-E4F3-CA6C-4C6120A04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118" y="0"/>
            <a:ext cx="6741763" cy="68580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43BB892-D32C-08EE-F275-56B6356307F8}"/>
              </a:ext>
            </a:extLst>
          </p:cNvPr>
          <p:cNvSpPr/>
          <p:nvPr/>
        </p:nvSpPr>
        <p:spPr>
          <a:xfrm>
            <a:off x="6242961" y="4147455"/>
            <a:ext cx="45719" cy="979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2569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EA29ABE-09F3-4A41-3C9C-9E2883AD63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01562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CA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CA" b="0" i="0" smtClean="0">
                        <a:latin typeface="Cambria Math" panose="02040503050406030204" pitchFamily="18" charset="0"/>
                      </a:rPr>
                      <m:t>Pixel</m:t>
                    </m:r>
                    <m:r>
                      <a:rPr lang="en-CA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CA" b="0" i="0" smtClean="0">
                        <a:latin typeface="Cambria Math" panose="02040503050406030204" pitchFamily="18" charset="0"/>
                      </a:rPr>
                      <m:t>values</m:t>
                    </m:r>
                    <m:r>
                      <a:rPr lang="en-CA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CA" b="0" i="0" smtClean="0">
                        <a:latin typeface="Cambria Math" panose="02040503050406030204" pitchFamily="18" charset="0"/>
                      </a:rPr>
                      <m:t>are</m:t>
                    </m:r>
                    <m:r>
                      <a:rPr lang="en-CA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CA" b="0" i="0" smtClean="0">
                        <a:latin typeface="Cambria Math" panose="02040503050406030204" pitchFamily="18" charset="0"/>
                      </a:rPr>
                      <m:t>integers</m:t>
                    </m:r>
                  </m:oMath>
                </a14:m>
                <a:r>
                  <a:rPr lang="en-CA" dirty="0"/>
                  <a:t>.</a:t>
                </a:r>
                <a:br>
                  <a:rPr lang="en-CA" dirty="0"/>
                </a:br>
                <a:br>
                  <a:rPr lang="en-CA" dirty="0"/>
                </a:br>
                <a:r>
                  <a:rPr lang="en-CA" dirty="0"/>
                  <a:t>We call this a discrete line, </a:t>
                </a:r>
              </a:p>
              <a:p>
                <a:pPr marL="0" indent="0">
                  <a:buNone/>
                </a:pPr>
                <a:r>
                  <a:rPr lang="en-CA" dirty="0"/>
                  <a:t>as opposed to continuous.</a:t>
                </a:r>
                <a:br>
                  <a:rPr lang="en-CA" dirty="0"/>
                </a:br>
                <a:br>
                  <a:rPr lang="en-CA" dirty="0"/>
                </a:br>
                <a:r>
                  <a:rPr lang="en-CA" dirty="0"/>
                  <a:t>We draw this by setting the </a:t>
                </a:r>
              </a:p>
              <a:p>
                <a:pPr marL="0" indent="0">
                  <a:buNone/>
                </a:pPr>
                <a:r>
                  <a:rPr lang="en-CA" dirty="0"/>
                  <a:t>pixels nearest to the line.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EA29ABE-09F3-4A41-3C9C-9E2883AD63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01562"/>
                <a:ext cx="10515600" cy="4351338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3C9487E-06AA-35EE-15B1-14B31ECCA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350" y="0"/>
            <a:ext cx="6576650" cy="66463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8281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Dashed 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The length of the dashed part is some number of pixels </a:t>
            </a:r>
            <a:r>
              <a:rPr lang="en-CA" b="1" dirty="0"/>
              <a:t>N</a:t>
            </a:r>
            <a:r>
              <a:rPr lang="en-CA" dirty="0"/>
              <a:t>, and the gap is the same.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Draw N pixels as black</a:t>
            </a:r>
          </a:p>
          <a:p>
            <a:pPr marL="0" indent="0">
              <a:buNone/>
            </a:pPr>
            <a:r>
              <a:rPr lang="en-CA" dirty="0"/>
              <a:t>Skip N pixels</a:t>
            </a:r>
          </a:p>
          <a:p>
            <a:pPr marL="0" indent="0">
              <a:buNone/>
            </a:pPr>
            <a:r>
              <a:rPr lang="en-CA" dirty="0"/>
              <a:t>Repeat until the needed number of pixels has been set.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921FC7-15BB-8BB1-C1F4-8D3025F20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815" y="193856"/>
            <a:ext cx="5649022" cy="3235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8312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Dashed 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28633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A dashed line consists of many normal straight lines.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A straight line consists of many pixels of the same color.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9A5369-6D00-68BB-B730-D36799F8D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577" y="365125"/>
            <a:ext cx="5361905" cy="4323809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D3222C5-1EE8-9C2E-4352-F3F3528A952E}"/>
              </a:ext>
            </a:extLst>
          </p:cNvPr>
          <p:cNvSpPr txBox="1">
            <a:spLocks/>
          </p:cNvSpPr>
          <p:nvPr/>
        </p:nvSpPr>
        <p:spPr>
          <a:xfrm>
            <a:off x="838199" y="5160936"/>
            <a:ext cx="10801027" cy="14937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SO we have a hierarchy: dashed line -&gt; line -&gt; pixel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6557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Jagged (zig-zag) 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791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Much harder to define and to implement.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Some possible parameters for such a line.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We could just put down a pencil and draw this.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FE858B-929A-A6D9-F8C0-9C7090963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143" y="2216957"/>
            <a:ext cx="6942857" cy="3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06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Jagged (zig-zag) 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791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A  human artist would not be as precise as the computer.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… and may use different parameters.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Example:</a:t>
            </a:r>
          </a:p>
          <a:p>
            <a:pPr marL="0" indent="0">
              <a:buNone/>
            </a:pPr>
            <a:r>
              <a:rPr lang="en-CA" dirty="0"/>
              <a:t>From (x0,y0) to (x1,y1) we want to draw 4 peaks (zigs?)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FE858B-929A-A6D9-F8C0-9C7090963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143" y="2216957"/>
            <a:ext cx="6942857" cy="3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38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Jagged (zig-zag) 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791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From (x0,y0) to (x1,y1) we want to draw 4 peaks.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The value of </a:t>
            </a:r>
            <a:r>
              <a:rPr lang="en-CA" b="1" dirty="0"/>
              <a:t>w</a:t>
            </a:r>
            <a:r>
              <a:rPr lang="en-CA" dirty="0"/>
              <a:t> would therefore be the </a:t>
            </a:r>
            <a:r>
              <a:rPr lang="en-CA" dirty="0">
                <a:solidFill>
                  <a:srgbClr val="FF0000"/>
                </a:solidFill>
              </a:rPr>
              <a:t>distance</a:t>
            </a:r>
            <a:r>
              <a:rPr lang="en-CA" dirty="0"/>
              <a:t> between (x0,y0) and (x1,y1) divided by 4.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It can get more complicated though.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FE858B-929A-A6D9-F8C0-9C7090963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143" y="2216957"/>
            <a:ext cx="6942857" cy="3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24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Distance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791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The distance between any two points (x0,y0) and (x1,y1)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Make a right triangle between the two points and use the Pythagorean theorem to find the hypotenuse </a:t>
            </a:r>
            <a:r>
              <a:rPr lang="en-CA" b="1" dirty="0"/>
              <a:t>H</a:t>
            </a:r>
            <a:r>
              <a:rPr lang="en-CA" dirty="0"/>
              <a:t>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The distance between the two points is </a:t>
            </a:r>
            <a:r>
              <a:rPr lang="en-CA" b="1" dirty="0"/>
              <a:t>H</a:t>
            </a:r>
            <a:r>
              <a:rPr lang="en-CA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370CDE-CD80-B0B2-361F-92C9064D3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936" y="608891"/>
            <a:ext cx="5447619" cy="41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97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Jagged (zig-zag) 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791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We could specify D1 and D2.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Say what?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D1 is w/2</a:t>
            </a:r>
          </a:p>
          <a:p>
            <a:pPr marL="0" indent="0">
              <a:buNone/>
            </a:pPr>
            <a:r>
              <a:rPr lang="en-CA" dirty="0"/>
              <a:t>D2 is h/2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4D8781-4F7F-36B4-AE23-9B2BD5F46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751" y="1360676"/>
            <a:ext cx="6697920" cy="387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49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Jagged (zig-zag) 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46791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In any case, we once again use a line to make a jagged line.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The hierarchy is: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/>
              <a:t>Jagged line -&gt; line -&gt; pixel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5CA5E8-C497-3830-CF29-AFC842C60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922" y="1438524"/>
            <a:ext cx="4838095" cy="39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45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Jagged 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46791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We can now say: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jagged x0 y0 x1 y1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to draw a jagged line. It will need other parameters.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/>
              <a:t>Jagged line -&gt; line -&gt; pixel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C8A898-2205-1733-984B-64628C864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695" y="1280849"/>
            <a:ext cx="6666667" cy="3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93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Variable Thickness 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4679197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CA" dirty="0"/>
              <a:t>One way to do this is to change </a:t>
            </a:r>
            <a:r>
              <a:rPr lang="en-CA" b="1" dirty="0" err="1"/>
              <a:t>drawPixel</a:t>
            </a:r>
            <a:r>
              <a:rPr lang="en-CA" dirty="0"/>
              <a:t> or make a new version,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Right now </a:t>
            </a:r>
            <a:r>
              <a:rPr lang="en-CA" dirty="0" err="1"/>
              <a:t>drawPixel</a:t>
            </a:r>
            <a:r>
              <a:rPr lang="en-CA" dirty="0"/>
              <a:t> sets a single pixel to black.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We could, instead, draw a small circle. Which is what a pixel is.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now we can change the size.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065191"/>
            <a:ext cx="4572638" cy="24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190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a Circle?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96938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How is it defined?</a:t>
            </a:r>
            <a:br>
              <a:rPr lang="en-CA" dirty="0"/>
            </a:br>
            <a:br>
              <a:rPr lang="en-CA" dirty="0"/>
            </a:br>
            <a:r>
              <a:rPr lang="en-CA" dirty="0"/>
              <a:t>How can we draw one? Which pixels do we set?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What are the parameters of a circle?</a:t>
            </a:r>
          </a:p>
          <a:p>
            <a:pPr marL="0" indent="0">
              <a:buNone/>
            </a:pPr>
            <a:r>
              <a:rPr lang="en-US" dirty="0"/>
              <a:t>( What do we need to know </a:t>
            </a:r>
            <a:r>
              <a:rPr lang="en-US" b="1" dirty="0"/>
              <a:t>which </a:t>
            </a:r>
            <a:r>
              <a:rPr lang="en-US" dirty="0"/>
              <a:t>circle 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9788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Circles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48232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A </a:t>
            </a:r>
            <a:r>
              <a:rPr lang="en-CA" i="1" dirty="0"/>
              <a:t>circle</a:t>
            </a:r>
            <a:r>
              <a:rPr lang="en-CA" dirty="0"/>
              <a:t> has a centre and a radius, and that’s how we specify 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CA" dirty="0"/>
              <a:t>But how do we draw it?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A9979-E853-6214-51FD-D1C10A137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110" y="936567"/>
            <a:ext cx="4247619" cy="41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18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Circles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48232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A </a:t>
            </a:r>
            <a:r>
              <a:rPr lang="en-CA" i="1" dirty="0"/>
              <a:t>circle</a:t>
            </a:r>
            <a:r>
              <a:rPr lang="en-CA" dirty="0"/>
              <a:t> is defined as the set of points (pixels) that are a distance </a:t>
            </a:r>
            <a:r>
              <a:rPr lang="en-CA" b="1" dirty="0"/>
              <a:t>r</a:t>
            </a:r>
            <a:r>
              <a:rPr lang="en-CA" dirty="0"/>
              <a:t> from the centre (</a:t>
            </a:r>
            <a:r>
              <a:rPr lang="en-CA" b="1" dirty="0" err="1"/>
              <a:t>x,y</a:t>
            </a:r>
            <a:r>
              <a:rPr lang="en-CA" dirty="0"/>
              <a:t>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But because pixels are discrete points, some will not be exactly the distance </a:t>
            </a:r>
            <a:r>
              <a:rPr lang="en-CA" b="1" dirty="0"/>
              <a:t>r</a:t>
            </a:r>
            <a:r>
              <a:rPr lang="en-CA" dirty="0"/>
              <a:t> from the centre.</a:t>
            </a:r>
          </a:p>
          <a:p>
            <a:pPr marL="0" indent="0">
              <a:buNone/>
            </a:pPr>
            <a:r>
              <a:rPr lang="en-CA" dirty="0"/>
              <a:t>These points are exact.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2A7A75-F9FA-35B4-3BEE-04E9850A7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660" y="545027"/>
            <a:ext cx="5311140" cy="523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450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Circles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48232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What we’d have to do is set pixels that are a distance r from the centre plus or minus some error value.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Here is r +- 0.5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29ABE6-8293-8CC7-B82C-56BC04699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280" y="1027906"/>
            <a:ext cx="511752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22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Circles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48232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We could also draw lines between the exact points...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47BD02-6A87-223D-C545-F82C40469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027" y="809952"/>
            <a:ext cx="5314286" cy="5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580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482320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/>
              <a:t>An artist should understand a little geometry.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A digital artist </a:t>
            </a:r>
            <a:r>
              <a:rPr lang="en-CA" b="1" i="1" dirty="0"/>
              <a:t>should</a:t>
            </a:r>
            <a:r>
              <a:rPr lang="en-CA" dirty="0"/>
              <a:t> know a </a:t>
            </a:r>
            <a:r>
              <a:rPr lang="en-CA" u="sng" dirty="0"/>
              <a:t>little</a:t>
            </a:r>
            <a:r>
              <a:rPr lang="en-CA" dirty="0"/>
              <a:t> more, if possible.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Computers do everything with numbers. It will do the computation, but the artist has to tell it </a:t>
            </a:r>
            <a:r>
              <a:rPr lang="en-CA" b="1" i="1" dirty="0"/>
              <a:t>what</a:t>
            </a:r>
            <a:r>
              <a:rPr lang="en-CA" dirty="0"/>
              <a:t> to compute.</a:t>
            </a:r>
          </a:p>
        </p:txBody>
      </p:sp>
      <p:pic>
        <p:nvPicPr>
          <p:cNvPr id="5" name="Picture 4" descr="A person leaning on a blackboard&#10;&#10;AI-generated content may be incorrect.">
            <a:extLst>
              <a:ext uri="{FF2B5EF4-FFF2-40B4-BE49-F238E27FC236}">
                <a16:creationId xmlns:a16="http://schemas.microsoft.com/office/drawing/2014/main" id="{6ADB386A-8D8B-8A23-4842-2BF1D77B5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15" y="746760"/>
            <a:ext cx="5963524" cy="322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037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Math - Circle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48232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The best ways to draw a circle require a bit more math.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Look at the image.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High school stuff you probably thought you’d never need again.</a:t>
            </a:r>
          </a:p>
        </p:txBody>
      </p:sp>
      <p:pic>
        <p:nvPicPr>
          <p:cNvPr id="10" name="Picture 9" descr="A diagram of a trigonometry&#10;&#10;AI-generated content may be incorrect.">
            <a:extLst>
              <a:ext uri="{FF2B5EF4-FFF2-40B4-BE49-F238E27FC236}">
                <a16:creationId xmlns:a16="http://schemas.microsoft.com/office/drawing/2014/main" id="{BA167881-5FF1-B733-372F-0EBD72CD4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353" y="365125"/>
            <a:ext cx="6326985" cy="46718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38D19F-5D4A-BE45-30CE-2F9914BA18B4}"/>
              </a:ext>
            </a:extLst>
          </p:cNvPr>
          <p:cNvSpPr/>
          <p:nvPr/>
        </p:nvSpPr>
        <p:spPr>
          <a:xfrm>
            <a:off x="6217920" y="5292090"/>
            <a:ext cx="5554980" cy="12007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1417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Math - Circle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98" y="1810126"/>
            <a:ext cx="48232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The distance between the centre (cx, cy) and any point (</a:t>
            </a:r>
            <a:r>
              <a:rPr lang="en-CA" dirty="0" err="1"/>
              <a:t>x,y</a:t>
            </a:r>
            <a:r>
              <a:rPr lang="en-CA" dirty="0"/>
              <a:t>) on the circle is </a:t>
            </a:r>
            <a:r>
              <a:rPr lang="en-CA" b="1" dirty="0"/>
              <a:t>r</a:t>
            </a:r>
            <a:r>
              <a:rPr lang="en-CA" dirty="0"/>
              <a:t> (in this case 1).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F49B95-ABCD-4D03-68F0-09A5463B1083}"/>
              </a:ext>
            </a:extLst>
          </p:cNvPr>
          <p:cNvSpPr/>
          <p:nvPr/>
        </p:nvSpPr>
        <p:spPr>
          <a:xfrm>
            <a:off x="6217920" y="5292090"/>
            <a:ext cx="5554980" cy="12007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3687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Math - Circle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5017770" cy="4629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The radius </a:t>
            </a:r>
            <a:r>
              <a:rPr lang="en-CA" b="1" dirty="0"/>
              <a:t>r</a:t>
            </a:r>
            <a:r>
              <a:rPr lang="en-CA" dirty="0"/>
              <a:t> is the hypotenuse.</a:t>
            </a:r>
          </a:p>
          <a:p>
            <a:pPr marL="0" indent="0">
              <a:buNone/>
            </a:pPr>
            <a:r>
              <a:rPr lang="en-CA" dirty="0"/>
              <a:t>The angle to (</a:t>
            </a:r>
            <a:r>
              <a:rPr lang="en-CA" dirty="0" err="1"/>
              <a:t>x,y</a:t>
            </a:r>
            <a:r>
              <a:rPr lang="en-CA" dirty="0"/>
              <a:t>) makes a triangle.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We know what r is and what </a:t>
            </a:r>
            <a:r>
              <a:rPr lang="en-CA" b="1" dirty="0"/>
              <a:t>cx</a:t>
            </a:r>
            <a:r>
              <a:rPr lang="en-CA" dirty="0"/>
              <a:t> and </a:t>
            </a:r>
            <a:r>
              <a:rPr lang="en-CA" b="1" dirty="0"/>
              <a:t>cy</a:t>
            </a:r>
            <a:r>
              <a:rPr lang="en-CA" dirty="0"/>
              <a:t> are.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What are x and y for any angle?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3" name="Picture 2" descr="A diagram of a trigonometry&#10;&#10;AI-generated content may be incorrect.">
            <a:extLst>
              <a:ext uri="{FF2B5EF4-FFF2-40B4-BE49-F238E27FC236}">
                <a16:creationId xmlns:a16="http://schemas.microsoft.com/office/drawing/2014/main" id="{148DCE6F-945E-A40F-9F59-EFE7E8062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970" y="719455"/>
            <a:ext cx="6326985" cy="46718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6AC4D6-9A6D-3DD3-8FA2-584CE37407F7}"/>
              </a:ext>
            </a:extLst>
          </p:cNvPr>
          <p:cNvSpPr/>
          <p:nvPr/>
        </p:nvSpPr>
        <p:spPr>
          <a:xfrm>
            <a:off x="6241972" y="5391279"/>
            <a:ext cx="5554980" cy="12007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811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Math - Circle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5017770" cy="4629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cos (</a:t>
            </a:r>
            <a:r>
              <a:rPr lang="en-CA" dirty="0">
                <a:latin typeface="Symbol" panose="05050102010706020507" pitchFamily="18" charset="2"/>
              </a:rPr>
              <a:t>q</a:t>
            </a:r>
            <a:r>
              <a:rPr lang="en-CA" dirty="0"/>
              <a:t>) = x/r</a:t>
            </a:r>
          </a:p>
          <a:p>
            <a:pPr marL="0" indent="0">
              <a:buNone/>
            </a:pPr>
            <a:r>
              <a:rPr lang="en-CA" dirty="0"/>
              <a:t>So </a:t>
            </a:r>
            <a:r>
              <a:rPr lang="en-CA" b="1" dirty="0"/>
              <a:t>x = r * cos(</a:t>
            </a:r>
            <a:r>
              <a:rPr lang="en-CA" b="1" dirty="0">
                <a:latin typeface="Symbol" panose="05050102010706020507" pitchFamily="18" charset="2"/>
              </a:rPr>
              <a:t>q</a:t>
            </a:r>
            <a:r>
              <a:rPr lang="en-CA" b="1" dirty="0"/>
              <a:t>) </a:t>
            </a:r>
            <a:r>
              <a:rPr lang="en-CA" dirty="0"/>
              <a:t>for any </a:t>
            </a:r>
            <a:r>
              <a:rPr lang="en-CA" b="1" dirty="0"/>
              <a:t>r</a:t>
            </a:r>
            <a:r>
              <a:rPr lang="en-CA" dirty="0"/>
              <a:t> and </a:t>
            </a:r>
            <a:r>
              <a:rPr lang="en-CA" b="1" dirty="0">
                <a:latin typeface="Symbol" panose="05050102010706020507" pitchFamily="18" charset="2"/>
              </a:rPr>
              <a:t>q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Similarly</a:t>
            </a:r>
          </a:p>
          <a:p>
            <a:pPr marL="0" indent="0">
              <a:buNone/>
            </a:pPr>
            <a:r>
              <a:rPr lang="en-CA" b="1" dirty="0"/>
              <a:t>y = r*sin(</a:t>
            </a:r>
            <a:r>
              <a:rPr lang="en-CA" b="1" dirty="0">
                <a:latin typeface="Symbol" panose="05050102010706020507" pitchFamily="18" charset="2"/>
              </a:rPr>
              <a:t>q</a:t>
            </a:r>
            <a:r>
              <a:rPr lang="en-CA" b="1" dirty="0"/>
              <a:t>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/>
              <a:t>Sin</a:t>
            </a:r>
            <a:r>
              <a:rPr lang="en-CA" dirty="0"/>
              <a:t> and </a:t>
            </a:r>
            <a:r>
              <a:rPr lang="en-CA" b="1" dirty="0"/>
              <a:t>cos</a:t>
            </a:r>
            <a:r>
              <a:rPr lang="en-CA" dirty="0"/>
              <a:t> can be found in tables or on your calculator.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3" name="Picture 2" descr="A diagram of a trigonometry&#10;&#10;AI-generated content may be incorrect.">
            <a:extLst>
              <a:ext uri="{FF2B5EF4-FFF2-40B4-BE49-F238E27FC236}">
                <a16:creationId xmlns:a16="http://schemas.microsoft.com/office/drawing/2014/main" id="{148DCE6F-945E-A40F-9F59-EFE7E8062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970" y="719455"/>
            <a:ext cx="6326985" cy="46718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77256A-4D3B-372B-AAE4-FC728D4B4564}"/>
              </a:ext>
            </a:extLst>
          </p:cNvPr>
          <p:cNvSpPr/>
          <p:nvPr/>
        </p:nvSpPr>
        <p:spPr>
          <a:xfrm>
            <a:off x="6096000" y="5391279"/>
            <a:ext cx="5554980" cy="12007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4709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Curves, Curved 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10169769" cy="4629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/>
              <a:t>curve </a:t>
            </a:r>
            <a:r>
              <a:rPr lang="en-US" dirty="0"/>
              <a:t>is an object similar to a line, but that does not have to be </a:t>
            </a:r>
            <a:r>
              <a:rPr lang="en-US" b="1" i="1" dirty="0">
                <a:solidFill>
                  <a:srgbClr val="FF0000"/>
                </a:solidFill>
              </a:rPr>
              <a:t>straight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Math: A curve is the </a:t>
            </a:r>
            <a:r>
              <a:rPr lang="en-US" i="1" dirty="0">
                <a:hlinkClick r:id="rId2" tooltip="Image (mathematics)"/>
              </a:rPr>
              <a:t>image</a:t>
            </a:r>
            <a:r>
              <a:rPr lang="en-US" i="1" dirty="0"/>
              <a:t> of an </a:t>
            </a:r>
            <a:r>
              <a:rPr lang="en-US" i="1" dirty="0">
                <a:hlinkClick r:id="rId3" tooltip="Interval (mathematics)"/>
              </a:rPr>
              <a:t>interval</a:t>
            </a:r>
            <a:r>
              <a:rPr lang="en-US" i="1" dirty="0"/>
              <a:t> to a </a:t>
            </a:r>
            <a:r>
              <a:rPr lang="en-US" i="1" dirty="0">
                <a:hlinkClick r:id="rId4" tooltip="Topological space"/>
              </a:rPr>
              <a:t>topological space</a:t>
            </a:r>
            <a:r>
              <a:rPr lang="en-US" i="1" dirty="0"/>
              <a:t> by a </a:t>
            </a:r>
            <a:r>
              <a:rPr lang="en-US" i="1" dirty="0">
                <a:hlinkClick r:id="rId5" tooltip="Continuous function"/>
              </a:rPr>
              <a:t>continuous function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Art</a:t>
            </a:r>
            <a:r>
              <a:rPr lang="en-US" dirty="0"/>
              <a:t>: Put a pencil on the paper and move it, maintaining contact with the paper.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16733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4629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A line that bends continuously and has no straight parts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That word </a:t>
            </a:r>
            <a:r>
              <a:rPr lang="en-US" b="1" i="1" dirty="0">
                <a:solidFill>
                  <a:srgbClr val="FF0000"/>
                </a:solidFill>
              </a:rPr>
              <a:t>straight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again. </a:t>
            </a:r>
            <a:endParaRPr lang="en-CA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CA" dirty="0"/>
              <a:t>The curve is the most effective device for leading the eye to centres of interest.</a:t>
            </a:r>
          </a:p>
        </p:txBody>
      </p:sp>
    </p:spTree>
    <p:extLst>
      <p:ext uri="{BB962C8B-B14F-4D97-AF65-F5344CB8AC3E}">
        <p14:creationId xmlns:p14="http://schemas.microsoft.com/office/powerpoint/2010/main" val="10186472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287786" cy="1325563"/>
          </a:xfrm>
        </p:spPr>
        <p:txBody>
          <a:bodyPr/>
          <a:lstStyle/>
          <a:p>
            <a:r>
              <a:rPr lang="en-CA" dirty="0"/>
              <a:t>Curves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778" y="531813"/>
            <a:ext cx="6052779" cy="338955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986" y="61544"/>
            <a:ext cx="2837051" cy="39213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778" y="4340955"/>
            <a:ext cx="2257425" cy="2028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583" y="2795954"/>
            <a:ext cx="4284967" cy="428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452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EG. Eye lead in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249" y="1287585"/>
            <a:ext cx="7021213" cy="542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42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Curve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818" y="1690688"/>
            <a:ext cx="7655545" cy="430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420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4629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Part of a circle is a curve.</a:t>
            </a:r>
          </a:p>
          <a:p>
            <a:pPr marL="0" indent="0">
              <a:buNone/>
            </a:pPr>
            <a:r>
              <a:rPr lang="en-US" dirty="0"/>
              <a:t>Part of an ellipse is a curve.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curve should be smooth and continuous.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Let’s start at (</a:t>
            </a:r>
            <a:r>
              <a:rPr lang="en-US" dirty="0" err="1"/>
              <a:t>x,y</a:t>
            </a:r>
            <a:r>
              <a:rPr lang="en-US" dirty="0"/>
              <a:t>) and ‘go for a walk’.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92927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46298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After </a:t>
            </a:r>
            <a:r>
              <a:rPr lang="en-US" dirty="0" err="1"/>
              <a:t>x,y</a:t>
            </a:r>
            <a:r>
              <a:rPr lang="en-US" dirty="0"/>
              <a:t> we need to set another pixel.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One that is ‘adjacent’ to it. We’ll call that a </a:t>
            </a:r>
            <a:r>
              <a:rPr lang="en-US" dirty="0" err="1"/>
              <a:t>neighbouring</a:t>
            </a:r>
            <a:r>
              <a:rPr lang="en-US" dirty="0"/>
              <a:t> pixel, or just a ‘</a:t>
            </a:r>
            <a:r>
              <a:rPr lang="en-US" dirty="0" err="1"/>
              <a:t>neighbour</a:t>
            </a:r>
            <a:r>
              <a:rPr lang="en-US" dirty="0"/>
              <a:t>’.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54" y="1531620"/>
            <a:ext cx="3411415" cy="396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029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4629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Pixels are:</a:t>
            </a:r>
            <a:br>
              <a:rPr lang="en-US" dirty="0"/>
            </a:br>
            <a:br>
              <a:rPr lang="en-US" dirty="0"/>
            </a:br>
            <a:r>
              <a:rPr lang="en-US" i="1" dirty="0">
                <a:solidFill>
                  <a:srgbClr val="FF0000"/>
                </a:solidFill>
              </a:rPr>
              <a:t>Adjacent</a:t>
            </a:r>
            <a:r>
              <a:rPr lang="en-US" dirty="0"/>
              <a:t> if they are a neighbor, distance between them less than 1.4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Connected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if there is a set of adjacent pixels having the same </a:t>
            </a:r>
            <a:r>
              <a:rPr lang="en-US" dirty="0" err="1"/>
              <a:t>colour</a:t>
            </a:r>
            <a:r>
              <a:rPr lang="en-US" dirty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570223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4629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Start at </a:t>
            </a:r>
            <a:r>
              <a:rPr lang="en-US" dirty="0" err="1"/>
              <a:t>x,y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54" y="1531620"/>
            <a:ext cx="3411415" cy="38141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42338" y="3077308"/>
            <a:ext cx="7913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77673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4629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Pick a direction (0 .. 7) and set the pixel in that direction.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154" y="1531620"/>
            <a:ext cx="3411415" cy="38141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42338" y="3077308"/>
            <a:ext cx="7913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5433646" y="4114800"/>
            <a:ext cx="896816" cy="949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43144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53263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use a pixel on either side of direction 7, but we need to be consistent.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3614B2-76BE-7A63-927C-DD9283025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42" y="1357017"/>
            <a:ext cx="4142857" cy="4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001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53263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pixels that get set depend on the KIND of curve. Direction is consistent.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5E370B-39F7-D901-823D-04CBDD3CD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668" y="1269790"/>
            <a:ext cx="5018091" cy="425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043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5326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KIND of curve? Is it part of a circle? Part of an ellipse? A sine or cubic?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drawing system will do the hard work. Artist specifies the basic shape.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02C505-6CE2-A492-4E46-2BCA418A0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16" y="1690048"/>
            <a:ext cx="8971428" cy="2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436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5326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select some pixels that define a curve, and draw a smooth curve that passes through all of them.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pixels we selected are called </a:t>
            </a:r>
            <a:r>
              <a:rPr lang="en-US" b="1" i="1" dirty="0"/>
              <a:t>control points </a:t>
            </a:r>
            <a:r>
              <a:rPr lang="en-US" dirty="0"/>
              <a:t>The curve is a </a:t>
            </a:r>
            <a:r>
              <a:rPr lang="en-US" b="1" i="1" dirty="0"/>
              <a:t>spline</a:t>
            </a:r>
            <a:r>
              <a:rPr lang="en-US" dirty="0"/>
              <a:t> curve.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73BF1C-CE0A-93FD-1979-0C0B918AE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0039"/>
            <a:ext cx="12192000" cy="247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036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5326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select some pixels that define a curve, and draw a smooth curve that passes through all of them.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pixels we selected are called </a:t>
            </a:r>
            <a:r>
              <a:rPr lang="en-US" b="1" i="1" dirty="0"/>
              <a:t>control points </a:t>
            </a:r>
            <a:r>
              <a:rPr lang="en-US" dirty="0"/>
              <a:t>The curve is a </a:t>
            </a:r>
            <a:r>
              <a:rPr lang="en-US" b="1" i="1" dirty="0"/>
              <a:t>spline</a:t>
            </a:r>
            <a:r>
              <a:rPr lang="en-US" dirty="0"/>
              <a:t> curve.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73BF1C-CE0A-93FD-1979-0C0B918AE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0039"/>
            <a:ext cx="12192000" cy="247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55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5326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Draw a curve in </a:t>
            </a:r>
            <a:r>
              <a:rPr lang="en-US" b="1" i="1" dirty="0"/>
              <a:t>Paint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F4F7D3-D50E-726B-5C59-7C1E8A167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45" y="2247252"/>
            <a:ext cx="13065075" cy="435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303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" y="206057"/>
            <a:ext cx="10515600" cy="1325563"/>
          </a:xfrm>
        </p:spPr>
        <p:txBody>
          <a:bodyPr/>
          <a:lstStyle/>
          <a:p>
            <a:r>
              <a:rPr lang="en-CA" dirty="0"/>
              <a:t>How Can We Draw A Curve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5326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vase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818219-CAEA-4EA6-1346-9A7731386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4" y="1531620"/>
            <a:ext cx="8317226" cy="459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03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" y="206057"/>
            <a:ext cx="10515600" cy="1325563"/>
          </a:xfrm>
        </p:spPr>
        <p:txBody>
          <a:bodyPr/>
          <a:lstStyle/>
          <a:p>
            <a:r>
              <a:rPr lang="en-CA" dirty="0"/>
              <a:t>Tracing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5326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reverse of drawing lines and curves: given an image, can we find curves within it? Sure, approximately.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We start at any point, look for adjacent</a:t>
            </a:r>
          </a:p>
          <a:p>
            <a:pPr marL="0" indent="0">
              <a:buNone/>
            </a:pPr>
            <a:r>
              <a:rPr lang="en-US" dirty="0"/>
              <a:t>pixels that could form a line and collect</a:t>
            </a:r>
          </a:p>
          <a:p>
            <a:pPr marL="0" indent="0">
              <a:buNone/>
            </a:pPr>
            <a:r>
              <a:rPr lang="en-US" dirty="0"/>
              <a:t>them into a set. Stop when no more are</a:t>
            </a:r>
          </a:p>
          <a:p>
            <a:pPr marL="0" indent="0">
              <a:buNone/>
            </a:pPr>
            <a:r>
              <a:rPr lang="en-US" dirty="0"/>
              <a:t>found and start another line from there.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4B7915-BBE9-B5A4-5010-DC1C77E3C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4272" y="2054282"/>
            <a:ext cx="5408909" cy="480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496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" y="206057"/>
            <a:ext cx="10515600" cy="1325563"/>
          </a:xfrm>
        </p:spPr>
        <p:txBody>
          <a:bodyPr/>
          <a:lstStyle/>
          <a:p>
            <a:r>
              <a:rPr lang="en-CA" dirty="0"/>
              <a:t>Tracing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53263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screenshot of a puzzle&#10;&#10;AI-generated content may be incorrect.">
            <a:extLst>
              <a:ext uri="{FF2B5EF4-FFF2-40B4-BE49-F238E27FC236}">
                <a16:creationId xmlns:a16="http://schemas.microsoft.com/office/drawing/2014/main" id="{BCDE3AB4-AC0F-B7E7-29A8-5A6086BB8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082" y="1361140"/>
            <a:ext cx="9686310" cy="446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8390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" y="206057"/>
            <a:ext cx="10515600" cy="1325563"/>
          </a:xfrm>
        </p:spPr>
        <p:txBody>
          <a:bodyPr/>
          <a:lstStyle/>
          <a:p>
            <a:r>
              <a:rPr lang="en-CA" dirty="0"/>
              <a:t>Tracing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29ABE-09F3-4A41-3C9C-9E2883AD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30" y="1531620"/>
            <a:ext cx="10899824" cy="53263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screenshot of a puzzle&#10;&#10;AI-generated content may be incorrect.">
            <a:extLst>
              <a:ext uri="{FF2B5EF4-FFF2-40B4-BE49-F238E27FC236}">
                <a16:creationId xmlns:a16="http://schemas.microsoft.com/office/drawing/2014/main" id="{BCDE3AB4-AC0F-B7E7-29A8-5A6086BB8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082" y="1361140"/>
            <a:ext cx="9686310" cy="446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069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8954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/>
              <a:t>Turtle graphics</a:t>
            </a:r>
          </a:p>
          <a:p>
            <a:pPr marL="0" indent="0">
              <a:buNone/>
            </a:pPr>
            <a:r>
              <a:rPr lang="en-CA" dirty="0"/>
              <a:t>EG: </a:t>
            </a:r>
            <a:r>
              <a:rPr lang="en-CA" dirty="0">
                <a:hlinkClick r:id="rId2"/>
              </a:rPr>
              <a:t>https://blockly.games/turtle?lang=en&amp;level=10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A turtle graphics system uses a simple device (</a:t>
            </a:r>
            <a:r>
              <a:rPr lang="en-CA" b="1" i="1" dirty="0"/>
              <a:t>turtle</a:t>
            </a:r>
            <a:r>
              <a:rPr lang="en-CA" dirty="0"/>
              <a:t>) to draw lines and shapes.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The turtle is the name for a graphics cursor, like a pen or pencil.</a:t>
            </a:r>
          </a:p>
          <a:p>
            <a:pPr marL="0" indent="0">
              <a:buNone/>
            </a:pPr>
            <a:r>
              <a:rPr lang="en-CA" dirty="0"/>
              <a:t>You can place the pen on the paper (</a:t>
            </a:r>
            <a:r>
              <a:rPr lang="en-CA" b="1" dirty="0" err="1"/>
              <a:t>pendown</a:t>
            </a:r>
            <a:r>
              <a:rPr lang="en-CA" dirty="0"/>
              <a:t>) or lift it (</a:t>
            </a:r>
            <a:r>
              <a:rPr lang="en-CA" b="1" dirty="0" err="1"/>
              <a:t>penup</a:t>
            </a:r>
            <a:r>
              <a:rPr lang="en-CA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ED5A-5213-273B-C47D-9BE05152F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3" y="1998151"/>
            <a:ext cx="4030690" cy="403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600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913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/>
              <a:t>Turtle graphics</a:t>
            </a:r>
          </a:p>
          <a:p>
            <a:pPr marL="0" indent="0">
              <a:buNone/>
            </a:pPr>
            <a:r>
              <a:rPr lang="en-CA" dirty="0"/>
              <a:t>You can place the pen on the paper (</a:t>
            </a:r>
            <a:r>
              <a:rPr lang="en-CA" b="1" dirty="0" err="1"/>
              <a:t>pendown</a:t>
            </a:r>
            <a:r>
              <a:rPr lang="en-CA" dirty="0"/>
              <a:t>) or lift it (</a:t>
            </a:r>
            <a:r>
              <a:rPr lang="en-CA" b="1" dirty="0" err="1"/>
              <a:t>penup</a:t>
            </a:r>
            <a:r>
              <a:rPr lang="en-CA" dirty="0"/>
              <a:t>)</a:t>
            </a:r>
          </a:p>
          <a:p>
            <a:pPr marL="0" indent="0">
              <a:buNone/>
            </a:pPr>
            <a:endParaRPr lang="en-CA" b="1" dirty="0"/>
          </a:p>
          <a:p>
            <a:pPr marL="0" indent="0">
              <a:buNone/>
            </a:pPr>
            <a:r>
              <a:rPr lang="en-CA" dirty="0"/>
              <a:t>Moving when the pen is </a:t>
            </a:r>
            <a:r>
              <a:rPr lang="en-CA" dirty="0">
                <a:solidFill>
                  <a:srgbClr val="FF0000"/>
                </a:solidFill>
              </a:rPr>
              <a:t>down</a:t>
            </a:r>
            <a:r>
              <a:rPr lang="en-CA" dirty="0"/>
              <a:t> will draw.</a:t>
            </a:r>
          </a:p>
          <a:p>
            <a:pPr marL="0" indent="0">
              <a:buNone/>
            </a:pPr>
            <a:r>
              <a:rPr lang="en-CA" dirty="0"/>
              <a:t>Moving when the pen is </a:t>
            </a:r>
            <a:r>
              <a:rPr lang="en-CA" dirty="0">
                <a:solidFill>
                  <a:srgbClr val="FF0000"/>
                </a:solidFill>
              </a:rPr>
              <a:t>up</a:t>
            </a:r>
            <a:r>
              <a:rPr lang="en-CA" dirty="0"/>
              <a:t> will not draw.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The turtle starts out facing 0 degrees.</a:t>
            </a:r>
          </a:p>
          <a:p>
            <a:pPr marL="0" indent="0">
              <a:buNone/>
            </a:pPr>
            <a:r>
              <a:rPr lang="en-CA" dirty="0"/>
              <a:t>We can </a:t>
            </a:r>
            <a:r>
              <a:rPr lang="en-CA" b="1" dirty="0"/>
              <a:t>turn</a:t>
            </a:r>
            <a:r>
              <a:rPr lang="en-CA" dirty="0"/>
              <a:t> by an angle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ED5A-5213-273B-C47D-9BE05152F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3" y="1998151"/>
            <a:ext cx="4030690" cy="403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026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6517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dirty="0"/>
              <a:t>Let’s draw a square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 err="1"/>
              <a:t>moveto</a:t>
            </a:r>
            <a:r>
              <a:rPr lang="en-CA" b="1" dirty="0"/>
              <a:t> 300 300</a:t>
            </a:r>
          </a:p>
          <a:p>
            <a:pPr marL="0" indent="0">
              <a:buNone/>
            </a:pPr>
            <a:r>
              <a:rPr lang="en-CA" b="1" dirty="0"/>
              <a:t>pen down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6" name="Picture 5" descr="A grey background with a black line&#10;&#10;AI-generated content may be incorrect.">
            <a:extLst>
              <a:ext uri="{FF2B5EF4-FFF2-40B4-BE49-F238E27FC236}">
                <a16:creationId xmlns:a16="http://schemas.microsoft.com/office/drawing/2014/main" id="{1F63BBDF-870E-FE25-4CDC-DB162F3D7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180" y="836908"/>
            <a:ext cx="53340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644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03020"/>
            <a:ext cx="3013711" cy="4873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 err="1"/>
              <a:t>moveto</a:t>
            </a:r>
            <a:r>
              <a:rPr lang="en-CA" b="1" dirty="0"/>
              <a:t> 300 300</a:t>
            </a:r>
          </a:p>
          <a:p>
            <a:pPr marL="0" indent="0">
              <a:buNone/>
            </a:pPr>
            <a:r>
              <a:rPr lang="en-CA" b="1" dirty="0"/>
              <a:t>pen down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497BF-506B-3797-A45D-8F681362B5C7}"/>
              </a:ext>
            </a:extLst>
          </p:cNvPr>
          <p:cNvSpPr txBox="1">
            <a:spLocks/>
          </p:cNvSpPr>
          <p:nvPr/>
        </p:nvSpPr>
        <p:spPr>
          <a:xfrm>
            <a:off x="3608069" y="1303019"/>
            <a:ext cx="4873701" cy="4873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Place to start the square UL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pen down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forward pen down to 400 300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turn right/clockwise= down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Draw right side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Turn right again=left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Draw bottom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Turn right again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Draw left side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82292D-EF5E-798F-7421-6733B7D1DE80}"/>
              </a:ext>
            </a:extLst>
          </p:cNvPr>
          <p:cNvCxnSpPr>
            <a:cxnSpLocks/>
          </p:cNvCxnSpPr>
          <p:nvPr/>
        </p:nvCxnSpPr>
        <p:spPr>
          <a:xfrm>
            <a:off x="8938260" y="2514600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A0CBA8-A3D0-814D-35FB-20A9A21F240D}"/>
              </a:ext>
            </a:extLst>
          </p:cNvPr>
          <p:cNvCxnSpPr/>
          <p:nvPr/>
        </p:nvCxnSpPr>
        <p:spPr>
          <a:xfrm>
            <a:off x="8938260" y="3142298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370A418-6692-587B-8D64-A516F9C33681}"/>
              </a:ext>
            </a:extLst>
          </p:cNvPr>
          <p:cNvCxnSpPr>
            <a:cxnSpLocks/>
          </p:cNvCxnSpPr>
          <p:nvPr/>
        </p:nvCxnSpPr>
        <p:spPr>
          <a:xfrm>
            <a:off x="9909810" y="3142298"/>
            <a:ext cx="0" cy="8239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FDF9D5-8C1F-C44A-4025-94DFB8879318}"/>
              </a:ext>
            </a:extLst>
          </p:cNvPr>
          <p:cNvCxnSpPr/>
          <p:nvPr/>
        </p:nvCxnSpPr>
        <p:spPr>
          <a:xfrm>
            <a:off x="8938260" y="4197668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5CBFD54-AA08-8502-426D-12FF61134A69}"/>
              </a:ext>
            </a:extLst>
          </p:cNvPr>
          <p:cNvCxnSpPr>
            <a:cxnSpLocks/>
          </p:cNvCxnSpPr>
          <p:nvPr/>
        </p:nvCxnSpPr>
        <p:spPr>
          <a:xfrm>
            <a:off x="9909810" y="4197668"/>
            <a:ext cx="0" cy="8239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22F852-6D42-583A-90B0-D19FE7FA74A7}"/>
              </a:ext>
            </a:extLst>
          </p:cNvPr>
          <p:cNvCxnSpPr/>
          <p:nvPr/>
        </p:nvCxnSpPr>
        <p:spPr>
          <a:xfrm flipH="1">
            <a:off x="8938260" y="5021580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6A7347-AC45-64FB-7078-94697E926BEC}"/>
              </a:ext>
            </a:extLst>
          </p:cNvPr>
          <p:cNvCxnSpPr/>
          <p:nvPr/>
        </p:nvCxnSpPr>
        <p:spPr>
          <a:xfrm>
            <a:off x="8938260" y="5241608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2F75B12-B362-F633-7840-8AA4372E38F3}"/>
              </a:ext>
            </a:extLst>
          </p:cNvPr>
          <p:cNvCxnSpPr>
            <a:cxnSpLocks/>
          </p:cNvCxnSpPr>
          <p:nvPr/>
        </p:nvCxnSpPr>
        <p:spPr>
          <a:xfrm>
            <a:off x="9909810" y="5241608"/>
            <a:ext cx="0" cy="8239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BA848C6-53DD-4313-3328-3CB732BF2FE1}"/>
              </a:ext>
            </a:extLst>
          </p:cNvPr>
          <p:cNvCxnSpPr/>
          <p:nvPr/>
        </p:nvCxnSpPr>
        <p:spPr>
          <a:xfrm flipH="1">
            <a:off x="8938260" y="6065520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2C83395-7CC0-0407-E528-993F87D519F3}"/>
              </a:ext>
            </a:extLst>
          </p:cNvPr>
          <p:cNvCxnSpPr/>
          <p:nvPr/>
        </p:nvCxnSpPr>
        <p:spPr>
          <a:xfrm>
            <a:off x="8938260" y="5241608"/>
            <a:ext cx="0" cy="8239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6048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837826"/>
            <a:ext cx="7162800" cy="44258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/>
              <a:t>There is a current (</a:t>
            </a:r>
            <a:r>
              <a:rPr lang="en-CA" dirty="0" err="1"/>
              <a:t>x,y</a:t>
            </a:r>
            <a:r>
              <a:rPr lang="en-CA" dirty="0"/>
              <a:t>) where the turtle is at all times.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err="1"/>
              <a:t>drawpixel</a:t>
            </a:r>
            <a:r>
              <a:rPr lang="en-CA" dirty="0"/>
              <a:t> x y becomes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 err="1"/>
              <a:t>moveto</a:t>
            </a:r>
            <a:r>
              <a:rPr lang="en-CA" b="1" dirty="0"/>
              <a:t> x y           </a:t>
            </a:r>
            <a:r>
              <a:rPr lang="en-CA" b="1" dirty="0" err="1"/>
              <a:t>x,y</a:t>
            </a:r>
            <a:r>
              <a:rPr lang="en-CA" b="1" dirty="0"/>
              <a:t> are coordinates</a:t>
            </a:r>
          </a:p>
          <a:p>
            <a:pPr marL="0" indent="0">
              <a:buNone/>
            </a:pPr>
            <a:r>
              <a:rPr lang="en-CA" b="1" dirty="0"/>
              <a:t>			current becomes </a:t>
            </a:r>
            <a:r>
              <a:rPr lang="en-CA" b="1" dirty="0" err="1"/>
              <a:t>x,y</a:t>
            </a:r>
            <a:endParaRPr lang="en-CA" b="1" dirty="0"/>
          </a:p>
          <a:p>
            <a:pPr marL="0" indent="0">
              <a:buNone/>
            </a:pPr>
            <a:r>
              <a:rPr lang="en-CA" b="1" dirty="0" err="1"/>
              <a:t>moveby</a:t>
            </a:r>
            <a:r>
              <a:rPr lang="en-CA" b="1" dirty="0"/>
              <a:t> 1 0          1,0 if offset from current</a:t>
            </a:r>
          </a:p>
          <a:p>
            <a:pPr marL="0" indent="0">
              <a:buNone/>
            </a:pPr>
            <a:r>
              <a:rPr lang="en-CA" b="1" dirty="0"/>
              <a:t>			current becomes x+1,y</a:t>
            </a:r>
            <a:endParaRPr lang="en-CA" dirty="0"/>
          </a:p>
          <a:p>
            <a:pPr marL="0" indent="0">
              <a:buNone/>
            </a:pPr>
            <a:r>
              <a:rPr lang="en-CA" dirty="0"/>
              <a:t>The turtle is the name for a graphics cursor, like a pen or pencil.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ED5A-5213-273B-C47D-9BE05152F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3" y="1998151"/>
            <a:ext cx="4030690" cy="403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539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837826"/>
            <a:ext cx="2682240" cy="451725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dirty="0" err="1">
                <a:solidFill>
                  <a:srgbClr val="FF0000"/>
                </a:solidFill>
              </a:rPr>
              <a:t>pendown</a:t>
            </a:r>
            <a:endParaRPr lang="en-CA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ED5A-5213-273B-C47D-9BE05152F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3" y="1998151"/>
            <a:ext cx="4030690" cy="403069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A889CEA-1063-C198-A79E-AB65CBEEAE3C}"/>
              </a:ext>
            </a:extLst>
          </p:cNvPr>
          <p:cNvSpPr txBox="1">
            <a:spLocks/>
          </p:cNvSpPr>
          <p:nvPr/>
        </p:nvSpPr>
        <p:spPr>
          <a:xfrm>
            <a:off x="5060293" y="1837826"/>
            <a:ext cx="2567940" cy="442581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28A46D-6875-E027-E76D-C4D8F1F002C9}"/>
              </a:ext>
            </a:extLst>
          </p:cNvPr>
          <p:cNvSpPr txBox="1">
            <a:spLocks/>
          </p:cNvSpPr>
          <p:nvPr/>
        </p:nvSpPr>
        <p:spPr>
          <a:xfrm>
            <a:off x="2320903" y="1870017"/>
            <a:ext cx="2682240" cy="451725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</p:txBody>
      </p:sp>
    </p:spTree>
    <p:extLst>
      <p:ext uri="{BB962C8B-B14F-4D97-AF65-F5344CB8AC3E}">
        <p14:creationId xmlns:p14="http://schemas.microsoft.com/office/powerpoint/2010/main" val="33671622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837826"/>
            <a:ext cx="7322820" cy="45172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That’s boring.</a:t>
            </a:r>
          </a:p>
          <a:p>
            <a:pPr marL="0" indent="0">
              <a:buNone/>
            </a:pPr>
            <a:r>
              <a:rPr lang="en-CA" dirty="0" err="1">
                <a:solidFill>
                  <a:srgbClr val="FF0000"/>
                </a:solidFill>
              </a:rPr>
              <a:t>pendown</a:t>
            </a:r>
            <a:endParaRPr lang="en-CA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repeat </a:t>
            </a:r>
            <a:r>
              <a:rPr lang="en-CA">
                <a:solidFill>
                  <a:srgbClr val="FF0000"/>
                </a:solidFill>
              </a:rPr>
              <a:t>9          --    </a:t>
            </a:r>
            <a:r>
              <a:rPr lang="en-CA" dirty="0">
                <a:solidFill>
                  <a:srgbClr val="FF0000"/>
                </a:solidFill>
              </a:rPr>
              <a:t>Do the following 9 times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end                   -- end of the repeated commands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ED5A-5213-273B-C47D-9BE05152F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3" y="1998151"/>
            <a:ext cx="4030690" cy="403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900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39" y="287633"/>
            <a:ext cx="10515600" cy="1325563"/>
          </a:xfrm>
        </p:spPr>
        <p:txBody>
          <a:bodyPr/>
          <a:lstStyle/>
          <a:p>
            <a:r>
              <a:rPr lang="en-CA" dirty="0"/>
              <a:t>Basic Turtle Drawing </a:t>
            </a:r>
          </a:p>
        </p:txBody>
      </p:sp>
      <p:pic>
        <p:nvPicPr>
          <p:cNvPr id="6" name="Content Placeholder 5" descr="A silhouette of a child holding a heart shaped balloon&#10;&#10;AI-generated content may be incorrect.">
            <a:extLst>
              <a:ext uri="{FF2B5EF4-FFF2-40B4-BE49-F238E27FC236}">
                <a16:creationId xmlns:a16="http://schemas.microsoft.com/office/drawing/2014/main" id="{D36037CF-B4C9-ABF5-48B6-5F01096290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742" y="573437"/>
            <a:ext cx="3006637" cy="4112706"/>
          </a:xfr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62E064-9F64-E7E1-D3FF-95B048660455}"/>
              </a:ext>
            </a:extLst>
          </p:cNvPr>
          <p:cNvSpPr txBox="1">
            <a:spLocks/>
          </p:cNvSpPr>
          <p:nvPr/>
        </p:nvSpPr>
        <p:spPr>
          <a:xfrm>
            <a:off x="209549" y="1837826"/>
            <a:ext cx="8625841" cy="44258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We can draw black regions by: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repeat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Finding a black pixel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Put the pen down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Draw right as long as the pixels underneath are black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 (… or those coordinates should be black in our artwork)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Lift the pen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451564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39" y="287633"/>
            <a:ext cx="10515600" cy="1325563"/>
          </a:xfrm>
        </p:spPr>
        <p:txBody>
          <a:bodyPr/>
          <a:lstStyle/>
          <a:p>
            <a:r>
              <a:rPr lang="en-CA" dirty="0"/>
              <a:t>Basic Turtle Drawing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62E064-9F64-E7E1-D3FF-95B048660455}"/>
              </a:ext>
            </a:extLst>
          </p:cNvPr>
          <p:cNvSpPr txBox="1">
            <a:spLocks/>
          </p:cNvSpPr>
          <p:nvPr/>
        </p:nvSpPr>
        <p:spPr>
          <a:xfrm>
            <a:off x="209549" y="1837826"/>
            <a:ext cx="3105151" cy="4425813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7200" dirty="0"/>
              <a:t>clear</a:t>
            </a:r>
          </a:p>
          <a:p>
            <a:pPr marL="0" indent="0">
              <a:buNone/>
            </a:pPr>
            <a:r>
              <a:rPr lang="en-CA" sz="7200" dirty="0" err="1"/>
              <a:t>moveto</a:t>
            </a:r>
            <a:r>
              <a:rPr lang="en-CA" sz="7200" dirty="0"/>
              <a:t> 100 100</a:t>
            </a:r>
          </a:p>
          <a:p>
            <a:pPr marL="0" indent="0">
              <a:buNone/>
            </a:pPr>
            <a:r>
              <a:rPr lang="en-CA" sz="7200" dirty="0" err="1"/>
              <a:t>pendown</a:t>
            </a:r>
            <a:endParaRPr lang="en-CA" sz="7200" dirty="0"/>
          </a:p>
          <a:p>
            <a:pPr marL="0" indent="0">
              <a:buNone/>
            </a:pPr>
            <a:r>
              <a:rPr lang="en-CA" sz="7200" dirty="0" err="1"/>
              <a:t>moveby</a:t>
            </a:r>
            <a:r>
              <a:rPr lang="en-CA" sz="7200" dirty="0"/>
              <a:t> 0 20</a:t>
            </a:r>
          </a:p>
          <a:p>
            <a:pPr marL="0" indent="0">
              <a:buNone/>
            </a:pPr>
            <a:r>
              <a:rPr lang="en-CA" sz="7200" dirty="0" err="1"/>
              <a:t>penup</a:t>
            </a:r>
            <a:endParaRPr lang="en-CA" sz="7200" dirty="0"/>
          </a:p>
          <a:p>
            <a:pPr marL="0" indent="0">
              <a:buNone/>
            </a:pPr>
            <a:r>
              <a:rPr lang="en-CA" sz="7200" dirty="0" err="1"/>
              <a:t>moveby</a:t>
            </a:r>
            <a:r>
              <a:rPr lang="en-CA" sz="7200" dirty="0"/>
              <a:t> 0 20</a:t>
            </a:r>
          </a:p>
          <a:p>
            <a:pPr marL="0" indent="0">
              <a:buNone/>
            </a:pPr>
            <a:r>
              <a:rPr lang="en-CA" sz="7200" dirty="0" err="1"/>
              <a:t>pendown</a:t>
            </a:r>
            <a:endParaRPr lang="en-CA" sz="7200" dirty="0"/>
          </a:p>
          <a:p>
            <a:pPr marL="0" indent="0">
              <a:buNone/>
            </a:pPr>
            <a:r>
              <a:rPr lang="en-CA" sz="7200" dirty="0" err="1"/>
              <a:t>moveby</a:t>
            </a:r>
            <a:r>
              <a:rPr lang="en-CA" sz="7200" dirty="0"/>
              <a:t> 0 20</a:t>
            </a:r>
          </a:p>
          <a:p>
            <a:pPr marL="0" indent="0">
              <a:buNone/>
            </a:pPr>
            <a:r>
              <a:rPr lang="en-CA" sz="7200" dirty="0" err="1"/>
              <a:t>penup</a:t>
            </a:r>
            <a:endParaRPr lang="en-CA" sz="7200" dirty="0"/>
          </a:p>
          <a:p>
            <a:pPr marL="0" indent="0">
              <a:buNone/>
            </a:pPr>
            <a:r>
              <a:rPr lang="en-CA" sz="7200" dirty="0" err="1"/>
              <a:t>moveby</a:t>
            </a:r>
            <a:r>
              <a:rPr lang="en-CA" sz="7200" dirty="0"/>
              <a:t> 0 20</a:t>
            </a:r>
          </a:p>
          <a:p>
            <a:pPr marL="0" indent="0">
              <a:buNone/>
            </a:pPr>
            <a:endParaRPr lang="en-CA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6E882-A9E6-AC75-55CB-2E40A7A73890}"/>
              </a:ext>
            </a:extLst>
          </p:cNvPr>
          <p:cNvSpPr txBox="1">
            <a:spLocks/>
          </p:cNvSpPr>
          <p:nvPr/>
        </p:nvSpPr>
        <p:spPr>
          <a:xfrm>
            <a:off x="4099559" y="2219144"/>
            <a:ext cx="3105151" cy="5141776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7200" dirty="0" err="1"/>
              <a:t>pendown</a:t>
            </a:r>
            <a:endParaRPr lang="en-CA" sz="7200" dirty="0"/>
          </a:p>
          <a:p>
            <a:pPr marL="0" indent="0">
              <a:buNone/>
            </a:pPr>
            <a:r>
              <a:rPr lang="en-CA" sz="7200" dirty="0" err="1"/>
              <a:t>moveby</a:t>
            </a:r>
            <a:r>
              <a:rPr lang="en-CA" sz="7200" dirty="0"/>
              <a:t> 0 20</a:t>
            </a:r>
          </a:p>
          <a:p>
            <a:pPr marL="0" indent="0">
              <a:buNone/>
            </a:pPr>
            <a:r>
              <a:rPr lang="en-CA" sz="7200" dirty="0" err="1"/>
              <a:t>penup</a:t>
            </a:r>
            <a:endParaRPr lang="en-CA" sz="7200" dirty="0"/>
          </a:p>
          <a:p>
            <a:pPr marL="0" indent="0">
              <a:buNone/>
            </a:pPr>
            <a:r>
              <a:rPr lang="en-CA" sz="7200" dirty="0" err="1"/>
              <a:t>moveby</a:t>
            </a:r>
            <a:r>
              <a:rPr lang="en-CA" sz="7200" dirty="0"/>
              <a:t> 0 20</a:t>
            </a:r>
          </a:p>
          <a:p>
            <a:pPr marL="0" indent="0">
              <a:buNone/>
            </a:pPr>
            <a:r>
              <a:rPr lang="en-CA" sz="7200" dirty="0" err="1"/>
              <a:t>pendown</a:t>
            </a:r>
            <a:endParaRPr lang="en-CA" sz="7200" dirty="0"/>
          </a:p>
          <a:p>
            <a:pPr marL="0" indent="0">
              <a:buNone/>
            </a:pPr>
            <a:r>
              <a:rPr lang="en-CA" sz="7200" dirty="0" err="1"/>
              <a:t>moveby</a:t>
            </a:r>
            <a:r>
              <a:rPr lang="en-CA" sz="7200" dirty="0"/>
              <a:t> 0 20</a:t>
            </a:r>
          </a:p>
          <a:p>
            <a:pPr marL="0" indent="0">
              <a:buNone/>
            </a:pPr>
            <a:r>
              <a:rPr lang="en-CA" sz="7200" dirty="0" err="1"/>
              <a:t>penup</a:t>
            </a:r>
            <a:endParaRPr lang="en-CA" sz="7200" dirty="0"/>
          </a:p>
          <a:p>
            <a:pPr marL="0" indent="0">
              <a:buNone/>
            </a:pPr>
            <a:r>
              <a:rPr lang="en-CA" sz="7200" dirty="0" err="1"/>
              <a:t>moveby</a:t>
            </a:r>
            <a:r>
              <a:rPr lang="en-CA" sz="7200" dirty="0"/>
              <a:t> 0 20</a:t>
            </a:r>
          </a:p>
          <a:p>
            <a:pPr marL="0" indent="0">
              <a:buNone/>
            </a:pPr>
            <a:r>
              <a:rPr lang="en-CA" sz="7200" dirty="0" err="1"/>
              <a:t>pendown</a:t>
            </a:r>
            <a:endParaRPr lang="en-CA" sz="7200" dirty="0"/>
          </a:p>
          <a:p>
            <a:pPr marL="0" indent="0">
              <a:buNone/>
            </a:pPr>
            <a:r>
              <a:rPr lang="en-CA" sz="7200" dirty="0"/>
              <a:t>thickness 5</a:t>
            </a:r>
          </a:p>
          <a:p>
            <a:pPr marL="0" indent="0">
              <a:buNone/>
            </a:pPr>
            <a:r>
              <a:rPr lang="en-CA" sz="7200" dirty="0" err="1"/>
              <a:t>moveto</a:t>
            </a:r>
            <a:r>
              <a:rPr lang="en-CA" sz="7200" dirty="0"/>
              <a:t> 300 300</a:t>
            </a:r>
          </a:p>
          <a:p>
            <a:pPr marL="0" indent="0">
              <a:buNone/>
            </a:pPr>
            <a:r>
              <a:rPr lang="en-CA" sz="7200" dirty="0" err="1"/>
              <a:t>moveby</a:t>
            </a:r>
            <a:r>
              <a:rPr lang="en-CA" sz="7200" dirty="0"/>
              <a:t> 25 25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2075F9-0C6C-07A1-EBB9-4CE082EA5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939" y="1944823"/>
            <a:ext cx="4504726" cy="431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736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4" y="739835"/>
            <a:ext cx="3702580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Basic Turtle Drawing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62E064-9F64-E7E1-D3FF-95B048660455}"/>
              </a:ext>
            </a:extLst>
          </p:cNvPr>
          <p:cNvSpPr txBox="1">
            <a:spLocks/>
          </p:cNvSpPr>
          <p:nvPr/>
        </p:nvSpPr>
        <p:spPr>
          <a:xfrm>
            <a:off x="755484" y="2459116"/>
            <a:ext cx="3702579" cy="352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2000">
                <a:solidFill>
                  <a:srgbClr val="FFFFFF"/>
                </a:solidFill>
              </a:rPr>
              <a:t>moveto 300 300</a:t>
            </a:r>
          </a:p>
          <a:p>
            <a:pPr marL="0"/>
            <a:r>
              <a:rPr lang="en-US" sz="2000">
                <a:solidFill>
                  <a:srgbClr val="FFFFFF"/>
                </a:solidFill>
              </a:rPr>
              <a:t>pendown</a:t>
            </a:r>
          </a:p>
          <a:p>
            <a:pPr marL="0"/>
            <a:r>
              <a:rPr lang="en-US" sz="2000">
                <a:solidFill>
                  <a:srgbClr val="FFFFFF"/>
                </a:solidFill>
              </a:rPr>
              <a:t>repeat 9</a:t>
            </a:r>
          </a:p>
          <a:p>
            <a:pPr marL="0"/>
            <a:r>
              <a:rPr lang="en-US" sz="2000">
                <a:solidFill>
                  <a:srgbClr val="FFFFFF"/>
                </a:solidFill>
              </a:rPr>
              <a:t>  turn 140</a:t>
            </a:r>
          </a:p>
          <a:p>
            <a:pPr marL="0"/>
            <a:r>
              <a:rPr lang="en-US" sz="2000">
                <a:solidFill>
                  <a:srgbClr val="FFFFFF"/>
                </a:solidFill>
              </a:rPr>
              <a:t>  forward 30</a:t>
            </a:r>
          </a:p>
          <a:p>
            <a:pPr marL="0"/>
            <a:r>
              <a:rPr lang="en-US" sz="2000">
                <a:solidFill>
                  <a:srgbClr val="FFFFFF"/>
                </a:solidFill>
              </a:rPr>
              <a:t>  turn -100</a:t>
            </a:r>
          </a:p>
          <a:p>
            <a:pPr marL="0"/>
            <a:r>
              <a:rPr lang="en-US" sz="2000">
                <a:solidFill>
                  <a:srgbClr val="FFFFFF"/>
                </a:solidFill>
              </a:rPr>
              <a:t>  forward 30</a:t>
            </a:r>
          </a:p>
          <a:p>
            <a:pPr marL="0"/>
            <a:r>
              <a:rPr lang="en-US" sz="2000">
                <a:solidFill>
                  <a:srgbClr val="FFFFFF"/>
                </a:solidFill>
              </a:rPr>
              <a:t>end</a:t>
            </a:r>
          </a:p>
          <a:p>
            <a:pPr marL="0"/>
            <a:endParaRPr lang="en-US" sz="200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B68510-636F-DB41-1D2E-D5C94C464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304" y="882017"/>
            <a:ext cx="5407002" cy="509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2310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4" y="739835"/>
            <a:ext cx="3702580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Basic Turtle Drawing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62E064-9F64-E7E1-D3FF-95B048660455}"/>
              </a:ext>
            </a:extLst>
          </p:cNvPr>
          <p:cNvSpPr txBox="1">
            <a:spLocks/>
          </p:cNvSpPr>
          <p:nvPr/>
        </p:nvSpPr>
        <p:spPr>
          <a:xfrm>
            <a:off x="755484" y="2459116"/>
            <a:ext cx="3702579" cy="352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800">
                <a:solidFill>
                  <a:srgbClr val="FFFFFF"/>
                </a:solidFill>
              </a:rPr>
              <a:t>moveto 300 300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repeat 8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pendown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repeat 9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  turn 120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  forward 30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  turn 120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  forward 30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  turn 120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  forward 30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end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penup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  moveby 40 40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end</a:t>
            </a:r>
          </a:p>
          <a:p>
            <a:pPr marL="0"/>
            <a:r>
              <a:rPr lang="en-US" sz="80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110296-9591-1CF2-E77F-61713BF2C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304" y="1056677"/>
            <a:ext cx="5407002" cy="474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028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024687B-3153-123C-0A8C-D7D007FAF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D6305F5-7509-0BF5-12D3-30451FCD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1C5C7A-6D55-5B27-646E-39C962693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B3B1F4-948C-963C-E6EA-60CF7FBF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1" y="301843"/>
            <a:ext cx="10477109" cy="10035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Basic Turtle Drawing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62E064-9F64-E7E1-D3FF-95B048660455}"/>
              </a:ext>
            </a:extLst>
          </p:cNvPr>
          <p:cNvSpPr txBox="1">
            <a:spLocks/>
          </p:cNvSpPr>
          <p:nvPr/>
        </p:nvSpPr>
        <p:spPr>
          <a:xfrm>
            <a:off x="876301" y="2308124"/>
            <a:ext cx="5025735" cy="3673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800"/>
              <a:t>clear</a:t>
            </a:r>
          </a:p>
          <a:p>
            <a:pPr marL="0"/>
            <a:r>
              <a:rPr lang="en-US" sz="800"/>
              <a:t>if 1</a:t>
            </a:r>
          </a:p>
          <a:p>
            <a:pPr marL="0"/>
            <a:r>
              <a:rPr lang="en-US" sz="800"/>
              <a:t>  fill 255 0 0</a:t>
            </a:r>
          </a:p>
          <a:p>
            <a:pPr marL="0"/>
            <a:r>
              <a:rPr lang="en-US" sz="800"/>
              <a:t>end</a:t>
            </a:r>
          </a:p>
          <a:p>
            <a:pPr marL="0"/>
            <a:r>
              <a:rPr lang="en-US" sz="800"/>
              <a:t>if 0</a:t>
            </a:r>
          </a:p>
          <a:p>
            <a:pPr marL="0"/>
            <a:r>
              <a:rPr lang="en-US" sz="800"/>
              <a:t>  fill 0 255 0</a:t>
            </a:r>
          </a:p>
          <a:p>
            <a:pPr marL="0"/>
            <a:r>
              <a:rPr lang="en-US" sz="800"/>
              <a:t>end</a:t>
            </a:r>
          </a:p>
          <a:p>
            <a:pPr marL="0"/>
            <a:r>
              <a:rPr lang="en-US" sz="800"/>
              <a:t>moveto 300 300</a:t>
            </a:r>
          </a:p>
          <a:p>
            <a:pPr marL="0"/>
            <a:r>
              <a:rPr lang="en-US" sz="800"/>
              <a:t>pendown</a:t>
            </a:r>
          </a:p>
          <a:p>
            <a:pPr marL="0"/>
            <a:r>
              <a:rPr lang="en-US" sz="800"/>
              <a:t>assign x 100</a:t>
            </a:r>
          </a:p>
          <a:p>
            <a:pPr marL="0"/>
            <a:r>
              <a:rPr lang="en-US" sz="800"/>
              <a:t>assign y 300</a:t>
            </a:r>
          </a:p>
          <a:p>
            <a:pPr marL="0"/>
            <a:r>
              <a:rPr lang="en-US" sz="800"/>
              <a:t>circle x</a:t>
            </a:r>
          </a:p>
          <a:p>
            <a:pPr marL="0"/>
            <a:r>
              <a:rPr lang="en-US" sz="800"/>
              <a:t>fill 0 255 255 50</a:t>
            </a:r>
          </a:p>
          <a:p>
            <a:pPr marL="0"/>
            <a:r>
              <a:rPr lang="en-US" sz="800"/>
              <a:t>moveto 350 350</a:t>
            </a:r>
          </a:p>
          <a:p>
            <a:pPr marL="0"/>
            <a:r>
              <a:rPr lang="en-US" sz="800"/>
              <a:t>circle 100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B84342-B9DD-4CC4-BDBD-254D902B5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8" y="2316328"/>
            <a:ext cx="4531442" cy="365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90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2699</TotalTime>
  <Words>2622</Words>
  <Application>Microsoft Office PowerPoint</Application>
  <PresentationFormat>Widescreen</PresentationFormat>
  <Paragraphs>515</Paragraphs>
  <Slides>69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6" baseType="lpstr">
      <vt:lpstr>Aptos</vt:lpstr>
      <vt:lpstr>Aptos Display</vt:lpstr>
      <vt:lpstr>Arial</vt:lpstr>
      <vt:lpstr>Cambria Math</vt:lpstr>
      <vt:lpstr>Symbol</vt:lpstr>
      <vt:lpstr>Times New Roman</vt:lpstr>
      <vt:lpstr>Office Theme</vt:lpstr>
      <vt:lpstr>Art 251</vt:lpstr>
      <vt:lpstr>PowerPoint Presentation</vt:lpstr>
      <vt:lpstr>Seven elements</vt:lpstr>
      <vt:lpstr>Line</vt:lpstr>
      <vt:lpstr>Line</vt:lpstr>
      <vt:lpstr>Line</vt:lpstr>
      <vt:lpstr>Line</vt:lpstr>
      <vt:lpstr>Line</vt:lpstr>
      <vt:lpstr>Draw a Pixel</vt:lpstr>
      <vt:lpstr>Line</vt:lpstr>
      <vt:lpstr>Line</vt:lpstr>
      <vt:lpstr>PowerPoint Presentation</vt:lpstr>
      <vt:lpstr>Vertical Line</vt:lpstr>
      <vt:lpstr>Vertical Line</vt:lpstr>
      <vt:lpstr>Line</vt:lpstr>
      <vt:lpstr>Line   (math)</vt:lpstr>
      <vt:lpstr>Line</vt:lpstr>
      <vt:lpstr>Dashed Line</vt:lpstr>
      <vt:lpstr>Dashed Line</vt:lpstr>
      <vt:lpstr>Jagged (zig-zag) Line</vt:lpstr>
      <vt:lpstr>Jagged (zig-zag) Line</vt:lpstr>
      <vt:lpstr>Jagged (zig-zag) Line</vt:lpstr>
      <vt:lpstr>Distance</vt:lpstr>
      <vt:lpstr>Jagged (zig-zag) Line</vt:lpstr>
      <vt:lpstr>Jagged (zig-zag) Line</vt:lpstr>
      <vt:lpstr>Jagged Lines</vt:lpstr>
      <vt:lpstr>Variable Thickness Lines</vt:lpstr>
      <vt:lpstr>What is a Circle?</vt:lpstr>
      <vt:lpstr>Circles</vt:lpstr>
      <vt:lpstr>Circles</vt:lpstr>
      <vt:lpstr>Circles</vt:lpstr>
      <vt:lpstr>Circles</vt:lpstr>
      <vt:lpstr>Math</vt:lpstr>
      <vt:lpstr>Math - Circle</vt:lpstr>
      <vt:lpstr>Math - Circle</vt:lpstr>
      <vt:lpstr>Math - Circle</vt:lpstr>
      <vt:lpstr>Math - Circle</vt:lpstr>
      <vt:lpstr>Curves, Curved Lines</vt:lpstr>
      <vt:lpstr>Curve</vt:lpstr>
      <vt:lpstr>Curves</vt:lpstr>
      <vt:lpstr>EG. Eye lead in</vt:lpstr>
      <vt:lpstr>Curve</vt:lpstr>
      <vt:lpstr>How Can We Draw A Curve</vt:lpstr>
      <vt:lpstr>How Can We Draw A Curve</vt:lpstr>
      <vt:lpstr>How Can We Draw A Curve</vt:lpstr>
      <vt:lpstr>How Can We Draw A Curve</vt:lpstr>
      <vt:lpstr>How Can We Draw A Curve</vt:lpstr>
      <vt:lpstr>How Can We Draw A Curve</vt:lpstr>
      <vt:lpstr>How Can We Draw A Curve</vt:lpstr>
      <vt:lpstr>How Can We Draw A Curve</vt:lpstr>
      <vt:lpstr>How Can We Draw A Curve</vt:lpstr>
      <vt:lpstr>How Can We Draw A Curve</vt:lpstr>
      <vt:lpstr>How Can We Draw A Curve</vt:lpstr>
      <vt:lpstr>How Can We Draw A Curve</vt:lpstr>
      <vt:lpstr>Tracing</vt:lpstr>
      <vt:lpstr>Tracing</vt:lpstr>
      <vt:lpstr>Tracing</vt:lpstr>
      <vt:lpstr>Turtle Graphics </vt:lpstr>
      <vt:lpstr>Turtle Graphics </vt:lpstr>
      <vt:lpstr>Turtle Graphics </vt:lpstr>
      <vt:lpstr>Why?</vt:lpstr>
      <vt:lpstr>Turtle Graphics </vt:lpstr>
      <vt:lpstr>Turtle Graphics </vt:lpstr>
      <vt:lpstr>Turtle Graphics </vt:lpstr>
      <vt:lpstr>Basic Turtle Drawing </vt:lpstr>
      <vt:lpstr>Basic Turtle Drawing </vt:lpstr>
      <vt:lpstr>Basic Turtle Drawing </vt:lpstr>
      <vt:lpstr>Basic Turtle Drawing </vt:lpstr>
      <vt:lpstr>Basic Turtle Drawing 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251</dc:title>
  <dc:creator>James Parker</dc:creator>
  <cp:lastModifiedBy>James Parker</cp:lastModifiedBy>
  <cp:revision>33</cp:revision>
  <dcterms:created xsi:type="dcterms:W3CDTF">2025-02-24T16:26:44Z</dcterms:created>
  <dcterms:modified xsi:type="dcterms:W3CDTF">2025-11-03T20:46:08Z</dcterms:modified>
</cp:coreProperties>
</file>