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323" r:id="rId4"/>
    <p:sldId id="324" r:id="rId5"/>
    <p:sldId id="325" r:id="rId6"/>
    <p:sldId id="282" r:id="rId7"/>
    <p:sldId id="281" r:id="rId8"/>
    <p:sldId id="326" r:id="rId9"/>
    <p:sldId id="283" r:id="rId10"/>
    <p:sldId id="284" r:id="rId11"/>
    <p:sldId id="285" r:id="rId12"/>
    <p:sldId id="327" r:id="rId13"/>
    <p:sldId id="328" r:id="rId14"/>
    <p:sldId id="286" r:id="rId15"/>
    <p:sldId id="278" r:id="rId16"/>
    <p:sldId id="279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94" r:id="rId25"/>
    <p:sldId id="295" r:id="rId26"/>
    <p:sldId id="296" r:id="rId27"/>
    <p:sldId id="297" r:id="rId28"/>
    <p:sldId id="298" r:id="rId29"/>
    <p:sldId id="299" r:id="rId30"/>
    <p:sldId id="300" r:id="rId31"/>
    <p:sldId id="301" r:id="rId32"/>
    <p:sldId id="302" r:id="rId33"/>
    <p:sldId id="303" r:id="rId34"/>
    <p:sldId id="304" r:id="rId35"/>
    <p:sldId id="305" r:id="rId36"/>
    <p:sldId id="306" r:id="rId37"/>
    <p:sldId id="307" r:id="rId38"/>
    <p:sldId id="308" r:id="rId39"/>
    <p:sldId id="309" r:id="rId40"/>
    <p:sldId id="329" r:id="rId41"/>
    <p:sldId id="310" r:id="rId42"/>
    <p:sldId id="311" r:id="rId43"/>
    <p:sldId id="312" r:id="rId44"/>
    <p:sldId id="313" r:id="rId45"/>
    <p:sldId id="314" r:id="rId46"/>
    <p:sldId id="315" r:id="rId47"/>
    <p:sldId id="316" r:id="rId48"/>
    <p:sldId id="317" r:id="rId49"/>
    <p:sldId id="318" r:id="rId50"/>
    <p:sldId id="266" r:id="rId51"/>
    <p:sldId id="319" r:id="rId52"/>
    <p:sldId id="320" r:id="rId53"/>
    <p:sldId id="321" r:id="rId54"/>
    <p:sldId id="322" r:id="rId55"/>
    <p:sldId id="271" r:id="rId56"/>
    <p:sldId id="273" r:id="rId57"/>
    <p:sldId id="274" r:id="rId58"/>
    <p:sldId id="261" r:id="rId59"/>
    <p:sldId id="262" r:id="rId60"/>
    <p:sldId id="263" r:id="rId61"/>
    <p:sldId id="264" r:id="rId62"/>
    <p:sldId id="265" r:id="rId63"/>
    <p:sldId id="267" r:id="rId6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108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9T19:09:23.82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2231 0 24575,'-40'1'0,"0"3"0,-1 1 0,-45 11 0,-118 42 0,-33 6 0,99-35 0,-144 26 0,97-21 0,-204 23 0,42-17 0,182-18 0,121-15-1365,11 1-5461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9T19:09:25.44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603 1 24575,'-11'0'0,"-1"2"0,1 0 0,-1 0 0,1 1 0,0 0 0,0 1 0,0 0 0,1 1 0,-16 9 0,-13 10 0,-36 30 0,58-41 0,-48 34-117,-86 70 364,133-101-496,0 2 0,2-1 0,0 2-1,1 0 1,-22 37 0,28-38-6577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9T19:09:27.08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24575,'4'1'0,"0"0"0,0 0 0,0 1 0,0-1 0,0 1 0,-1 0 0,1 0 0,-1 0 0,1 0 0,-1 0 0,0 1 0,0 0 0,5 4 0,35 43 0,54 96 0,-85-124 0,-1 0 0,-1 1 0,-1 0 0,-1 0 0,5 26 0,-1 0 30,5 31-1425,-14-54-5431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9T19:09:29.22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2 24575,'82'-1'0,"93"3"0,-153 2 0,0 2 0,0 1 0,-1 0 0,0 2 0,0 0 0,-1 1 0,0 1 0,23 18 0,-16-12 0,192 130 0,-125-81 0,-58-44 0,68 30 0,-25-13 0,-67-33 0,156 93 0,7 34-1365,-159-119-5461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9T19:09:31.79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24323,'3022'515'0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BF331-76F1-7D0C-5721-A6F930B66A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1B6411-09B2-F44F-8B5E-0B3244A1D6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5F6E45-CF9D-01E5-7DFD-291BFD79C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C2B7-D31A-43C9-A53D-63F7065232C4}" type="datetimeFigureOut">
              <a:rPr lang="en-CA" smtClean="0"/>
              <a:t>2025-10-09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049F44-445A-D4F4-5EF8-919C07F5B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0A43E5-F0FD-B8E8-7F61-D45FB683F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22B9C-7013-4C09-B5FA-A51E5D3D83A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31296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216B3-2426-49CE-2E43-E14C840D7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37EF0-E9E9-D221-6BA9-EAF9E221AD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0E85F2-906C-05A5-4215-F7F0E2E43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C2B7-D31A-43C9-A53D-63F7065232C4}" type="datetimeFigureOut">
              <a:rPr lang="en-CA" smtClean="0"/>
              <a:t>2025-10-09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EA6FC0-24BA-B6D7-44CB-C1BABAA83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7592AE-8B93-943F-8C31-E14396770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22B9C-7013-4C09-B5FA-A51E5D3D83A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58895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979F9-3685-2713-506A-B60286B12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BFCF1B-3B6D-9544-BACE-9B069EBDD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DCD8AC-9841-FD52-1866-31DF8861D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C2B7-D31A-43C9-A53D-63F7065232C4}" type="datetimeFigureOut">
              <a:rPr lang="en-CA" smtClean="0"/>
              <a:t>2025-10-09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3F002-62FA-FB34-462D-5FB2E0F59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B105B8-7409-A81C-0E55-79AB5CA46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22B9C-7013-4C09-B5FA-A51E5D3D83A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65160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88797-815C-52BB-8800-EE8C3FC11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F0B73-6E35-596E-F050-794953651A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701BF1-C15B-C297-7399-43B9D538E6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3DB22C-79C0-A543-9EA6-F995195FC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C2B7-D31A-43C9-A53D-63F7065232C4}" type="datetimeFigureOut">
              <a:rPr lang="en-CA" smtClean="0"/>
              <a:t>2025-10-09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D3EF01-2BF0-7918-06A0-36D7F3D81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BB4A60-A83A-EA07-9BE9-DEE171980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22B9C-7013-4C09-B5FA-A51E5D3D83A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84959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6743D-C47F-9AE4-F1F3-DEAF7BA2B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64FD7B-9995-07AD-D8AA-2882D0883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FDF969-69B7-CA1C-3948-83724B8D0E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A50DDC-3334-53BE-4F24-561E606F57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68CC9A-77E0-126E-928A-29890BA854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97A445-8B01-971D-4C34-22051EAD5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C2B7-D31A-43C9-A53D-63F7065232C4}" type="datetimeFigureOut">
              <a:rPr lang="en-CA" smtClean="0"/>
              <a:t>2025-10-09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CED3DA-577A-8F4E-EEAF-0C5319A8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7DC388-2FF4-8C04-AB75-A6DA0900E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22B9C-7013-4C09-B5FA-A51E5D3D83A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2521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B45FA-4EA3-7E33-C456-6291A2136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4D1710-A2C6-F73A-B87D-EACCD1218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C2B7-D31A-43C9-A53D-63F7065232C4}" type="datetimeFigureOut">
              <a:rPr lang="en-CA" smtClean="0"/>
              <a:t>2025-10-09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E3F2E3-5232-96C5-8AD9-8CD182DCC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362B51-4075-264A-D3B7-2E96F0B77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22B9C-7013-4C09-B5FA-A51E5D3D83A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52760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96FADE-8A0B-A9C3-391A-2B75032A3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C2B7-D31A-43C9-A53D-63F7065232C4}" type="datetimeFigureOut">
              <a:rPr lang="en-CA" smtClean="0"/>
              <a:t>2025-10-09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3A10ED-9876-6A09-46BD-E4327C122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0B930F-8009-F659-A845-159403512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22B9C-7013-4C09-B5FA-A51E5D3D83A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46072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05377-C5C8-3041-6E8F-A57B5F86A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D9173F-174A-2F8C-ED0A-1CA367952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0F6332-89D1-222F-D9A2-BEA69167A0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A42775-7DBA-D8F6-9205-B6CC24872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C2B7-D31A-43C9-A53D-63F7065232C4}" type="datetimeFigureOut">
              <a:rPr lang="en-CA" smtClean="0"/>
              <a:t>2025-10-09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4A862C-E7B9-7054-AD64-CA8D2F835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26AB37-2F3B-8E57-3955-47B6767D3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22B9C-7013-4C09-B5FA-A51E5D3D83A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26218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DF918-44DD-367C-CC1D-CB1356EF0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F22970-453B-A1CD-8073-EEBE30DD81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51132A-7F1E-FBB7-DB96-DF8091A8FD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6A3201-C0B4-9C04-E141-FCF1E5FB6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C2B7-D31A-43C9-A53D-63F7065232C4}" type="datetimeFigureOut">
              <a:rPr lang="en-CA" smtClean="0"/>
              <a:t>2025-10-09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C82F06-7499-C3F7-5F02-0A40235EB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57E545-5E93-567C-77DD-934B18327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22B9C-7013-4C09-B5FA-A51E5D3D83A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03934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959A5-7EC8-141E-8D0D-2E21534A9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8AA84F-EEA6-2D55-6A66-88651625E0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986A36-C6BF-940D-57A1-F15613B86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C2B7-D31A-43C9-A53D-63F7065232C4}" type="datetimeFigureOut">
              <a:rPr lang="en-CA" smtClean="0"/>
              <a:t>2025-10-09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13A60-8615-9944-D1A4-37F7AAEE6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A321F1-D97F-8A79-4B81-0EF5534F6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22B9C-7013-4C09-B5FA-A51E5D3D83A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50305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8DD46F-D61A-D720-44A6-95923ACB0E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03D0DA-B4DF-092B-891B-DFF1F743B6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DC535E-E5C4-2473-59A1-3109BEF34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C2B7-D31A-43C9-A53D-63F7065232C4}" type="datetimeFigureOut">
              <a:rPr lang="en-CA" smtClean="0"/>
              <a:t>2025-10-09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AF8B24-8E40-6EAF-E399-3397087DD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11889-CB62-78C4-336A-07F075171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22B9C-7013-4C09-B5FA-A51E5D3D83A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4506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2B31D6-70F4-F6FD-6423-9E1586FE7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C40434-9D36-28A3-F486-4B6FFA6EB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896EF2-C1D4-592E-8A7D-E25FFA0DD9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07C2B7-D31A-43C9-A53D-63F7065232C4}" type="datetimeFigureOut">
              <a:rPr lang="en-CA" smtClean="0"/>
              <a:t>2025-10-09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B61E49-18E3-4C20-18FA-FD1684FDBA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66AE8-62EA-787A-E1DF-A3D6B4FB3B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022B9C-7013-4C09-B5FA-A51E5D3D83A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1002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8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6CA43-A51E-3CC7-9DD0-AF78E76A8B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Art 251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273660-02A2-AF74-7F17-408895389E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b="1" dirty="0"/>
              <a:t>Introduction to Digital Arts</a:t>
            </a:r>
          </a:p>
          <a:p>
            <a:r>
              <a:rPr lang="en-CA" dirty="0"/>
              <a:t>Dr. J. R. Parker</a:t>
            </a:r>
          </a:p>
        </p:txBody>
      </p:sp>
    </p:spTree>
    <p:extLst>
      <p:ext uri="{BB962C8B-B14F-4D97-AF65-F5344CB8AC3E}">
        <p14:creationId xmlns:p14="http://schemas.microsoft.com/office/powerpoint/2010/main" val="2354266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Digital?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3500" dirty="0"/>
              <a:t>Numbers.</a:t>
            </a:r>
          </a:p>
          <a:p>
            <a:pPr marL="0" indent="0">
              <a:buNone/>
            </a:pPr>
            <a:endParaRPr lang="en-CA" sz="3500" dirty="0"/>
          </a:p>
          <a:p>
            <a:pPr marL="0" indent="0">
              <a:buNone/>
            </a:pPr>
            <a:r>
              <a:rPr lang="en-CA" sz="3500" dirty="0"/>
              <a:t>It’s all about numbers.</a:t>
            </a:r>
          </a:p>
        </p:txBody>
      </p:sp>
    </p:spTree>
    <p:extLst>
      <p:ext uri="{BB962C8B-B14F-4D97-AF65-F5344CB8AC3E}">
        <p14:creationId xmlns:p14="http://schemas.microsoft.com/office/powerpoint/2010/main" val="2951308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Computers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3500" dirty="0"/>
              <a:t>Computers are not especially ‘smart’ machines.</a:t>
            </a:r>
            <a:br>
              <a:rPr lang="en-CA" sz="3500" dirty="0"/>
            </a:br>
            <a:br>
              <a:rPr lang="en-CA" sz="3500" dirty="0"/>
            </a:br>
            <a:r>
              <a:rPr lang="en-CA" sz="3500" dirty="0"/>
              <a:t>They actually do very few things, and very simple things. Add, multiply, move data around, store and fetch numbers.</a:t>
            </a:r>
          </a:p>
          <a:p>
            <a:pPr marL="0" indent="0">
              <a:buNone/>
            </a:pPr>
            <a:endParaRPr lang="en-CA" sz="3500" dirty="0"/>
          </a:p>
          <a:p>
            <a:pPr marL="0" indent="0">
              <a:buNone/>
            </a:pPr>
            <a:r>
              <a:rPr lang="en-CA" sz="3500" dirty="0"/>
              <a:t>They do them VERY quickly though.</a:t>
            </a:r>
          </a:p>
        </p:txBody>
      </p:sp>
    </p:spTree>
    <p:extLst>
      <p:ext uri="{BB962C8B-B14F-4D97-AF65-F5344CB8AC3E}">
        <p14:creationId xmlns:p14="http://schemas.microsoft.com/office/powerpoint/2010/main" val="2884525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Pencil Art/ Digital 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190" y="1524683"/>
            <a:ext cx="5157486" cy="466725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CA" sz="3500" dirty="0"/>
              <a:t>To make art using a pencil means mastering some techniques of hand-eye coordination and perception.</a:t>
            </a:r>
          </a:p>
          <a:p>
            <a:pPr marL="0" indent="0">
              <a:buNone/>
            </a:pPr>
            <a:endParaRPr lang="en-CA" sz="3500" dirty="0"/>
          </a:p>
          <a:p>
            <a:pPr marL="0" indent="0">
              <a:buNone/>
            </a:pPr>
            <a:r>
              <a:rPr lang="en-CA" sz="3500" dirty="0"/>
              <a:t>You need to transform what you see and perceive into pencil marks using methods you have learned.</a:t>
            </a:r>
          </a:p>
          <a:p>
            <a:pPr marL="0" indent="0">
              <a:buNone/>
            </a:pPr>
            <a:br>
              <a:rPr lang="en-CA" sz="3500" dirty="0"/>
            </a:br>
            <a:br>
              <a:rPr lang="en-CA" sz="3500" dirty="0"/>
            </a:br>
            <a:endParaRPr lang="en-CA" sz="35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E350C83-967C-4A1C-E076-337F48056913}"/>
              </a:ext>
            </a:extLst>
          </p:cNvPr>
          <p:cNvSpPr txBox="1">
            <a:spLocks/>
          </p:cNvSpPr>
          <p:nvPr/>
        </p:nvSpPr>
        <p:spPr>
          <a:xfrm>
            <a:off x="5823995" y="1524683"/>
            <a:ext cx="5157486" cy="466725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500" dirty="0"/>
              <a:t>To make art using a computer means mastering some techniques programming and math.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CA" sz="35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CA" sz="3500" dirty="0"/>
              <a:t>You need to transform what you want to do into steps the computer can execute.</a:t>
            </a:r>
          </a:p>
          <a:p>
            <a:pPr marL="0" indent="0">
              <a:buFont typeface="Arial" panose="020B0604020202020204" pitchFamily="34" charset="0"/>
              <a:buNone/>
            </a:pPr>
            <a:br>
              <a:rPr lang="en-CA" sz="3500" dirty="0"/>
            </a:br>
            <a:br>
              <a:rPr lang="en-CA" sz="3500" dirty="0"/>
            </a:br>
            <a:endParaRPr lang="en-CA" sz="3500" dirty="0"/>
          </a:p>
        </p:txBody>
      </p:sp>
    </p:spTree>
    <p:extLst>
      <p:ext uri="{BB962C8B-B14F-4D97-AF65-F5344CB8AC3E}">
        <p14:creationId xmlns:p14="http://schemas.microsoft.com/office/powerpoint/2010/main" val="1621871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Computers Only Use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189" y="1524683"/>
            <a:ext cx="10690185" cy="466725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CA" sz="3500" dirty="0"/>
              <a:t>Everything on a computer is represented as a number.</a:t>
            </a:r>
          </a:p>
          <a:p>
            <a:pPr marL="0" indent="0">
              <a:buNone/>
            </a:pPr>
            <a:endParaRPr lang="en-CA" sz="3500" dirty="0"/>
          </a:p>
          <a:p>
            <a:pPr marL="0" indent="0">
              <a:buNone/>
            </a:pPr>
            <a:r>
              <a:rPr lang="en-CA" sz="3500" dirty="0"/>
              <a:t>Grade 3 math: </a:t>
            </a:r>
          </a:p>
          <a:p>
            <a:pPr marL="0" indent="0">
              <a:buNone/>
            </a:pPr>
            <a:r>
              <a:rPr lang="en-CA" sz="3500" dirty="0"/>
              <a:t>There are (usually) 10 digits  </a:t>
            </a:r>
            <a:r>
              <a:rPr lang="en-CA" dirty="0"/>
              <a:t>(digit means finger, remember?)</a:t>
            </a:r>
          </a:p>
          <a:p>
            <a:pPr marL="0" indent="0">
              <a:buNone/>
            </a:pPr>
            <a:r>
              <a:rPr lang="en-CA" sz="3500" dirty="0"/>
              <a:t>0 1 2 3 4 5 6 7 8 9</a:t>
            </a:r>
          </a:p>
          <a:p>
            <a:pPr marL="0" indent="0">
              <a:buNone/>
            </a:pPr>
            <a:r>
              <a:rPr lang="en-CA" sz="3500" dirty="0"/>
              <a:t>These are </a:t>
            </a:r>
            <a:r>
              <a:rPr lang="en-CA" sz="3500" i="1" dirty="0">
                <a:solidFill>
                  <a:srgbClr val="FF0000"/>
                </a:solidFill>
              </a:rPr>
              <a:t>decimal</a:t>
            </a:r>
            <a:r>
              <a:rPr lang="en-CA" sz="3500" dirty="0"/>
              <a:t> numbers.</a:t>
            </a:r>
          </a:p>
          <a:p>
            <a:pPr marL="0" indent="0">
              <a:buNone/>
            </a:pPr>
            <a:br>
              <a:rPr lang="en-CA" sz="3500" dirty="0"/>
            </a:br>
            <a:r>
              <a:rPr lang="en-CA" sz="3500" dirty="0"/>
              <a:t>Also known as </a:t>
            </a:r>
            <a:r>
              <a:rPr lang="en-CA" sz="3500" dirty="0">
                <a:solidFill>
                  <a:srgbClr val="FF0000"/>
                </a:solidFill>
              </a:rPr>
              <a:t>base 10</a:t>
            </a:r>
            <a:r>
              <a:rPr lang="en-CA" sz="3500" dirty="0"/>
              <a:t>.</a:t>
            </a:r>
          </a:p>
          <a:p>
            <a:pPr marL="0" indent="0">
              <a:buNone/>
            </a:pPr>
            <a:br>
              <a:rPr lang="en-CA" sz="3500" dirty="0"/>
            </a:br>
            <a:br>
              <a:rPr lang="en-CA" sz="3500" dirty="0"/>
            </a:br>
            <a:endParaRPr lang="en-CA" sz="3500" dirty="0"/>
          </a:p>
        </p:txBody>
      </p:sp>
    </p:spTree>
    <p:extLst>
      <p:ext uri="{BB962C8B-B14F-4D97-AF65-F5344CB8AC3E}">
        <p14:creationId xmlns:p14="http://schemas.microsoft.com/office/powerpoint/2010/main" val="518828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3500" dirty="0"/>
              <a:t>Recall that</a:t>
            </a:r>
          </a:p>
          <a:p>
            <a:pPr marL="0" indent="0">
              <a:buNone/>
            </a:pPr>
            <a:r>
              <a:rPr lang="en-CA" sz="3500" dirty="0"/>
              <a:t>			</a:t>
            </a:r>
            <a:r>
              <a:rPr lang="en-CA" sz="2400" dirty="0"/>
              <a:t> </a:t>
            </a:r>
            <a:r>
              <a:rPr lang="en-CA" sz="3200" dirty="0"/>
              <a:t>721 = 7*10</a:t>
            </a:r>
            <a:r>
              <a:rPr lang="en-CA" sz="3200" baseline="30000" dirty="0"/>
              <a:t>2</a:t>
            </a:r>
            <a:r>
              <a:rPr lang="en-CA" sz="3200" dirty="0"/>
              <a:t> + 2*10</a:t>
            </a:r>
            <a:r>
              <a:rPr lang="en-CA" sz="3200" baseline="30000" dirty="0"/>
              <a:t>1</a:t>
            </a:r>
            <a:r>
              <a:rPr lang="en-CA" sz="3200" dirty="0"/>
              <a:t> +1*10</a:t>
            </a:r>
            <a:r>
              <a:rPr lang="en-CA" sz="3200" baseline="30000" dirty="0"/>
              <a:t>0</a:t>
            </a:r>
            <a:endParaRPr lang="en-CA" sz="3200" dirty="0"/>
          </a:p>
          <a:p>
            <a:pPr marL="0" indent="0">
              <a:buNone/>
            </a:pPr>
            <a:r>
              <a:rPr lang="en-CA" sz="3500" dirty="0"/>
              <a:t>That’s </a:t>
            </a:r>
            <a:r>
              <a:rPr lang="en-CA" sz="3500" i="1" dirty="0"/>
              <a:t>base 10</a:t>
            </a:r>
            <a:r>
              <a:rPr lang="en-CA" sz="35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48332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CA" sz="3500" dirty="0"/>
              <a:t>BY THE WAY:</a:t>
            </a:r>
            <a:br>
              <a:rPr lang="en-CA" sz="3500" dirty="0"/>
            </a:br>
            <a:br>
              <a:rPr lang="en-CA" sz="3500" dirty="0"/>
            </a:br>
            <a:r>
              <a:rPr lang="en-CA" sz="3500" dirty="0"/>
              <a:t>Not all number systems are positional.</a:t>
            </a:r>
          </a:p>
          <a:p>
            <a:pPr marL="0" indent="0">
              <a:buNone/>
            </a:pPr>
            <a:r>
              <a:rPr lang="en-CA" sz="2400" dirty="0"/>
              <a:t>Non-positional number system is also known as </a:t>
            </a:r>
            <a:r>
              <a:rPr lang="en-CA" sz="2400" i="1" dirty="0"/>
              <a:t>non-weighted</a:t>
            </a:r>
            <a:r>
              <a:rPr lang="en-CA" sz="2400" dirty="0"/>
              <a:t> number system. Digit value is independent of its position.</a:t>
            </a:r>
          </a:p>
          <a:p>
            <a:pPr marL="0" indent="0">
              <a:buNone/>
            </a:pPr>
            <a:endParaRPr lang="en-CA" sz="3500" dirty="0"/>
          </a:p>
          <a:p>
            <a:pPr marL="0" indent="0">
              <a:buNone/>
            </a:pPr>
            <a:r>
              <a:rPr lang="en-CA" sz="3500" dirty="0"/>
              <a:t>Roman numerals</a:t>
            </a:r>
          </a:p>
          <a:p>
            <a:pPr marL="0" indent="0">
              <a:buNone/>
            </a:pPr>
            <a:r>
              <a:rPr lang="en-CA" sz="3500" dirty="0"/>
              <a:t>I=one  V=five X=ten L=50 C=100 D=500 M=1000</a:t>
            </a:r>
          </a:p>
          <a:p>
            <a:pPr marL="0" indent="0">
              <a:buNone/>
            </a:pPr>
            <a:r>
              <a:rPr lang="en-CA" sz="3500" dirty="0"/>
              <a:t>6 is VI           9 is IX        14 is XIV    39 is XXXIX</a:t>
            </a:r>
          </a:p>
        </p:txBody>
      </p:sp>
    </p:spTree>
    <p:extLst>
      <p:ext uri="{BB962C8B-B14F-4D97-AF65-F5344CB8AC3E}">
        <p14:creationId xmlns:p14="http://schemas.microsoft.com/office/powerpoint/2010/main" val="3830112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CA" sz="3500" i="1" dirty="0">
                <a:solidFill>
                  <a:srgbClr val="FF0000"/>
                </a:solidFill>
              </a:rPr>
              <a:t>Binary</a:t>
            </a:r>
            <a:r>
              <a:rPr lang="en-CA" sz="3500" dirty="0"/>
              <a:t> is the system that underlies modern digital computers.</a:t>
            </a:r>
            <a:br>
              <a:rPr lang="en-CA" sz="3500" dirty="0"/>
            </a:br>
            <a:br>
              <a:rPr lang="en-CA" sz="3500" dirty="0"/>
            </a:br>
            <a:r>
              <a:rPr lang="en-CA" sz="3500" dirty="0"/>
              <a:t>Binary is base 2. Why? In electronics things ae ON (1) or OFF(0)</a:t>
            </a:r>
          </a:p>
          <a:p>
            <a:pPr marL="0" indent="0">
              <a:buNone/>
            </a:pPr>
            <a:endParaRPr lang="en-CA" sz="3500" dirty="0"/>
          </a:p>
          <a:p>
            <a:pPr marL="0" indent="0">
              <a:buNone/>
            </a:pPr>
            <a:r>
              <a:rPr lang="en-CA" sz="3500" dirty="0"/>
              <a:t> EVERYTHING is ultimately represented as a binary number on such a computer.</a:t>
            </a:r>
            <a:br>
              <a:rPr lang="en-CA" sz="3500" dirty="0"/>
            </a:br>
            <a:br>
              <a:rPr lang="en-CA" sz="3500" dirty="0"/>
            </a:br>
            <a:r>
              <a:rPr lang="en-CA" sz="3500" dirty="0"/>
              <a:t>Binary numbers are base 2, and use 2 as the exponent. There are only 2 digits, 0, and 1. So:</a:t>
            </a:r>
          </a:p>
          <a:p>
            <a:pPr marL="0" indent="0">
              <a:buNone/>
            </a:pPr>
            <a:r>
              <a:rPr lang="en-CA" sz="3500" dirty="0"/>
              <a:t>     1011</a:t>
            </a:r>
            <a:r>
              <a:rPr lang="en-CA" sz="3500" baseline="-25000" dirty="0"/>
              <a:t>2</a:t>
            </a:r>
            <a:r>
              <a:rPr lang="en-CA" sz="3500" dirty="0"/>
              <a:t> is 1*2</a:t>
            </a:r>
            <a:r>
              <a:rPr lang="en-CA" sz="3500" baseline="30000" dirty="0"/>
              <a:t>3</a:t>
            </a:r>
            <a:r>
              <a:rPr lang="en-CA" sz="3500" dirty="0"/>
              <a:t> + 0*2</a:t>
            </a:r>
            <a:r>
              <a:rPr lang="en-CA" sz="3500" baseline="30000" dirty="0"/>
              <a:t>2</a:t>
            </a:r>
            <a:r>
              <a:rPr lang="en-CA" sz="3500" dirty="0"/>
              <a:t> + 1*2</a:t>
            </a:r>
            <a:r>
              <a:rPr lang="en-CA" sz="3500" baseline="30000" dirty="0"/>
              <a:t>1</a:t>
            </a:r>
            <a:r>
              <a:rPr lang="en-CA" sz="3500" dirty="0"/>
              <a:t> + 1*2</a:t>
            </a:r>
            <a:r>
              <a:rPr lang="en-CA" sz="3500" baseline="30000" dirty="0"/>
              <a:t>0</a:t>
            </a:r>
            <a:br>
              <a:rPr lang="en-CA" sz="3500" dirty="0"/>
            </a:br>
            <a:r>
              <a:rPr lang="en-CA" sz="3500" dirty="0"/>
              <a:t>                   =1*8 +  0*4   + 1*2   + 0</a:t>
            </a:r>
          </a:p>
          <a:p>
            <a:pPr marL="0" indent="0">
              <a:buNone/>
            </a:pPr>
            <a:r>
              <a:rPr lang="en-CA" sz="3500" dirty="0"/>
              <a:t>                   = 8+2 = 10</a:t>
            </a:r>
            <a:r>
              <a:rPr lang="en-CA" sz="3500" baseline="-25000" dirty="0"/>
              <a:t>10</a:t>
            </a:r>
            <a:r>
              <a:rPr lang="en-CA" sz="3500" dirty="0"/>
              <a:t>.</a:t>
            </a:r>
          </a:p>
          <a:p>
            <a:pPr marL="0" indent="0">
              <a:buNone/>
            </a:pPr>
            <a:endParaRPr lang="en-CA" sz="3500" dirty="0"/>
          </a:p>
        </p:txBody>
      </p:sp>
    </p:spTree>
    <p:extLst>
      <p:ext uri="{BB962C8B-B14F-4D97-AF65-F5344CB8AC3E}">
        <p14:creationId xmlns:p14="http://schemas.microsoft.com/office/powerpoint/2010/main" val="4083373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3500" dirty="0"/>
              <a:t>Other useful bases:</a:t>
            </a:r>
          </a:p>
          <a:p>
            <a:pPr marL="0" indent="0">
              <a:buNone/>
            </a:pPr>
            <a:r>
              <a:rPr lang="en-CA" sz="3500" dirty="0"/>
              <a:t>Base 8 or </a:t>
            </a:r>
            <a:r>
              <a:rPr lang="en-CA" sz="3500" dirty="0">
                <a:solidFill>
                  <a:srgbClr val="FF0000"/>
                </a:solidFill>
              </a:rPr>
              <a:t>octal</a:t>
            </a:r>
            <a:r>
              <a:rPr lang="en-CA" sz="3500" dirty="0"/>
              <a:t>: each 3 binary digits (bits) can be represented as one octal digit. So 111 is one octal digit (=7) and long binary numbers can be represented in base 8:                    22132</a:t>
            </a:r>
            <a:r>
              <a:rPr lang="en-CA" sz="2000" dirty="0"/>
              <a:t>8</a:t>
            </a:r>
          </a:p>
          <a:p>
            <a:pPr marL="0" indent="0">
              <a:buNone/>
            </a:pPr>
            <a:r>
              <a:rPr lang="en-CA" sz="3500" dirty="0"/>
              <a:t>Is                        010 010 001 110 010 </a:t>
            </a:r>
            <a:r>
              <a:rPr lang="en-CA" sz="1400" dirty="0"/>
              <a:t>2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F8FDF61-EA72-3B43-27BE-BF8A70D38058}"/>
              </a:ext>
            </a:extLst>
          </p:cNvPr>
          <p:cNvGrpSpPr/>
          <p:nvPr/>
        </p:nvGrpSpPr>
        <p:grpSpPr>
          <a:xfrm>
            <a:off x="3872616" y="4327947"/>
            <a:ext cx="2036160" cy="248400"/>
            <a:chOff x="3872616" y="4327947"/>
            <a:chExt cx="2036160" cy="248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8A31C68E-36CD-3E4A-04BF-B0F2E2909E5E}"/>
                    </a:ext>
                  </a:extLst>
                </p14:cNvPr>
                <p14:cNvContentPartPr/>
                <p14:nvPr/>
              </p14:nvContentPartPr>
              <p14:xfrm>
                <a:off x="3872616" y="4363587"/>
                <a:ext cx="803520" cy="14436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8A31C68E-36CD-3E4A-04BF-B0F2E2909E5E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866496" y="4357467"/>
                  <a:ext cx="81576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A95DB820-1EC0-AE1E-7186-7F391CE845EF}"/>
                    </a:ext>
                  </a:extLst>
                </p14:cNvPr>
                <p14:cNvContentPartPr/>
                <p14:nvPr/>
              </p14:nvContentPartPr>
              <p14:xfrm>
                <a:off x="4725096" y="4386627"/>
                <a:ext cx="217080" cy="16488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A95DB820-1EC0-AE1E-7186-7F391CE845EF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718976" y="4380507"/>
                  <a:ext cx="22932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7696BBCC-E2F0-7611-DC6B-97D7D61F24E2}"/>
                    </a:ext>
                  </a:extLst>
                </p14:cNvPr>
                <p14:cNvContentPartPr/>
                <p14:nvPr/>
              </p14:nvContentPartPr>
              <p14:xfrm>
                <a:off x="5173296" y="4351707"/>
                <a:ext cx="104760" cy="19584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7696BBCC-E2F0-7611-DC6B-97D7D61F24E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167176" y="4345587"/>
                  <a:ext cx="11700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5EA670DB-D649-A214-4E43-BCE8B8828932}"/>
                    </a:ext>
                  </a:extLst>
                </p14:cNvPr>
                <p14:cNvContentPartPr/>
                <p14:nvPr/>
              </p14:nvContentPartPr>
              <p14:xfrm>
                <a:off x="5404776" y="4327947"/>
                <a:ext cx="504000" cy="24840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5EA670DB-D649-A214-4E43-BCE8B882893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398656" y="4321827"/>
                  <a:ext cx="516240" cy="260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32B250DC-9ED4-1D96-4920-05D89EECEB78}"/>
                  </a:ext>
                </a:extLst>
              </p14:cNvPr>
              <p14:cNvContentPartPr/>
              <p14:nvPr/>
            </p14:nvContentPartPr>
            <p14:xfrm>
              <a:off x="5729136" y="4351707"/>
              <a:ext cx="1088280" cy="18576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32B250DC-9ED4-1D96-4920-05D89EECEB7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723016" y="4345587"/>
                <a:ext cx="1100520" cy="19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04400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3500" dirty="0"/>
              <a:t>Base 8:</a:t>
            </a:r>
          </a:p>
          <a:p>
            <a:pPr marL="0" indent="0">
              <a:buNone/>
            </a:pPr>
            <a:endParaRPr lang="en-CA" sz="3500" dirty="0"/>
          </a:p>
          <a:p>
            <a:pPr marL="0" indent="0">
              <a:buNone/>
            </a:pPr>
            <a:r>
              <a:rPr lang="en-CA" sz="3500" dirty="0"/>
              <a:t>000  = 0</a:t>
            </a:r>
            <a:r>
              <a:rPr lang="en-CA" sz="3500" baseline="-25000" dirty="0"/>
              <a:t>8</a:t>
            </a:r>
            <a:r>
              <a:rPr lang="en-CA" sz="3500" dirty="0"/>
              <a:t>		100  = 4</a:t>
            </a:r>
            <a:r>
              <a:rPr lang="en-CA" sz="3500" baseline="-25000" dirty="0"/>
              <a:t>8</a:t>
            </a:r>
            <a:endParaRPr lang="en-CA" sz="3500" dirty="0"/>
          </a:p>
          <a:p>
            <a:pPr marL="0" indent="0">
              <a:buNone/>
            </a:pPr>
            <a:r>
              <a:rPr lang="en-CA" sz="3500" dirty="0"/>
              <a:t>001  = 1</a:t>
            </a:r>
            <a:r>
              <a:rPr lang="en-CA" sz="3500" baseline="-25000" dirty="0"/>
              <a:t>8</a:t>
            </a:r>
            <a:r>
              <a:rPr lang="en-CA" sz="3500" dirty="0"/>
              <a:t>		101  = 5</a:t>
            </a:r>
            <a:r>
              <a:rPr lang="en-CA" sz="3500" baseline="-25000" dirty="0"/>
              <a:t>8</a:t>
            </a:r>
            <a:endParaRPr lang="en-CA" sz="3500" dirty="0"/>
          </a:p>
          <a:p>
            <a:pPr marL="0" indent="0">
              <a:buNone/>
            </a:pPr>
            <a:r>
              <a:rPr lang="en-CA" sz="3500" dirty="0"/>
              <a:t>010	= 2</a:t>
            </a:r>
            <a:r>
              <a:rPr lang="en-CA" sz="3500" baseline="-25000" dirty="0"/>
              <a:t>8</a:t>
            </a:r>
            <a:r>
              <a:rPr lang="en-CA" sz="3500" dirty="0"/>
              <a:t>		110  = 6</a:t>
            </a:r>
            <a:r>
              <a:rPr lang="en-CA" sz="3500" baseline="-25000" dirty="0"/>
              <a:t>8</a:t>
            </a:r>
            <a:endParaRPr lang="en-CA" sz="3500" dirty="0"/>
          </a:p>
          <a:p>
            <a:pPr marL="0" indent="0">
              <a:buNone/>
            </a:pPr>
            <a:r>
              <a:rPr lang="en-CA" sz="3500" dirty="0"/>
              <a:t>011	= 3</a:t>
            </a:r>
            <a:r>
              <a:rPr lang="en-CA" sz="3500" baseline="-25000" dirty="0"/>
              <a:t>8</a:t>
            </a:r>
            <a:r>
              <a:rPr lang="en-CA" sz="3500" dirty="0"/>
              <a:t>		111  = 7</a:t>
            </a:r>
            <a:r>
              <a:rPr lang="en-CA" sz="3500" baseline="-25000" dirty="0"/>
              <a:t>8                  </a:t>
            </a:r>
            <a:r>
              <a:rPr lang="en-CA" sz="3500" dirty="0"/>
              <a:t>101111 is 101 111 = 57</a:t>
            </a:r>
            <a:r>
              <a:rPr lang="en-CA" sz="3500" baseline="-25000" dirty="0"/>
              <a:t>8</a:t>
            </a:r>
          </a:p>
          <a:p>
            <a:pPr marL="0" indent="0">
              <a:buNone/>
            </a:pPr>
            <a:r>
              <a:rPr lang="en-CA" sz="3500" dirty="0"/>
              <a:t>                            1000  = 8</a:t>
            </a:r>
            <a:r>
              <a:rPr lang="en-CA" sz="3500" baseline="-25000" dirty="0"/>
              <a:t>8                       </a:t>
            </a:r>
            <a:r>
              <a:rPr lang="en-CA" sz="3500" dirty="0"/>
              <a:t>Shorthand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2B226E-59B0-E137-9916-BD118080A2FB}"/>
              </a:ext>
            </a:extLst>
          </p:cNvPr>
          <p:cNvSpPr txBox="1"/>
          <p:nvPr/>
        </p:nvSpPr>
        <p:spPr>
          <a:xfrm>
            <a:off x="7164977" y="1573491"/>
            <a:ext cx="438258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Why are we doing this?</a:t>
            </a:r>
            <a:br>
              <a:rPr lang="en-CA" sz="2400" dirty="0"/>
            </a:br>
            <a:br>
              <a:rPr lang="en-CA" sz="2400" dirty="0"/>
            </a:br>
            <a:r>
              <a:rPr lang="en-CA" sz="2400" dirty="0"/>
              <a:t>Computer folks use binary and octal, and sometimes you will encounter it in code and documentation. You should know what it means.</a:t>
            </a:r>
          </a:p>
        </p:txBody>
      </p:sp>
    </p:spTree>
    <p:extLst>
      <p:ext uri="{BB962C8B-B14F-4D97-AF65-F5344CB8AC3E}">
        <p14:creationId xmlns:p14="http://schemas.microsoft.com/office/powerpoint/2010/main" val="292107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9329"/>
            <a:ext cx="10515600" cy="1325563"/>
          </a:xfrm>
        </p:spPr>
        <p:txBody>
          <a:bodyPr/>
          <a:lstStyle/>
          <a:p>
            <a:r>
              <a:rPr lang="en-CA" dirty="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CA" sz="3500" dirty="0"/>
              <a:t>Base 16 or </a:t>
            </a:r>
            <a:r>
              <a:rPr lang="en-CA" sz="3500" i="1" dirty="0"/>
              <a:t>hexadecimal </a:t>
            </a:r>
            <a:r>
              <a:rPr lang="en-CA" sz="3500" dirty="0"/>
              <a:t>(</a:t>
            </a:r>
            <a:r>
              <a:rPr lang="en-CA" sz="3500" b="1" dirty="0"/>
              <a:t>hex</a:t>
            </a:r>
            <a:r>
              <a:rPr lang="en-CA" sz="3500" dirty="0"/>
              <a:t>):</a:t>
            </a:r>
          </a:p>
          <a:p>
            <a:pPr marL="0" indent="0">
              <a:buNone/>
            </a:pPr>
            <a:r>
              <a:rPr lang="en-CA" sz="3500" dirty="0"/>
              <a:t>We need more digits, so we use</a:t>
            </a:r>
          </a:p>
          <a:p>
            <a:pPr marL="0" indent="0">
              <a:buNone/>
            </a:pPr>
            <a:r>
              <a:rPr lang="en-CA" sz="3500" dirty="0"/>
              <a:t>The letters</a:t>
            </a:r>
          </a:p>
          <a:p>
            <a:pPr marL="0" indent="0">
              <a:buNone/>
            </a:pPr>
            <a:r>
              <a:rPr lang="en-CA" sz="3500" dirty="0"/>
              <a:t>A=10, B=11, C=12 D=13 E=14 F=15</a:t>
            </a:r>
          </a:p>
          <a:p>
            <a:pPr marL="0" indent="0">
              <a:buNone/>
            </a:pPr>
            <a:r>
              <a:rPr lang="en-CA" sz="3500" dirty="0"/>
              <a:t>00  = 0</a:t>
            </a:r>
            <a:r>
              <a:rPr lang="en-CA" sz="3500" baseline="-25000" dirty="0"/>
              <a:t>16</a:t>
            </a:r>
            <a:r>
              <a:rPr lang="en-CA" sz="3500" dirty="0"/>
              <a:t>		22  = 34</a:t>
            </a:r>
            <a:r>
              <a:rPr lang="en-CA" sz="3500" baseline="-25000" dirty="0"/>
              <a:t>16</a:t>
            </a:r>
            <a:endParaRPr lang="en-CA" sz="3500" dirty="0"/>
          </a:p>
          <a:p>
            <a:pPr marL="0" indent="0">
              <a:buNone/>
            </a:pPr>
            <a:r>
              <a:rPr lang="en-CA" sz="3500" dirty="0"/>
              <a:t>09  = 9</a:t>
            </a:r>
            <a:r>
              <a:rPr lang="en-CA" sz="3500" baseline="-25000" dirty="0"/>
              <a:t>16</a:t>
            </a:r>
            <a:r>
              <a:rPr lang="en-CA" sz="3500" dirty="0"/>
              <a:t>		101  = 5</a:t>
            </a:r>
            <a:r>
              <a:rPr lang="en-CA" sz="3500" baseline="-25000" dirty="0"/>
              <a:t>8</a:t>
            </a:r>
            <a:endParaRPr lang="en-CA" sz="3500" dirty="0"/>
          </a:p>
          <a:p>
            <a:pPr marL="0" indent="0">
              <a:buNone/>
            </a:pPr>
            <a:r>
              <a:rPr lang="en-CA" sz="3500" dirty="0"/>
              <a:t>0D = 13</a:t>
            </a:r>
            <a:r>
              <a:rPr lang="en-CA" sz="3500" baseline="-25000" dirty="0"/>
              <a:t>16</a:t>
            </a:r>
            <a:r>
              <a:rPr lang="en-CA" sz="3500" dirty="0"/>
              <a:t>		110  = 6</a:t>
            </a:r>
            <a:r>
              <a:rPr lang="en-CA" sz="3500" baseline="-25000" dirty="0"/>
              <a:t>8</a:t>
            </a:r>
            <a:endParaRPr lang="en-CA" sz="3500" dirty="0"/>
          </a:p>
          <a:p>
            <a:pPr marL="0" indent="0">
              <a:buNone/>
            </a:pPr>
            <a:r>
              <a:rPr lang="en-CA" sz="3500" dirty="0"/>
              <a:t>13 = 19</a:t>
            </a:r>
            <a:r>
              <a:rPr lang="en-CA" sz="3500" baseline="-25000" dirty="0"/>
              <a:t>16</a:t>
            </a:r>
            <a:r>
              <a:rPr lang="en-CA" sz="3500" dirty="0"/>
              <a:t>		111  = 7</a:t>
            </a:r>
            <a:r>
              <a:rPr lang="en-CA" sz="3500" baseline="-25000" dirty="0"/>
              <a:t>8</a:t>
            </a:r>
            <a:endParaRPr lang="en-CA" sz="3500" dirty="0"/>
          </a:p>
          <a:p>
            <a:pPr marL="0" indent="0">
              <a:buNone/>
            </a:pPr>
            <a:r>
              <a:rPr lang="en-CA" sz="3500" dirty="0"/>
              <a:t>                              1000  = 8</a:t>
            </a:r>
            <a:r>
              <a:rPr lang="en-CA" sz="3500" baseline="-25000" dirty="0"/>
              <a:t>8</a:t>
            </a:r>
            <a:endParaRPr lang="en-CA" sz="35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2B226E-59B0-E137-9916-BD118080A2FB}"/>
              </a:ext>
            </a:extLst>
          </p:cNvPr>
          <p:cNvSpPr txBox="1"/>
          <p:nvPr/>
        </p:nvSpPr>
        <p:spPr>
          <a:xfrm>
            <a:off x="7635240" y="419329"/>
            <a:ext cx="438258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Why are we doing this?</a:t>
            </a:r>
            <a:br>
              <a:rPr lang="en-CA" sz="2400" dirty="0"/>
            </a:br>
            <a:br>
              <a:rPr lang="en-CA" sz="2400" dirty="0"/>
            </a:br>
            <a:r>
              <a:rPr lang="en-CA" sz="2400" dirty="0"/>
              <a:t>Hex is commonly used in code and especially web pages to represent numbers, especially colors.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00F073-D33C-405E-EDD2-03182B8B31BA}"/>
              </a:ext>
            </a:extLst>
          </p:cNvPr>
          <p:cNvSpPr txBox="1"/>
          <p:nvPr/>
        </p:nvSpPr>
        <p:spPr>
          <a:xfrm>
            <a:off x="7635240" y="2808386"/>
            <a:ext cx="365106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/>
              <a:t>The binary number  110100101010 cane be broken into groups of 4 bits:</a:t>
            </a:r>
            <a:br>
              <a:rPr lang="en-CA" sz="2000" dirty="0"/>
            </a:br>
            <a:br>
              <a:rPr lang="en-CA" sz="2000" dirty="0"/>
            </a:br>
            <a:r>
              <a:rPr lang="en-CA" sz="2000" dirty="0"/>
              <a:t>1101  0010  1010</a:t>
            </a:r>
            <a:br>
              <a:rPr lang="en-CA" sz="2000" dirty="0"/>
            </a:br>
            <a:br>
              <a:rPr lang="en-CA" sz="2000" dirty="0"/>
            </a:br>
            <a:r>
              <a:rPr lang="en-CA" sz="2000" dirty="0"/>
              <a:t>and each group is one hex digit!</a:t>
            </a:r>
            <a:br>
              <a:rPr lang="en-CA" sz="2000" dirty="0"/>
            </a:br>
            <a:br>
              <a:rPr lang="en-CA" sz="2000" dirty="0"/>
            </a:br>
            <a:r>
              <a:rPr lang="en-CA" sz="2000" dirty="0"/>
              <a:t>1101 = 13 = D</a:t>
            </a:r>
          </a:p>
          <a:p>
            <a:r>
              <a:rPr lang="en-CA" sz="2000" dirty="0"/>
              <a:t>0010 = 2</a:t>
            </a:r>
          </a:p>
          <a:p>
            <a:r>
              <a:rPr lang="en-CA" sz="2000" dirty="0"/>
              <a:t>1010 = 10 = A</a:t>
            </a:r>
          </a:p>
          <a:p>
            <a:r>
              <a:rPr lang="en-CA" sz="2000" dirty="0"/>
              <a:t>So the number is D2A</a:t>
            </a:r>
            <a:r>
              <a:rPr lang="en-CA" sz="2000" baseline="-25000" dirty="0"/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268141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557" y="1466809"/>
            <a:ext cx="10515600" cy="502606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CA" sz="3500" dirty="0"/>
              <a:t>Other useful bases:</a:t>
            </a:r>
          </a:p>
          <a:p>
            <a:pPr marL="0" indent="0">
              <a:buNone/>
            </a:pPr>
            <a:r>
              <a:rPr lang="en-CA" sz="3500" dirty="0"/>
              <a:t>Base 16 or </a:t>
            </a:r>
            <a:r>
              <a:rPr lang="en-CA" sz="3500" dirty="0">
                <a:solidFill>
                  <a:srgbClr val="FF0000"/>
                </a:solidFill>
              </a:rPr>
              <a:t>hexadecimal </a:t>
            </a:r>
            <a:r>
              <a:rPr lang="en-CA" sz="3500" dirty="0"/>
              <a:t>or </a:t>
            </a:r>
            <a:r>
              <a:rPr lang="en-CA" sz="3500" dirty="0">
                <a:solidFill>
                  <a:srgbClr val="FF0000"/>
                </a:solidFill>
              </a:rPr>
              <a:t>hex</a:t>
            </a:r>
            <a:r>
              <a:rPr lang="en-CA" sz="3500" dirty="0"/>
              <a:t>: each 4 binary digits (bits) can be represented as one hex digit. </a:t>
            </a:r>
          </a:p>
          <a:p>
            <a:pPr marL="0" indent="0">
              <a:buNone/>
            </a:pPr>
            <a:r>
              <a:rPr lang="en-CA" sz="3500" dirty="0"/>
              <a:t>Base 16 needs 16 digits, and they are </a:t>
            </a:r>
          </a:p>
          <a:p>
            <a:pPr marL="0" indent="0">
              <a:buNone/>
            </a:pPr>
            <a:r>
              <a:rPr lang="en-CA" sz="3500" dirty="0"/>
              <a:t>             0 1 2 3 4 5 6 7 8 9 A B C D E F</a:t>
            </a:r>
          </a:p>
          <a:p>
            <a:pPr marL="0" indent="0">
              <a:buNone/>
            </a:pPr>
            <a:r>
              <a:rPr lang="en-CA" sz="3500" dirty="0"/>
              <a:t>Where </a:t>
            </a:r>
            <a:r>
              <a:rPr lang="en-CA" sz="3500" dirty="0">
                <a:solidFill>
                  <a:srgbClr val="FF0000"/>
                </a:solidFill>
              </a:rPr>
              <a:t>A</a:t>
            </a:r>
            <a:r>
              <a:rPr lang="en-CA" sz="3500" dirty="0"/>
              <a:t> in hex is </a:t>
            </a:r>
            <a:r>
              <a:rPr lang="en-CA" sz="3500" i="1" dirty="0"/>
              <a:t>10</a:t>
            </a:r>
            <a:r>
              <a:rPr lang="en-CA" sz="3500" dirty="0"/>
              <a:t> in decimal, etc. Powers of 16 are used instead of powers of 10.</a:t>
            </a:r>
            <a:br>
              <a:rPr lang="en-CA" sz="3500" dirty="0"/>
            </a:br>
            <a:r>
              <a:rPr lang="en-CA" sz="3500" dirty="0"/>
              <a:t>So: 1A in hex is A (=10) plus 1*16 = 26 base 10.</a:t>
            </a:r>
          </a:p>
          <a:p>
            <a:pPr marL="0" indent="0">
              <a:buNone/>
            </a:pPr>
            <a:r>
              <a:rPr lang="en-CA" sz="3500" dirty="0"/>
              <a:t>         2A in hex is A (=10) plus 2*16 (=32) = 42 base 10</a:t>
            </a:r>
          </a:p>
          <a:p>
            <a:pPr marL="0" indent="0">
              <a:buNone/>
            </a:pPr>
            <a:endParaRPr lang="en-CA" sz="1400" dirty="0"/>
          </a:p>
        </p:txBody>
      </p:sp>
    </p:spTree>
    <p:extLst>
      <p:ext uri="{BB962C8B-B14F-4D97-AF65-F5344CB8AC3E}">
        <p14:creationId xmlns:p14="http://schemas.microsoft.com/office/powerpoint/2010/main" val="2235396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557" y="1466809"/>
            <a:ext cx="10515600" cy="50260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3200" dirty="0"/>
              <a:t>Why hex? Computer guys like to abbreviate and find easy ways to do stuff. Hex numbers have smaller strings and convert into binary easily.</a:t>
            </a:r>
            <a:br>
              <a:rPr lang="en-CA" sz="3200" dirty="0"/>
            </a:br>
            <a:br>
              <a:rPr lang="en-CA" sz="3200" dirty="0"/>
            </a:br>
            <a:r>
              <a:rPr lang="en-CA" sz="3200" dirty="0"/>
              <a:t>Example: Colors in web pages are often given in hex.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3ED2D7-1C94-0ACB-83BC-154F31C91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037" y="3861181"/>
            <a:ext cx="6479410" cy="2631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739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9329"/>
            <a:ext cx="10515600" cy="1325563"/>
          </a:xfrm>
        </p:spPr>
        <p:txBody>
          <a:bodyPr/>
          <a:lstStyle/>
          <a:p>
            <a:r>
              <a:rPr lang="en-CA" dirty="0"/>
              <a:t>Digital Arts </a:t>
            </a:r>
          </a:p>
        </p:txBody>
      </p:sp>
      <p:pic>
        <p:nvPicPr>
          <p:cNvPr id="5" name="New Math">
            <a:hlinkClick r:id="" action="ppaction://media"/>
            <a:extLst>
              <a:ext uri="{FF2B5EF4-FFF2-40B4-BE49-F238E27FC236}">
                <a16:creationId xmlns:a16="http://schemas.microsoft.com/office/drawing/2014/main" id="{599B9D7A-4B00-DC04-2864-AA2A95C5465F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79763" y="1825625"/>
            <a:ext cx="5834062" cy="4667250"/>
          </a:xfrm>
        </p:spPr>
      </p:pic>
    </p:spTree>
    <p:extLst>
      <p:ext uri="{BB962C8B-B14F-4D97-AF65-F5344CB8AC3E}">
        <p14:creationId xmlns:p14="http://schemas.microsoft.com/office/powerpoint/2010/main" val="3481118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28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CA" sz="3500" dirty="0"/>
              <a:t>To make art with a computer we must be able to  express our artistic desires using numbers.</a:t>
            </a:r>
            <a:br>
              <a:rPr lang="en-CA" sz="3500" dirty="0"/>
            </a:br>
            <a:endParaRPr lang="en-CA" sz="3500" dirty="0"/>
          </a:p>
          <a:p>
            <a:pPr marL="0" indent="0">
              <a:buNone/>
            </a:pPr>
            <a:r>
              <a:rPr lang="en-CA" sz="3500" dirty="0"/>
              <a:t>Only numbers.</a:t>
            </a:r>
          </a:p>
          <a:p>
            <a:pPr marL="0" indent="0">
              <a:buNone/>
            </a:pPr>
            <a:endParaRPr lang="en-CA" sz="3500" dirty="0"/>
          </a:p>
          <a:p>
            <a:pPr marL="0" indent="0">
              <a:buNone/>
            </a:pPr>
            <a:r>
              <a:rPr lang="en-CA" sz="3500" dirty="0"/>
              <a:t>This is a problem in </a:t>
            </a:r>
            <a:r>
              <a:rPr lang="en-CA" sz="3500" i="1" dirty="0">
                <a:solidFill>
                  <a:srgbClr val="FF0000"/>
                </a:solidFill>
              </a:rPr>
              <a:t>representation</a:t>
            </a:r>
            <a:r>
              <a:rPr lang="en-CA" sz="3500" dirty="0"/>
              <a:t>.</a:t>
            </a:r>
            <a:br>
              <a:rPr lang="en-CA" sz="3500" dirty="0"/>
            </a:br>
            <a:br>
              <a:rPr lang="en-CA" sz="3500" dirty="0"/>
            </a:br>
            <a:r>
              <a:rPr lang="en-CA" sz="3500" dirty="0"/>
              <a:t>EG How can we represent a color as a number? A Picture? A video or sound?</a:t>
            </a:r>
          </a:p>
        </p:txBody>
      </p:sp>
    </p:spTree>
    <p:extLst>
      <p:ext uri="{BB962C8B-B14F-4D97-AF65-F5344CB8AC3E}">
        <p14:creationId xmlns:p14="http://schemas.microsoft.com/office/powerpoint/2010/main" val="3927529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CA" sz="400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716" y="2743200"/>
            <a:ext cx="5786284" cy="3613149"/>
          </a:xfrm>
        </p:spPr>
        <p:txBody>
          <a:bodyPr anchor="ctr">
            <a:normAutofit fontScale="92500"/>
          </a:bodyPr>
          <a:lstStyle/>
          <a:p>
            <a:pPr marL="0" indent="0">
              <a:buNone/>
            </a:pPr>
            <a:r>
              <a:rPr lang="en-CA" sz="3200" dirty="0"/>
              <a:t>First:</a:t>
            </a:r>
            <a:br>
              <a:rPr lang="en-CA" sz="3200" dirty="0"/>
            </a:br>
            <a:br>
              <a:rPr lang="en-CA" sz="3200" dirty="0"/>
            </a:br>
            <a:r>
              <a:rPr lang="en-CA" sz="3200" dirty="0"/>
              <a:t>We can represent characters (‘a’, ‘b’, </a:t>
            </a:r>
            <a:r>
              <a:rPr lang="en-CA" sz="3200" dirty="0" err="1"/>
              <a:t>etc</a:t>
            </a:r>
            <a:r>
              <a:rPr lang="en-CA" sz="3200" dirty="0"/>
              <a:t>) as numbers pretty easily. Let ‘a’=1, ‘b’=2 and so on.</a:t>
            </a:r>
            <a:br>
              <a:rPr lang="en-CA" sz="3200" dirty="0"/>
            </a:br>
            <a:br>
              <a:rPr lang="en-CA" sz="3200" dirty="0"/>
            </a:br>
            <a:r>
              <a:rPr lang="en-CA" sz="3200" dirty="0"/>
              <a:t>But what is ‘;’? Or ‘&lt;‘?</a:t>
            </a:r>
            <a:br>
              <a:rPr lang="en-CA" sz="2000" dirty="0"/>
            </a:br>
            <a:br>
              <a:rPr lang="en-CA" sz="2000" dirty="0"/>
            </a:br>
            <a:endParaRPr lang="en-CA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7712AC-6250-7F01-D95E-292A499800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2346" b="-1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9228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CA" sz="400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716" y="2743200"/>
            <a:ext cx="5786284" cy="3613149"/>
          </a:xfrm>
        </p:spPr>
        <p:txBody>
          <a:bodyPr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CA" sz="3200" dirty="0"/>
              <a:t>Upper case? Digits?</a:t>
            </a:r>
            <a:br>
              <a:rPr lang="en-CA" sz="3200" dirty="0"/>
            </a:br>
            <a:br>
              <a:rPr lang="en-CA" sz="3200" dirty="0"/>
            </a:br>
            <a:r>
              <a:rPr lang="en-CA" sz="3200" dirty="0"/>
              <a:t>We Need some rules for a reasonable representation.</a:t>
            </a:r>
            <a:br>
              <a:rPr lang="en-CA" sz="3200" dirty="0"/>
            </a:br>
            <a:br>
              <a:rPr lang="en-CA" sz="3200" dirty="0"/>
            </a:br>
            <a:r>
              <a:rPr lang="en-CA" sz="3200" dirty="0"/>
              <a:t>That’s always the basic problem: what rules are reasonable for this kind of information?</a:t>
            </a:r>
          </a:p>
          <a:p>
            <a:pPr marL="0" indent="0">
              <a:buNone/>
            </a:pPr>
            <a:br>
              <a:rPr lang="en-CA" sz="2000" dirty="0"/>
            </a:br>
            <a:br>
              <a:rPr lang="en-CA" sz="2000" dirty="0"/>
            </a:br>
            <a:endParaRPr lang="en-CA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7712AC-6250-7F01-D95E-292A499800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2346" b="-1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5692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CA" sz="400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716" y="2743200"/>
            <a:ext cx="5786284" cy="3613149"/>
          </a:xfrm>
        </p:spPr>
        <p:txBody>
          <a:bodyPr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CA" sz="3200" dirty="0"/>
              <a:t>Rule 1:</a:t>
            </a:r>
            <a:br>
              <a:rPr lang="en-CA" sz="3200" dirty="0"/>
            </a:br>
            <a:r>
              <a:rPr lang="en-CA" sz="3200" dirty="0"/>
              <a:t>Lower case letters will be next to each other. Consecutive numbers.</a:t>
            </a:r>
          </a:p>
          <a:p>
            <a:pPr marL="0" indent="0">
              <a:buNone/>
            </a:pPr>
            <a:endParaRPr lang="en-CA" sz="3200" dirty="0"/>
          </a:p>
          <a:p>
            <a:pPr marL="0" indent="0">
              <a:buNone/>
            </a:pPr>
            <a:r>
              <a:rPr lang="en-CA" sz="3200" dirty="0"/>
              <a:t>Rule 2: </a:t>
            </a:r>
          </a:p>
          <a:p>
            <a:pPr marL="0" indent="0">
              <a:buNone/>
            </a:pPr>
            <a:r>
              <a:rPr lang="en-CA" sz="3200" dirty="0"/>
              <a:t>Upper case letters will be next to each other. Consecutive numbers.</a:t>
            </a:r>
          </a:p>
          <a:p>
            <a:pPr marL="0" indent="0">
              <a:buNone/>
            </a:pPr>
            <a:endParaRPr lang="en-CA" sz="3200" dirty="0"/>
          </a:p>
          <a:p>
            <a:pPr marL="0" indent="0">
              <a:buNone/>
            </a:pPr>
            <a:r>
              <a:rPr lang="en-CA" sz="3200" dirty="0"/>
              <a:t>Rule 3: Digits will be next to each other.</a:t>
            </a:r>
          </a:p>
          <a:p>
            <a:pPr marL="0" indent="0">
              <a:buNone/>
            </a:pPr>
            <a:br>
              <a:rPr lang="en-CA" sz="2000" dirty="0"/>
            </a:br>
            <a:endParaRPr lang="en-CA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7712AC-6250-7F01-D95E-292A499800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2346" b="-1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5237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CA" sz="400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716" y="2743200"/>
            <a:ext cx="5786284" cy="3613149"/>
          </a:xfrm>
        </p:spPr>
        <p:txBody>
          <a:bodyPr anchor="ctr">
            <a:normAutofit fontScale="70000" lnSpcReduction="20000"/>
          </a:bodyPr>
          <a:lstStyle/>
          <a:p>
            <a:pPr marL="0" indent="0">
              <a:buNone/>
            </a:pPr>
            <a:r>
              <a:rPr lang="en-CA" sz="3200" dirty="0"/>
              <a:t>Rule 4:</a:t>
            </a:r>
            <a:br>
              <a:rPr lang="en-CA" sz="3200" dirty="0"/>
            </a:br>
            <a:r>
              <a:rPr lang="en-CA" sz="3200" dirty="0"/>
              <a:t>Difference between lower and uppercase will be 1 bit</a:t>
            </a:r>
          </a:p>
          <a:p>
            <a:pPr marL="0" indent="0">
              <a:buNone/>
            </a:pPr>
            <a:endParaRPr lang="en-CA" sz="3200" dirty="0"/>
          </a:p>
          <a:p>
            <a:pPr marL="0" indent="0">
              <a:buNone/>
            </a:pPr>
            <a:r>
              <a:rPr lang="en-CA" sz="3200" dirty="0"/>
              <a:t>Rule 5: </a:t>
            </a:r>
          </a:p>
          <a:p>
            <a:pPr marL="0" indent="0">
              <a:buNone/>
            </a:pPr>
            <a:r>
              <a:rPr lang="en-CA" sz="3200" dirty="0"/>
              <a:t>Special characters can be anyplace, but should fill in gaps in the code.</a:t>
            </a:r>
          </a:p>
          <a:p>
            <a:pPr marL="0" indent="0">
              <a:buNone/>
            </a:pPr>
            <a:endParaRPr lang="en-CA" sz="3200" dirty="0"/>
          </a:p>
          <a:p>
            <a:pPr marL="0" indent="0">
              <a:buNone/>
            </a:pPr>
            <a:r>
              <a:rPr lang="en-CA" sz="3200" dirty="0"/>
              <a:t>Rule 6: Communication codes will be at the low-end of the values, between 0 and 31.</a:t>
            </a:r>
          </a:p>
          <a:p>
            <a:pPr marL="0" indent="0">
              <a:buNone/>
            </a:pPr>
            <a:br>
              <a:rPr lang="en-CA" sz="2000" dirty="0"/>
            </a:br>
            <a:endParaRPr lang="en-CA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7712AC-6250-7F01-D95E-292A499800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2346" b="-1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9988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CA" sz="400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716" y="2743200"/>
            <a:ext cx="3648330" cy="361314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CA" sz="3200" dirty="0"/>
              <a:t>ASCII has been replaced by longer code for modern uses.</a:t>
            </a:r>
          </a:p>
          <a:p>
            <a:pPr marL="0" indent="0">
              <a:buNone/>
            </a:pPr>
            <a:br>
              <a:rPr lang="en-CA" sz="2000" dirty="0"/>
            </a:br>
            <a:endParaRPr lang="en-CA" sz="2000" dirty="0"/>
          </a:p>
        </p:txBody>
      </p:sp>
      <p:pic>
        <p:nvPicPr>
          <p:cNvPr id="6" name="Picture 5" descr="A table of numbers with text&#10;&#10;AI-generated content may be incorrect.">
            <a:extLst>
              <a:ext uri="{FF2B5EF4-FFF2-40B4-BE49-F238E27FC236}">
                <a16:creationId xmlns:a16="http://schemas.microsoft.com/office/drawing/2014/main" id="{964C7A60-53F5-BDAD-09F9-8561BEBF6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388" y="0"/>
            <a:ext cx="82712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9120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CA" sz="400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716" y="2286000"/>
            <a:ext cx="11734238" cy="4070350"/>
          </a:xfrm>
        </p:spPr>
        <p:txBody>
          <a:bodyPr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CA" sz="3200" dirty="0"/>
              <a:t>The digits are characters, but they represent numbers.</a:t>
            </a:r>
          </a:p>
          <a:p>
            <a:pPr marL="0" indent="0">
              <a:buNone/>
            </a:pPr>
            <a:endParaRPr lang="en-CA" sz="3200" dirty="0"/>
          </a:p>
          <a:p>
            <a:pPr marL="0" indent="0">
              <a:buNone/>
            </a:pPr>
            <a:r>
              <a:rPr lang="en-CA" sz="3200" dirty="0"/>
              <a:t>The character ‘2’ represents the number 2, but the code for ‘2’ is not 2.</a:t>
            </a:r>
            <a:br>
              <a:rPr lang="en-CA" sz="3200" dirty="0"/>
            </a:br>
            <a:br>
              <a:rPr lang="en-CA" sz="3200" dirty="0"/>
            </a:br>
            <a:r>
              <a:rPr lang="en-CA" sz="3200" dirty="0"/>
              <a:t>To get the digit value, subtract the code for ‘0’ from the code for the given digit.</a:t>
            </a:r>
          </a:p>
          <a:p>
            <a:pPr marL="0" indent="0">
              <a:buNone/>
            </a:pPr>
            <a:endParaRPr lang="en-CA" sz="3200" dirty="0"/>
          </a:p>
          <a:p>
            <a:pPr marL="0" indent="0">
              <a:buNone/>
            </a:pPr>
            <a:r>
              <a:rPr lang="en-CA" sz="3200" dirty="0"/>
              <a:t>The code for ‘0’ is 48. The characters coded 51 56 55 ( which are ‘387’ )</a:t>
            </a:r>
          </a:p>
          <a:p>
            <a:pPr marL="0" indent="0">
              <a:buNone/>
            </a:pPr>
            <a:r>
              <a:rPr lang="en-CA" sz="3200" dirty="0"/>
              <a:t>Become 51-48, 56-48, and 55-48 as numeric values, which is 3 8 7 or 300 + 80 + 7 = 387.</a:t>
            </a:r>
          </a:p>
          <a:p>
            <a:pPr marL="0" indent="0">
              <a:buNone/>
            </a:pPr>
            <a:br>
              <a:rPr lang="en-CA" sz="2000" dirty="0"/>
            </a:b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12628261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CA" sz="400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716" y="2286000"/>
            <a:ext cx="11734238" cy="4070350"/>
          </a:xfrm>
        </p:spPr>
        <p:txBody>
          <a:bodyPr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CA" sz="3200" dirty="0"/>
              <a:t>In a representation, one thing takes the place of another.</a:t>
            </a:r>
          </a:p>
          <a:p>
            <a:pPr marL="0" indent="0">
              <a:buNone/>
            </a:pPr>
            <a:endParaRPr lang="en-CA" sz="3200" dirty="0"/>
          </a:p>
          <a:p>
            <a:pPr marL="0" indent="0">
              <a:buNone/>
            </a:pPr>
            <a:r>
              <a:rPr lang="en-CA" sz="3200" dirty="0"/>
              <a:t>The ascii value 66 is a number, but it represents the character ‘B’ in ASCII.</a:t>
            </a:r>
            <a:br>
              <a:rPr lang="en-CA" sz="3200" dirty="0"/>
            </a:br>
            <a:br>
              <a:rPr lang="en-CA" sz="3200" dirty="0"/>
            </a:br>
            <a:r>
              <a:rPr lang="en-CA" sz="3200" dirty="0"/>
              <a:t>We need to know WHAT representation (code) is being used. They are in some sense arbitrary.</a:t>
            </a:r>
          </a:p>
          <a:p>
            <a:pPr marL="0" indent="0">
              <a:buNone/>
            </a:pPr>
            <a:endParaRPr lang="en-CA" sz="3200" dirty="0"/>
          </a:p>
          <a:p>
            <a:pPr marL="0" indent="0">
              <a:buNone/>
            </a:pPr>
            <a:r>
              <a:rPr lang="en-CA" sz="3200" dirty="0"/>
              <a:t>Really?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26783621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CA" sz="400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716" y="1854926"/>
            <a:ext cx="6156398" cy="450142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CA" sz="3200" dirty="0"/>
              <a:t>Computer memory contains nothing but numbers. Memory can be thought of as a sequence of locations or places where numbers are stored.</a:t>
            </a:r>
            <a:br>
              <a:rPr lang="en-CA" sz="3200" dirty="0"/>
            </a:br>
            <a:br>
              <a:rPr lang="en-CA" sz="3200" dirty="0"/>
            </a:br>
            <a:r>
              <a:rPr lang="en-CA" sz="3200" dirty="0"/>
              <a:t>What do these numbers </a:t>
            </a:r>
            <a:r>
              <a:rPr lang="en-CA" sz="3200" i="1" dirty="0"/>
              <a:t>mean</a:t>
            </a:r>
            <a:r>
              <a:rPr lang="en-CA" sz="3200" dirty="0"/>
              <a:t>?</a:t>
            </a:r>
          </a:p>
          <a:p>
            <a:pPr marL="0" indent="0">
              <a:buNone/>
            </a:pPr>
            <a:endParaRPr lang="en-CA" sz="3200" dirty="0"/>
          </a:p>
          <a:p>
            <a:pPr marL="0" indent="0">
              <a:buNone/>
            </a:pPr>
            <a:endParaRPr lang="en-CA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E09176-162D-CDF1-0D84-B5DC8EE3FA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6630" y="1042782"/>
            <a:ext cx="1495238" cy="32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9653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CA" sz="400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716" y="1854926"/>
            <a:ext cx="6156398" cy="450142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CA" sz="3200" dirty="0"/>
              <a:t>What do these numbers </a:t>
            </a:r>
            <a:r>
              <a:rPr lang="en-CA" sz="3200" i="1" dirty="0"/>
              <a:t>mean</a:t>
            </a:r>
            <a:r>
              <a:rPr lang="en-CA" sz="3200" dirty="0"/>
              <a:t>?</a:t>
            </a:r>
            <a:br>
              <a:rPr lang="en-CA" sz="3200" dirty="0"/>
            </a:br>
            <a:br>
              <a:rPr lang="en-CA" sz="3200" dirty="0"/>
            </a:br>
            <a:r>
              <a:rPr lang="en-CA" sz="3200" dirty="0"/>
              <a:t>We can’t know without more information. The content of a memory location depends completely on context.</a:t>
            </a:r>
            <a:br>
              <a:rPr lang="en-CA" sz="3200" dirty="0"/>
            </a:br>
            <a:br>
              <a:rPr lang="en-CA" sz="3200" dirty="0"/>
            </a:br>
            <a:r>
              <a:rPr lang="en-CA" sz="3200" dirty="0"/>
              <a:t>Basically: </a:t>
            </a:r>
            <a:r>
              <a:rPr lang="en-CA" sz="3200" i="1" dirty="0"/>
              <a:t>what did we put there</a:t>
            </a:r>
            <a:r>
              <a:rPr lang="en-CA" sz="3200" dirty="0"/>
              <a:t>? That’s what it is.</a:t>
            </a:r>
          </a:p>
          <a:p>
            <a:pPr marL="0" indent="0">
              <a:buNone/>
            </a:pPr>
            <a:endParaRPr lang="en-CA" sz="3200" dirty="0"/>
          </a:p>
          <a:p>
            <a:pPr marL="0" indent="0">
              <a:buNone/>
            </a:pPr>
            <a:endParaRPr lang="en-CA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E09176-162D-CDF1-0D84-B5DC8EE3FA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6630" y="1042782"/>
            <a:ext cx="1495238" cy="32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0174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CA" sz="400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156" y="1825430"/>
            <a:ext cx="6156398" cy="450142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CA" sz="3200" dirty="0"/>
              <a:t>By the way, memory locations can be accessed using a number – its </a:t>
            </a:r>
            <a:r>
              <a:rPr lang="en-CA" sz="3200" i="1" dirty="0"/>
              <a:t>address</a:t>
            </a:r>
            <a:r>
              <a:rPr lang="en-CA" sz="3200" dirty="0"/>
              <a:t>.</a:t>
            </a:r>
            <a:br>
              <a:rPr lang="en-CA" sz="3200" dirty="0"/>
            </a:br>
            <a:br>
              <a:rPr lang="en-CA" sz="3200" dirty="0"/>
            </a:br>
            <a:r>
              <a:rPr lang="en-CA" sz="3200" dirty="0"/>
              <a:t>So here, the contents of location 23432 is 1.</a:t>
            </a:r>
            <a:br>
              <a:rPr lang="en-CA" sz="3200" dirty="0"/>
            </a:br>
            <a:br>
              <a:rPr lang="en-CA" sz="3200" dirty="0"/>
            </a:br>
            <a:r>
              <a:rPr lang="en-CA" sz="3200" dirty="0"/>
              <a:t>Of course, these are decimal numbers, and the actual contents would be binary.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49AE3A-6FA7-9A90-0266-394E16D943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3114" y="1162456"/>
            <a:ext cx="4038095" cy="36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6551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CA" sz="400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156" y="1825430"/>
            <a:ext cx="6156398" cy="450142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CA" sz="3200" dirty="0"/>
              <a:t>The critical thing to learn here is that a memory location is a number, and we can be certain what that number means unless we know the context – what was it when it was stored there.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49AE3A-6FA7-9A90-0266-394E16D943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3114" y="1162456"/>
            <a:ext cx="4038095" cy="36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9056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CA" sz="400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5600" y="592952"/>
            <a:ext cx="6156398" cy="450142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CA" sz="3200" dirty="0"/>
              <a:t>That seems odd, doesn’t it?</a:t>
            </a:r>
            <a:br>
              <a:rPr lang="en-CA" sz="3200" dirty="0"/>
            </a:br>
            <a:br>
              <a:rPr lang="en-CA" sz="3200" dirty="0"/>
            </a:br>
            <a:r>
              <a:rPr lang="en-CA" sz="3200" dirty="0"/>
              <a:t>We could guess sometimes.</a:t>
            </a:r>
            <a:br>
              <a:rPr lang="en-CA" sz="3200" dirty="0"/>
            </a:br>
            <a:br>
              <a:rPr lang="en-CA" sz="3200" dirty="0"/>
            </a:br>
            <a:r>
              <a:rPr lang="en-CA" sz="3200" dirty="0"/>
              <a:t>We probably should not.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49AE3A-6FA7-9A90-0266-394E16D943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399" y="2109607"/>
            <a:ext cx="4038095" cy="3666667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C014EB8-E5A4-E22A-7AB5-59E44B579EFC}"/>
              </a:ext>
            </a:extLst>
          </p:cNvPr>
          <p:cNvCxnSpPr/>
          <p:nvPr/>
        </p:nvCxnSpPr>
        <p:spPr>
          <a:xfrm flipH="1">
            <a:off x="3540034" y="2442754"/>
            <a:ext cx="905460" cy="70539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C379467-7830-4603-6B4F-AA408AEE67C7}"/>
              </a:ext>
            </a:extLst>
          </p:cNvPr>
          <p:cNvCxnSpPr>
            <a:cxnSpLocks/>
          </p:cNvCxnSpPr>
          <p:nvPr/>
        </p:nvCxnSpPr>
        <p:spPr>
          <a:xfrm flipH="1">
            <a:off x="3540034" y="4077831"/>
            <a:ext cx="1118724" cy="20678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5561BCA-EB1A-7411-4EE2-26CE0274CDAF}"/>
              </a:ext>
            </a:extLst>
          </p:cNvPr>
          <p:cNvCxnSpPr/>
          <p:nvPr/>
        </p:nvCxnSpPr>
        <p:spPr>
          <a:xfrm flipH="1">
            <a:off x="3540034" y="3239589"/>
            <a:ext cx="1162595" cy="7033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358ED89-33BA-CE82-333F-FAAB2AB3EBC8}"/>
              </a:ext>
            </a:extLst>
          </p:cNvPr>
          <p:cNvCxnSpPr/>
          <p:nvPr/>
        </p:nvCxnSpPr>
        <p:spPr>
          <a:xfrm flipH="1">
            <a:off x="3540034" y="4963886"/>
            <a:ext cx="721190" cy="37882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BB554CC8-90D7-15E5-869F-DF8855DBB86C}"/>
              </a:ext>
            </a:extLst>
          </p:cNvPr>
          <p:cNvSpPr txBox="1"/>
          <p:nvPr/>
        </p:nvSpPr>
        <p:spPr>
          <a:xfrm>
            <a:off x="4416758" y="2167800"/>
            <a:ext cx="14055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Probably an </a:t>
            </a:r>
          </a:p>
          <a:p>
            <a:r>
              <a:rPr lang="en-CA" dirty="0"/>
              <a:t>integer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F6E2BD3-2E3C-B7B5-E6A5-C18194AA5C5E}"/>
              </a:ext>
            </a:extLst>
          </p:cNvPr>
          <p:cNvSpPr txBox="1"/>
          <p:nvPr/>
        </p:nvSpPr>
        <p:spPr>
          <a:xfrm>
            <a:off x="4622455" y="3754665"/>
            <a:ext cx="14055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Probably an </a:t>
            </a:r>
          </a:p>
          <a:p>
            <a:r>
              <a:rPr lang="en-CA" dirty="0"/>
              <a:t>integer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BBC0E93-F76F-269B-CCFE-860691F31E16}"/>
              </a:ext>
            </a:extLst>
          </p:cNvPr>
          <p:cNvSpPr txBox="1"/>
          <p:nvPr/>
        </p:nvSpPr>
        <p:spPr>
          <a:xfrm>
            <a:off x="4683647" y="2961232"/>
            <a:ext cx="1278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Probably 2 </a:t>
            </a:r>
          </a:p>
          <a:p>
            <a:r>
              <a:rPr lang="en-CA" dirty="0"/>
              <a:t>characters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5E21F85-0571-4861-9A8D-108DD4F1291E}"/>
              </a:ext>
            </a:extLst>
          </p:cNvPr>
          <p:cNvSpPr txBox="1"/>
          <p:nvPr/>
        </p:nvSpPr>
        <p:spPr>
          <a:xfrm>
            <a:off x="4316576" y="4600572"/>
            <a:ext cx="14055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Probably an </a:t>
            </a:r>
          </a:p>
          <a:p>
            <a:r>
              <a:rPr lang="en-CA" dirty="0"/>
              <a:t>address</a:t>
            </a:r>
          </a:p>
        </p:txBody>
      </p:sp>
    </p:spTree>
    <p:extLst>
      <p:ext uri="{BB962C8B-B14F-4D97-AF65-F5344CB8AC3E}">
        <p14:creationId xmlns:p14="http://schemas.microsoft.com/office/powerpoint/2010/main" val="11424504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CA" sz="400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206" y="1637980"/>
            <a:ext cx="10763991" cy="450142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CA" sz="4400" dirty="0"/>
              <a:t>Representation is at the heart of informatics, and oddly at the heart of art as well.</a:t>
            </a:r>
            <a:br>
              <a:rPr lang="en-CA" sz="4400" dirty="0"/>
            </a:br>
            <a:br>
              <a:rPr lang="en-CA" sz="4400" dirty="0"/>
            </a:br>
            <a:r>
              <a:rPr lang="en-CA" sz="4400" dirty="0"/>
              <a:t>Artists create visual representations.</a:t>
            </a:r>
          </a:p>
        </p:txBody>
      </p:sp>
    </p:spTree>
    <p:extLst>
      <p:ext uri="{BB962C8B-B14F-4D97-AF65-F5344CB8AC3E}">
        <p14:creationId xmlns:p14="http://schemas.microsoft.com/office/powerpoint/2010/main" val="7166367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CA" sz="400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206" y="1637980"/>
            <a:ext cx="10763991" cy="450142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CA" sz="4400" dirty="0"/>
              <a:t>Artists create visual representations.</a:t>
            </a:r>
            <a:br>
              <a:rPr lang="en-CA" sz="4400" dirty="0"/>
            </a:br>
            <a:br>
              <a:rPr lang="en-CA" sz="4400" dirty="0"/>
            </a:br>
            <a:r>
              <a:rPr lang="en-CA" sz="4400" dirty="0"/>
              <a:t>A character is a </a:t>
            </a:r>
            <a:r>
              <a:rPr lang="en-CA" sz="4400" i="1" dirty="0"/>
              <a:t>symbol</a:t>
            </a:r>
            <a:r>
              <a:rPr lang="en-CA" sz="4400" dirty="0"/>
              <a:t>, also called a </a:t>
            </a:r>
            <a:r>
              <a:rPr lang="en-CA" sz="4400" i="1" dirty="0"/>
              <a:t>glyph</a:t>
            </a:r>
            <a:r>
              <a:rPr lang="en-CA" sz="4400" dirty="0"/>
              <a:t>.</a:t>
            </a:r>
            <a:br>
              <a:rPr lang="en-CA" sz="4400" dirty="0"/>
            </a:br>
            <a:br>
              <a:rPr lang="en-CA" sz="4400" dirty="0"/>
            </a:br>
            <a:r>
              <a:rPr lang="en-CA" sz="4400" dirty="0"/>
              <a:t>A word is a collection of characters that represents something in the world.</a:t>
            </a:r>
          </a:p>
        </p:txBody>
      </p:sp>
    </p:spTree>
    <p:extLst>
      <p:ext uri="{BB962C8B-B14F-4D97-AF65-F5344CB8AC3E}">
        <p14:creationId xmlns:p14="http://schemas.microsoft.com/office/powerpoint/2010/main" val="9143338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2" y="350196"/>
            <a:ext cx="9727671" cy="1624520"/>
          </a:xfrm>
        </p:spPr>
        <p:txBody>
          <a:bodyPr anchor="ctr">
            <a:normAutofit/>
          </a:bodyPr>
          <a:lstStyle/>
          <a:p>
            <a:r>
              <a:rPr lang="en-CA" sz="4000" dirty="0"/>
              <a:t>Digital Arts – </a:t>
            </a:r>
            <a:br>
              <a:rPr lang="en-CA" sz="4000" dirty="0"/>
            </a:br>
            <a:r>
              <a:rPr lang="en-CA" sz="4000" dirty="0"/>
              <a:t>              Visual Representations on a Computer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206" y="1637980"/>
            <a:ext cx="10763991" cy="450142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CA" sz="4400" dirty="0"/>
              <a:t>The basic display on a computer is a </a:t>
            </a:r>
            <a:r>
              <a:rPr lang="en-CA" sz="4400" b="1" i="1" dirty="0"/>
              <a:t>monitor</a:t>
            </a:r>
            <a:r>
              <a:rPr lang="en-CA" sz="4400" dirty="0"/>
              <a:t>. It uses lcd or led technology to display images.</a:t>
            </a:r>
          </a:p>
          <a:p>
            <a:pPr marL="0" indent="0">
              <a:buNone/>
            </a:pPr>
            <a:r>
              <a:rPr lang="en-CA" sz="4400" dirty="0"/>
              <a:t>It does not actually display characters except as an image of the visual form of that character (unlike a typewriter)</a:t>
            </a:r>
          </a:p>
        </p:txBody>
      </p:sp>
    </p:spTree>
    <p:extLst>
      <p:ext uri="{BB962C8B-B14F-4D97-AF65-F5344CB8AC3E}">
        <p14:creationId xmlns:p14="http://schemas.microsoft.com/office/powerpoint/2010/main" val="41789655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2" y="350196"/>
            <a:ext cx="9727671" cy="877713"/>
          </a:xfrm>
        </p:spPr>
        <p:txBody>
          <a:bodyPr anchor="ctr">
            <a:normAutofit/>
          </a:bodyPr>
          <a:lstStyle/>
          <a:p>
            <a:r>
              <a:rPr lang="en-CA" sz="4000" dirty="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206" y="1637980"/>
            <a:ext cx="3944983" cy="450142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CA" sz="4400" dirty="0"/>
              <a:t>Here’s one.</a:t>
            </a:r>
          </a:p>
        </p:txBody>
      </p:sp>
      <p:pic>
        <p:nvPicPr>
          <p:cNvPr id="5" name="Picture 4" descr="A computer monitor with a lake and mountains&#10;&#10;AI-generated content may be incorrect.">
            <a:extLst>
              <a:ext uri="{FF2B5EF4-FFF2-40B4-BE49-F238E27FC236}">
                <a16:creationId xmlns:a16="http://schemas.microsoft.com/office/drawing/2014/main" id="{ABF1DBDB-A334-A6D6-7A9B-F379709FEB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224" y="17796"/>
            <a:ext cx="8126976" cy="684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0707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2" y="350196"/>
            <a:ext cx="9727671" cy="877713"/>
          </a:xfrm>
        </p:spPr>
        <p:txBody>
          <a:bodyPr anchor="ctr">
            <a:normAutofit/>
          </a:bodyPr>
          <a:lstStyle/>
          <a:p>
            <a:r>
              <a:rPr lang="en-CA" sz="4000" dirty="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206" y="1637980"/>
            <a:ext cx="3944983" cy="450142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CA" sz="4400" dirty="0"/>
              <a:t>Here’s one.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0C0DB7-E71A-77F0-78C5-8BAE007E10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3882" y="0"/>
            <a:ext cx="81481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312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2" y="350196"/>
            <a:ext cx="9727671" cy="877713"/>
          </a:xfrm>
        </p:spPr>
        <p:txBody>
          <a:bodyPr anchor="ctr">
            <a:normAutofit/>
          </a:bodyPr>
          <a:lstStyle/>
          <a:p>
            <a:r>
              <a:rPr lang="en-CA" sz="4000" dirty="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1" y="1578105"/>
            <a:ext cx="5861977" cy="450142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CA" sz="4400" dirty="0"/>
              <a:t>The upper left corner is the arbitrary starting point – it could have been the centre, lower left, or anyplace.</a:t>
            </a:r>
          </a:p>
          <a:p>
            <a:pPr marL="0" indent="0">
              <a:buNone/>
            </a:pPr>
            <a:r>
              <a:rPr lang="en-CA" sz="4400" dirty="0"/>
              <a:t>This is called the </a:t>
            </a:r>
            <a:r>
              <a:rPr lang="en-CA" sz="4400" b="1" i="1" dirty="0"/>
              <a:t>origin</a:t>
            </a:r>
            <a:r>
              <a:rPr lang="en-CA" sz="4400" dirty="0"/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0C0DB7-E71A-77F0-78C5-8BAE007E10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3779" y="1034070"/>
            <a:ext cx="5320937" cy="4478456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93827E3-ACF0-5B0F-01DB-F021B3556A96}"/>
              </a:ext>
            </a:extLst>
          </p:cNvPr>
          <p:cNvCxnSpPr/>
          <p:nvPr/>
        </p:nvCxnSpPr>
        <p:spPr>
          <a:xfrm flipV="1">
            <a:off x="5695406" y="1423851"/>
            <a:ext cx="1123405" cy="180267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88579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2" y="350196"/>
            <a:ext cx="9727671" cy="877713"/>
          </a:xfrm>
        </p:spPr>
        <p:txBody>
          <a:bodyPr anchor="ctr">
            <a:normAutofit/>
          </a:bodyPr>
          <a:lstStyle/>
          <a:p>
            <a:r>
              <a:rPr lang="en-CA" sz="4000" dirty="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1578105"/>
            <a:ext cx="5482244" cy="4501424"/>
          </a:xfrm>
        </p:spPr>
        <p:txBody>
          <a:bodyPr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CA" sz="4400" dirty="0"/>
              <a:t>Each location on the screen is a coloured point (circle or rectangle)</a:t>
            </a:r>
          </a:p>
          <a:p>
            <a:pPr marL="0" indent="0">
              <a:buNone/>
            </a:pPr>
            <a:endParaRPr lang="en-CA" sz="4400" dirty="0"/>
          </a:p>
          <a:p>
            <a:pPr marL="0" indent="0">
              <a:buNone/>
            </a:pPr>
            <a:r>
              <a:rPr lang="en-CA" sz="4400" dirty="0"/>
              <a:t>When seen from a distance, it forms what our eye sees as a picture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0C0DB7-E71A-77F0-78C5-8BAE007E10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3779" y="1034070"/>
            <a:ext cx="5320937" cy="4478456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93827E3-ACF0-5B0F-01DB-F021B3556A96}"/>
              </a:ext>
            </a:extLst>
          </p:cNvPr>
          <p:cNvCxnSpPr/>
          <p:nvPr/>
        </p:nvCxnSpPr>
        <p:spPr>
          <a:xfrm flipV="1">
            <a:off x="5695406" y="1423851"/>
            <a:ext cx="1123405" cy="180267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733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2" y="350196"/>
            <a:ext cx="9727671" cy="877713"/>
          </a:xfrm>
        </p:spPr>
        <p:txBody>
          <a:bodyPr anchor="ctr">
            <a:normAutofit/>
          </a:bodyPr>
          <a:lstStyle/>
          <a:p>
            <a:r>
              <a:rPr lang="en-CA" sz="4000" dirty="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313" y="1578105"/>
            <a:ext cx="3888509" cy="450142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CA" sz="4400" dirty="0"/>
              <a:t>Any location on the screen is identified by two numbers:</a:t>
            </a:r>
          </a:p>
          <a:p>
            <a:pPr marL="0" indent="0">
              <a:buNone/>
            </a:pPr>
            <a:r>
              <a:rPr lang="en-CA" sz="4400" dirty="0"/>
              <a:t>The </a:t>
            </a:r>
            <a:r>
              <a:rPr lang="en-CA" sz="4400" b="1" dirty="0"/>
              <a:t>row</a:t>
            </a:r>
            <a:r>
              <a:rPr lang="en-CA" sz="4400" dirty="0"/>
              <a:t> and </a:t>
            </a:r>
            <a:r>
              <a:rPr lang="en-CA" sz="4400" b="1" dirty="0"/>
              <a:t>column</a:t>
            </a:r>
            <a:r>
              <a:rPr lang="en-CA" sz="4400" dirty="0"/>
              <a:t> index</a:t>
            </a:r>
          </a:p>
        </p:txBody>
      </p:sp>
      <p:pic>
        <p:nvPicPr>
          <p:cNvPr id="6" name="Picture 5" descr="A green screen with white dots&#10;&#10;AI-generated content may be incorrect.">
            <a:extLst>
              <a:ext uri="{FF2B5EF4-FFF2-40B4-BE49-F238E27FC236}">
                <a16:creationId xmlns:a16="http://schemas.microsoft.com/office/drawing/2014/main" id="{EF160124-E9DD-F62C-7D71-8A986D2243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134" y="426889"/>
            <a:ext cx="7648553" cy="477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583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2" y="350196"/>
            <a:ext cx="9727671" cy="877713"/>
          </a:xfrm>
        </p:spPr>
        <p:txBody>
          <a:bodyPr anchor="ctr">
            <a:normAutofit/>
          </a:bodyPr>
          <a:lstStyle/>
          <a:p>
            <a:r>
              <a:rPr lang="en-CA" sz="4000" dirty="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313" y="1578105"/>
            <a:ext cx="3888509" cy="450142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CA" sz="4400" dirty="0"/>
              <a:t>The origin is at row=0, column=0.</a:t>
            </a:r>
          </a:p>
          <a:p>
            <a:pPr marL="0" indent="0">
              <a:buNone/>
            </a:pPr>
            <a:r>
              <a:rPr lang="en-CA" sz="4400" dirty="0"/>
              <a:t>We refer to that as (0,0)</a:t>
            </a:r>
          </a:p>
        </p:txBody>
      </p:sp>
      <p:pic>
        <p:nvPicPr>
          <p:cNvPr id="6" name="Picture 5" descr="A green screen with white dots&#10;&#10;AI-generated content may be incorrect.">
            <a:extLst>
              <a:ext uri="{FF2B5EF4-FFF2-40B4-BE49-F238E27FC236}">
                <a16:creationId xmlns:a16="http://schemas.microsoft.com/office/drawing/2014/main" id="{EF160124-E9DD-F62C-7D71-8A986D2243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134" y="426889"/>
            <a:ext cx="7648553" cy="4776311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0D18E29-EDDA-E68D-11AA-1F0CF49892D7}"/>
              </a:ext>
            </a:extLst>
          </p:cNvPr>
          <p:cNvCxnSpPr/>
          <p:nvPr/>
        </p:nvCxnSpPr>
        <p:spPr>
          <a:xfrm flipV="1">
            <a:off x="3618411" y="1084217"/>
            <a:ext cx="1240972" cy="10580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92930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2" y="350196"/>
            <a:ext cx="9727671" cy="877713"/>
          </a:xfrm>
        </p:spPr>
        <p:txBody>
          <a:bodyPr anchor="ctr">
            <a:normAutofit/>
          </a:bodyPr>
          <a:lstStyle/>
          <a:p>
            <a:r>
              <a:rPr lang="en-CA" sz="4000" dirty="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313" y="1578105"/>
            <a:ext cx="3888509" cy="450142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CA" sz="4400" dirty="0"/>
              <a:t>The point to the right of the origin is (1,0), column=1 row 0.</a:t>
            </a:r>
          </a:p>
        </p:txBody>
      </p:sp>
      <p:pic>
        <p:nvPicPr>
          <p:cNvPr id="6" name="Picture 5" descr="A green screen with white dots&#10;&#10;AI-generated content may be incorrect.">
            <a:extLst>
              <a:ext uri="{FF2B5EF4-FFF2-40B4-BE49-F238E27FC236}">
                <a16:creationId xmlns:a16="http://schemas.microsoft.com/office/drawing/2014/main" id="{EF160124-E9DD-F62C-7D71-8A986D2243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134" y="426889"/>
            <a:ext cx="7648553" cy="4776311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0D18E29-EDDA-E68D-11AA-1F0CF49892D7}"/>
              </a:ext>
            </a:extLst>
          </p:cNvPr>
          <p:cNvCxnSpPr>
            <a:cxnSpLocks/>
          </p:cNvCxnSpPr>
          <p:nvPr/>
        </p:nvCxnSpPr>
        <p:spPr>
          <a:xfrm flipV="1">
            <a:off x="3618411" y="1072943"/>
            <a:ext cx="1407801" cy="10693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CAD501F-6F36-071A-3F32-C1DA29EF5142}"/>
              </a:ext>
            </a:extLst>
          </p:cNvPr>
          <p:cNvSpPr txBox="1"/>
          <p:nvPr/>
        </p:nvSpPr>
        <p:spPr>
          <a:xfrm>
            <a:off x="2390503" y="5740508"/>
            <a:ext cx="7154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As we go right (in the X direction as we say) the column index increases.</a:t>
            </a:r>
          </a:p>
        </p:txBody>
      </p:sp>
    </p:spTree>
    <p:extLst>
      <p:ext uri="{BB962C8B-B14F-4D97-AF65-F5344CB8AC3E}">
        <p14:creationId xmlns:p14="http://schemas.microsoft.com/office/powerpoint/2010/main" val="35733738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2" y="350196"/>
            <a:ext cx="9727671" cy="877713"/>
          </a:xfrm>
        </p:spPr>
        <p:txBody>
          <a:bodyPr anchor="ctr">
            <a:normAutofit/>
          </a:bodyPr>
          <a:lstStyle/>
          <a:p>
            <a:r>
              <a:rPr lang="en-CA" sz="4000" dirty="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313" y="1578105"/>
            <a:ext cx="3888509" cy="450142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CA" sz="4400" dirty="0"/>
              <a:t>The point below the origin is (0,1), column = 0 </a:t>
            </a:r>
          </a:p>
          <a:p>
            <a:pPr marL="0" indent="0">
              <a:buNone/>
            </a:pPr>
            <a:r>
              <a:rPr lang="en-CA" sz="4400" dirty="0"/>
              <a:t>row = 1.</a:t>
            </a:r>
          </a:p>
        </p:txBody>
      </p:sp>
      <p:pic>
        <p:nvPicPr>
          <p:cNvPr id="6" name="Picture 5" descr="A green screen with white dots&#10;&#10;AI-generated content may be incorrect.">
            <a:extLst>
              <a:ext uri="{FF2B5EF4-FFF2-40B4-BE49-F238E27FC236}">
                <a16:creationId xmlns:a16="http://schemas.microsoft.com/office/drawing/2014/main" id="{EF160124-E9DD-F62C-7D71-8A986D2243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897" y="400763"/>
            <a:ext cx="7648553" cy="4776311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0D18E29-EDDA-E68D-11AA-1F0CF49892D7}"/>
              </a:ext>
            </a:extLst>
          </p:cNvPr>
          <p:cNvCxnSpPr/>
          <p:nvPr/>
        </p:nvCxnSpPr>
        <p:spPr>
          <a:xfrm flipV="1">
            <a:off x="3618411" y="1084217"/>
            <a:ext cx="1240972" cy="10580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CAD501F-6F36-071A-3F32-C1DA29EF5142}"/>
              </a:ext>
            </a:extLst>
          </p:cNvPr>
          <p:cNvSpPr txBox="1"/>
          <p:nvPr/>
        </p:nvSpPr>
        <p:spPr>
          <a:xfrm>
            <a:off x="2390503" y="5740508"/>
            <a:ext cx="6874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As we go down (in the Y direction as we say) the row index increases.</a:t>
            </a:r>
          </a:p>
        </p:txBody>
      </p:sp>
    </p:spTree>
    <p:extLst>
      <p:ext uri="{BB962C8B-B14F-4D97-AF65-F5344CB8AC3E}">
        <p14:creationId xmlns:p14="http://schemas.microsoft.com/office/powerpoint/2010/main" val="14204958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2" y="350196"/>
            <a:ext cx="9727671" cy="877713"/>
          </a:xfrm>
        </p:spPr>
        <p:txBody>
          <a:bodyPr anchor="ctr">
            <a:normAutofit/>
          </a:bodyPr>
          <a:lstStyle/>
          <a:p>
            <a:r>
              <a:rPr lang="en-CA" sz="4000" dirty="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313" y="1578105"/>
            <a:ext cx="3888509" cy="450142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CA" sz="4400" dirty="0"/>
              <a:t>These locations on the screen are called </a:t>
            </a:r>
            <a:r>
              <a:rPr lang="en-CA" sz="4400" i="1" dirty="0"/>
              <a:t>picture elements</a:t>
            </a:r>
            <a:r>
              <a:rPr lang="en-CA" sz="4400" dirty="0"/>
              <a:t>, or </a:t>
            </a:r>
            <a:r>
              <a:rPr lang="en-CA" sz="4400" b="1" i="1" dirty="0"/>
              <a:t>pixels</a:t>
            </a:r>
            <a:r>
              <a:rPr lang="en-CA" sz="4400" dirty="0"/>
              <a:t>.</a:t>
            </a:r>
          </a:p>
        </p:txBody>
      </p:sp>
      <p:pic>
        <p:nvPicPr>
          <p:cNvPr id="6" name="Picture 5" descr="A green screen with white dots&#10;&#10;AI-generated content may be incorrect.">
            <a:extLst>
              <a:ext uri="{FF2B5EF4-FFF2-40B4-BE49-F238E27FC236}">
                <a16:creationId xmlns:a16="http://schemas.microsoft.com/office/drawing/2014/main" id="{EF160124-E9DD-F62C-7D71-8A986D2243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897" y="400763"/>
            <a:ext cx="7648553" cy="477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5455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471" y="536382"/>
            <a:ext cx="11933499" cy="602646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CA" sz="8000" dirty="0"/>
              <a:t>The pixel is the essential element of </a:t>
            </a:r>
            <a:r>
              <a:rPr lang="en-CA" sz="8000" dirty="0">
                <a:solidFill>
                  <a:srgbClr val="FF0000"/>
                </a:solidFill>
              </a:rPr>
              <a:t>all</a:t>
            </a:r>
            <a:r>
              <a:rPr lang="en-CA" sz="8000" dirty="0"/>
              <a:t> digital art.</a:t>
            </a:r>
          </a:p>
          <a:p>
            <a:pPr marL="0" indent="0">
              <a:buNone/>
            </a:pPr>
            <a:endParaRPr lang="en-CA" sz="8000" dirty="0"/>
          </a:p>
          <a:p>
            <a:pPr marL="0" indent="0">
              <a:buNone/>
            </a:pPr>
            <a:r>
              <a:rPr lang="en-CA" sz="8000" dirty="0"/>
              <a:t>This course is about pixels. </a:t>
            </a:r>
          </a:p>
        </p:txBody>
      </p:sp>
    </p:spTree>
    <p:extLst>
      <p:ext uri="{BB962C8B-B14F-4D97-AF65-F5344CB8AC3E}">
        <p14:creationId xmlns:p14="http://schemas.microsoft.com/office/powerpoint/2010/main" val="2074456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2" y="350196"/>
            <a:ext cx="9727671" cy="877713"/>
          </a:xfrm>
        </p:spPr>
        <p:txBody>
          <a:bodyPr anchor="ctr">
            <a:normAutofit/>
          </a:bodyPr>
          <a:lstStyle/>
          <a:p>
            <a:r>
              <a:rPr lang="en-CA" sz="4000" dirty="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313" y="1578105"/>
            <a:ext cx="3888509" cy="450142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CA" sz="4400" dirty="0"/>
              <a:t>Each pixel is associated with a location (</a:t>
            </a:r>
            <a:r>
              <a:rPr lang="en-CA" sz="4400" dirty="0" err="1"/>
              <a:t>x,y</a:t>
            </a:r>
            <a:r>
              <a:rPr lang="en-CA" sz="4400" dirty="0"/>
              <a:t>) or (column, row)</a:t>
            </a:r>
          </a:p>
          <a:p>
            <a:pPr marL="0" indent="0">
              <a:buNone/>
            </a:pPr>
            <a:r>
              <a:rPr lang="en-CA" sz="4400" dirty="0"/>
              <a:t>And a value.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395B4C-0693-8C19-070A-C2B577AC8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1711" y="1079291"/>
            <a:ext cx="5016708" cy="376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4907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2" y="350196"/>
            <a:ext cx="9727671" cy="877713"/>
          </a:xfrm>
        </p:spPr>
        <p:txBody>
          <a:bodyPr anchor="ctr">
            <a:normAutofit/>
          </a:bodyPr>
          <a:lstStyle/>
          <a:p>
            <a:r>
              <a:rPr lang="en-CA" sz="4000" dirty="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313" y="1578105"/>
            <a:ext cx="6392349" cy="4501424"/>
          </a:xfrm>
        </p:spPr>
        <p:txBody>
          <a:bodyPr anchor="ctr">
            <a:normAutofit fontScale="70000" lnSpcReduction="20000"/>
          </a:bodyPr>
          <a:lstStyle/>
          <a:p>
            <a:pPr marL="0" indent="0">
              <a:buNone/>
            </a:pPr>
            <a:r>
              <a:rPr lang="en-CA" sz="4400" dirty="0"/>
              <a:t>The value is the brightness or colour at that point.</a:t>
            </a:r>
          </a:p>
          <a:p>
            <a:pPr marL="0" indent="0">
              <a:buNone/>
            </a:pPr>
            <a:endParaRPr lang="en-CA" sz="4400" dirty="0"/>
          </a:p>
          <a:p>
            <a:pPr marL="0" indent="0">
              <a:buNone/>
            </a:pPr>
            <a:r>
              <a:rPr lang="en-CA" sz="4400" dirty="0"/>
              <a:t>It can vary between minimum brightness and maximum brightness. These will be numbers.</a:t>
            </a:r>
          </a:p>
          <a:p>
            <a:pPr marL="0" indent="0">
              <a:buNone/>
            </a:pPr>
            <a:endParaRPr lang="en-CA" sz="4400" dirty="0"/>
          </a:p>
          <a:p>
            <a:pPr marL="0" indent="0">
              <a:buNone/>
            </a:pPr>
            <a:r>
              <a:rPr lang="en-CA" sz="4400" dirty="0"/>
              <a:t>Thus, the value of a pixel will be a number. That number represents brightness or colour.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395B4C-0693-8C19-070A-C2B577AC8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5894" y="754929"/>
            <a:ext cx="5016708" cy="376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7050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2" y="350196"/>
            <a:ext cx="9727671" cy="877713"/>
          </a:xfrm>
        </p:spPr>
        <p:txBody>
          <a:bodyPr anchor="ctr">
            <a:normAutofit/>
          </a:bodyPr>
          <a:lstStyle/>
          <a:p>
            <a:r>
              <a:rPr lang="en-CA" sz="4000" dirty="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313" y="1578105"/>
            <a:ext cx="6392349" cy="4501424"/>
          </a:xfrm>
        </p:spPr>
        <p:txBody>
          <a:bodyPr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CA" sz="4400" dirty="0"/>
              <a:t>The screen is therefore a 2D collection of numbers, in fact.</a:t>
            </a:r>
          </a:p>
          <a:p>
            <a:pPr marL="0" indent="0">
              <a:buNone/>
            </a:pPr>
            <a:endParaRPr lang="en-CA" sz="4400" dirty="0"/>
          </a:p>
          <a:p>
            <a:pPr marL="0" indent="0">
              <a:buNone/>
            </a:pPr>
            <a:r>
              <a:rPr lang="en-CA" sz="4400" dirty="0"/>
              <a:t>When displayed, this becomes an image.</a:t>
            </a:r>
          </a:p>
          <a:p>
            <a:pPr marL="0" indent="0">
              <a:buNone/>
            </a:pPr>
            <a:endParaRPr lang="en-CA" sz="4400" dirty="0"/>
          </a:p>
          <a:p>
            <a:pPr marL="0" indent="0">
              <a:buNone/>
            </a:pPr>
            <a:r>
              <a:rPr lang="en-CA" sz="4400" dirty="0"/>
              <a:t>Let’s imagine that the minimum value is 0=black, and the maximum is 1=white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395B4C-0693-8C19-070A-C2B577AC8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5894" y="754929"/>
            <a:ext cx="5016708" cy="376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5198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2" y="350196"/>
            <a:ext cx="9727671" cy="877713"/>
          </a:xfrm>
        </p:spPr>
        <p:txBody>
          <a:bodyPr anchor="ctr">
            <a:normAutofit/>
          </a:bodyPr>
          <a:lstStyle/>
          <a:p>
            <a:r>
              <a:rPr lang="en-CA" sz="4000" dirty="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314" y="2147732"/>
            <a:ext cx="6058334" cy="4501424"/>
          </a:xfrm>
        </p:spPr>
        <p:txBody>
          <a:bodyPr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CA" sz="4400" dirty="0"/>
              <a:t>There are only 2 values for brightness.</a:t>
            </a:r>
          </a:p>
          <a:p>
            <a:pPr marL="0" indent="0">
              <a:buNone/>
            </a:pPr>
            <a:br>
              <a:rPr lang="en-CA" sz="4400" dirty="0"/>
            </a:br>
            <a:r>
              <a:rPr lang="en-CA" sz="4400" dirty="0"/>
              <a:t>Here is an image.</a:t>
            </a:r>
            <a:br>
              <a:rPr lang="en-CA" sz="4400" dirty="0"/>
            </a:br>
            <a:br>
              <a:rPr lang="en-CA" sz="4400" dirty="0"/>
            </a:br>
            <a:r>
              <a:rPr lang="en-CA" sz="4400" dirty="0"/>
              <a:t>We call this a </a:t>
            </a:r>
            <a:r>
              <a:rPr lang="en-CA" sz="4400" b="1" i="1" dirty="0"/>
              <a:t>bi-level</a:t>
            </a:r>
            <a:r>
              <a:rPr lang="en-CA" sz="4400" dirty="0"/>
              <a:t> image because it has 2 levels. Duh.</a:t>
            </a:r>
          </a:p>
          <a:p>
            <a:pPr marL="0" indent="0">
              <a:buNone/>
            </a:pPr>
            <a:endParaRPr lang="en-CA" sz="4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A5EED5-81E0-C448-A33C-E0A49B63B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8" y="0"/>
            <a:ext cx="60583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9513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2" y="350196"/>
            <a:ext cx="9727671" cy="877713"/>
          </a:xfrm>
        </p:spPr>
        <p:txBody>
          <a:bodyPr anchor="ctr">
            <a:normAutofit/>
          </a:bodyPr>
          <a:lstStyle/>
          <a:p>
            <a:r>
              <a:rPr lang="en-CA" sz="4000" dirty="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313" y="2147732"/>
            <a:ext cx="6272427" cy="4501424"/>
          </a:xfrm>
        </p:spPr>
        <p:txBody>
          <a:bodyPr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CA" sz="4400" dirty="0"/>
              <a:t>This is what a computer draws when a ‘3’ is supposed to appear on the screen.</a:t>
            </a:r>
          </a:p>
          <a:p>
            <a:pPr marL="0" indent="0">
              <a:buNone/>
            </a:pPr>
            <a:br>
              <a:rPr lang="en-CA" sz="4400" dirty="0"/>
            </a:br>
            <a:r>
              <a:rPr lang="en-CA" sz="4400" dirty="0"/>
              <a:t>It’s a graphical representation of the character ‘3’</a:t>
            </a:r>
            <a:br>
              <a:rPr lang="en-CA" sz="4400" dirty="0"/>
            </a:br>
            <a:endParaRPr lang="en-CA" sz="4400" dirty="0"/>
          </a:p>
          <a:p>
            <a:pPr marL="0" indent="0">
              <a:buNone/>
            </a:pPr>
            <a:r>
              <a:rPr lang="en-CA" sz="4400" dirty="0"/>
              <a:t>ALL characters have such a representation.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A5EED5-81E0-C448-A33C-E0A49B63B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8" y="0"/>
            <a:ext cx="60583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4330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2" y="350196"/>
            <a:ext cx="9727671" cy="877713"/>
          </a:xfrm>
        </p:spPr>
        <p:txBody>
          <a:bodyPr anchor="ctr">
            <a:normAutofit/>
          </a:bodyPr>
          <a:lstStyle/>
          <a:p>
            <a:r>
              <a:rPr lang="en-CA" sz="4000" dirty="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1515" y="638525"/>
            <a:ext cx="4835665" cy="50447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CA" sz="2000" dirty="0"/>
              <a:t>0     1      2     3     4     5     6     7     8     9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81E4D6-64E5-8FB9-9A83-73CCA7501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1531" y="1139640"/>
            <a:ext cx="4211796" cy="52798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B00C679-33D2-014F-519D-F4C9058478DA}"/>
              </a:ext>
            </a:extLst>
          </p:cNvPr>
          <p:cNvSpPr txBox="1"/>
          <p:nvPr/>
        </p:nvSpPr>
        <p:spPr>
          <a:xfrm>
            <a:off x="6775553" y="1227909"/>
            <a:ext cx="314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108B37-DBA6-D7B1-63A9-28304E3B97CA}"/>
              </a:ext>
            </a:extLst>
          </p:cNvPr>
          <p:cNvSpPr txBox="1"/>
          <p:nvPr/>
        </p:nvSpPr>
        <p:spPr>
          <a:xfrm>
            <a:off x="6763061" y="1695099"/>
            <a:ext cx="314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3CFBC5-BEA8-ED35-0077-9C58BFFACCD3}"/>
              </a:ext>
            </a:extLst>
          </p:cNvPr>
          <p:cNvSpPr txBox="1"/>
          <p:nvPr/>
        </p:nvSpPr>
        <p:spPr>
          <a:xfrm>
            <a:off x="6763063" y="2129816"/>
            <a:ext cx="314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7B6C22-A6FE-D8E2-1CD3-A9499688296E}"/>
              </a:ext>
            </a:extLst>
          </p:cNvPr>
          <p:cNvSpPr txBox="1"/>
          <p:nvPr/>
        </p:nvSpPr>
        <p:spPr>
          <a:xfrm>
            <a:off x="6763063" y="2519559"/>
            <a:ext cx="314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0A1BB7-D3D7-2559-0787-76D0E8C85B61}"/>
              </a:ext>
            </a:extLst>
          </p:cNvPr>
          <p:cNvSpPr txBox="1"/>
          <p:nvPr/>
        </p:nvSpPr>
        <p:spPr>
          <a:xfrm>
            <a:off x="6763063" y="2984254"/>
            <a:ext cx="314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74E5369-4F9C-3420-0D4C-78206177BFCF}"/>
              </a:ext>
            </a:extLst>
          </p:cNvPr>
          <p:cNvSpPr txBox="1"/>
          <p:nvPr/>
        </p:nvSpPr>
        <p:spPr>
          <a:xfrm>
            <a:off x="6763063" y="3373992"/>
            <a:ext cx="314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96080C-C4B5-DAEC-656E-D3DEE8DAC3B2}"/>
              </a:ext>
            </a:extLst>
          </p:cNvPr>
          <p:cNvSpPr txBox="1"/>
          <p:nvPr/>
        </p:nvSpPr>
        <p:spPr>
          <a:xfrm>
            <a:off x="6748073" y="3808715"/>
            <a:ext cx="314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E62E07-70AF-2A34-80A7-4BE7DB3F8C39}"/>
              </a:ext>
            </a:extLst>
          </p:cNvPr>
          <p:cNvSpPr txBox="1"/>
          <p:nvPr/>
        </p:nvSpPr>
        <p:spPr>
          <a:xfrm>
            <a:off x="6748073" y="4228437"/>
            <a:ext cx="314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7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421158F-BA90-3E6C-03AE-176BD37C82E8}"/>
              </a:ext>
            </a:extLst>
          </p:cNvPr>
          <p:cNvSpPr txBox="1"/>
          <p:nvPr/>
        </p:nvSpPr>
        <p:spPr>
          <a:xfrm>
            <a:off x="6748073" y="4663151"/>
            <a:ext cx="314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637D970-EB09-9933-4DEA-9624BEA1EFF8}"/>
              </a:ext>
            </a:extLst>
          </p:cNvPr>
          <p:cNvSpPr txBox="1"/>
          <p:nvPr/>
        </p:nvSpPr>
        <p:spPr>
          <a:xfrm>
            <a:off x="6733083" y="5142839"/>
            <a:ext cx="314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9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9018941-AB94-5E51-9785-866B282FFF4F}"/>
              </a:ext>
            </a:extLst>
          </p:cNvPr>
          <p:cNvSpPr txBox="1"/>
          <p:nvPr/>
        </p:nvSpPr>
        <p:spPr>
          <a:xfrm>
            <a:off x="6685612" y="5577553"/>
            <a:ext cx="527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10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A1BF725-EEF4-F662-B65B-4FF8BB32D3D1}"/>
              </a:ext>
            </a:extLst>
          </p:cNvPr>
          <p:cNvSpPr txBox="1"/>
          <p:nvPr/>
        </p:nvSpPr>
        <p:spPr>
          <a:xfrm>
            <a:off x="6688112" y="5969795"/>
            <a:ext cx="527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11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AD96B1F-0C1A-C44D-105C-9869BCC3875E}"/>
              </a:ext>
            </a:extLst>
          </p:cNvPr>
          <p:cNvSpPr txBox="1">
            <a:spLocks/>
          </p:cNvSpPr>
          <p:nvPr/>
        </p:nvSpPr>
        <p:spPr>
          <a:xfrm>
            <a:off x="218313" y="2147732"/>
            <a:ext cx="6272427" cy="45014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4400" dirty="0"/>
              <a:t>This is a 9x11 image that has the graphical representation of the character ‘3’.</a:t>
            </a:r>
          </a:p>
          <a:p>
            <a:pPr marL="0" indent="0">
              <a:buFont typeface="Arial" panose="020B0604020202020204" pitchFamily="34" charset="0"/>
              <a:buNone/>
            </a:pPr>
            <a:br>
              <a:rPr lang="en-CA" sz="4400" dirty="0"/>
            </a:br>
            <a:r>
              <a:rPr lang="en-CA" sz="3200" dirty="0"/>
              <a:t>The pixel at (2,2) is white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sz="3200" dirty="0"/>
              <a:t>The pixel at (3,9) is black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3BD770E-13D1-D076-9525-56FA71DBBE7B}"/>
              </a:ext>
            </a:extLst>
          </p:cNvPr>
          <p:cNvCxnSpPr/>
          <p:nvPr/>
        </p:nvCxnSpPr>
        <p:spPr>
          <a:xfrm flipV="1">
            <a:off x="4646951" y="1888761"/>
            <a:ext cx="2998033" cy="36887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EACFA73-BC65-F1A9-9C20-D644160AF156}"/>
              </a:ext>
            </a:extLst>
          </p:cNvPr>
          <p:cNvCxnSpPr/>
          <p:nvPr/>
        </p:nvCxnSpPr>
        <p:spPr>
          <a:xfrm flipV="1">
            <a:off x="4736892" y="5381469"/>
            <a:ext cx="3785555" cy="83800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32632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2" y="350196"/>
            <a:ext cx="9727671" cy="877713"/>
          </a:xfrm>
        </p:spPr>
        <p:txBody>
          <a:bodyPr anchor="ctr">
            <a:normAutofit/>
          </a:bodyPr>
          <a:lstStyle/>
          <a:p>
            <a:r>
              <a:rPr lang="en-CA" sz="4000" dirty="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1515" y="638525"/>
            <a:ext cx="4835665" cy="50447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CA" sz="2000" dirty="0"/>
              <a:t>0     1      2     3     4     5     6     7     8     9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81E4D6-64E5-8FB9-9A83-73CCA7501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1531" y="1139640"/>
            <a:ext cx="4211796" cy="52798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B00C679-33D2-014F-519D-F4C9058478DA}"/>
              </a:ext>
            </a:extLst>
          </p:cNvPr>
          <p:cNvSpPr txBox="1"/>
          <p:nvPr/>
        </p:nvSpPr>
        <p:spPr>
          <a:xfrm>
            <a:off x="6775553" y="1227909"/>
            <a:ext cx="314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108B37-DBA6-D7B1-63A9-28304E3B97CA}"/>
              </a:ext>
            </a:extLst>
          </p:cNvPr>
          <p:cNvSpPr txBox="1"/>
          <p:nvPr/>
        </p:nvSpPr>
        <p:spPr>
          <a:xfrm>
            <a:off x="6763061" y="1695099"/>
            <a:ext cx="314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3CFBC5-BEA8-ED35-0077-9C58BFFACCD3}"/>
              </a:ext>
            </a:extLst>
          </p:cNvPr>
          <p:cNvSpPr txBox="1"/>
          <p:nvPr/>
        </p:nvSpPr>
        <p:spPr>
          <a:xfrm>
            <a:off x="6763063" y="2129816"/>
            <a:ext cx="314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7B6C22-A6FE-D8E2-1CD3-A9499688296E}"/>
              </a:ext>
            </a:extLst>
          </p:cNvPr>
          <p:cNvSpPr txBox="1"/>
          <p:nvPr/>
        </p:nvSpPr>
        <p:spPr>
          <a:xfrm>
            <a:off x="6763063" y="2519559"/>
            <a:ext cx="314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0A1BB7-D3D7-2559-0787-76D0E8C85B61}"/>
              </a:ext>
            </a:extLst>
          </p:cNvPr>
          <p:cNvSpPr txBox="1"/>
          <p:nvPr/>
        </p:nvSpPr>
        <p:spPr>
          <a:xfrm>
            <a:off x="6763063" y="2984254"/>
            <a:ext cx="314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74E5369-4F9C-3420-0D4C-78206177BFCF}"/>
              </a:ext>
            </a:extLst>
          </p:cNvPr>
          <p:cNvSpPr txBox="1"/>
          <p:nvPr/>
        </p:nvSpPr>
        <p:spPr>
          <a:xfrm>
            <a:off x="6763063" y="3373992"/>
            <a:ext cx="314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96080C-C4B5-DAEC-656E-D3DEE8DAC3B2}"/>
              </a:ext>
            </a:extLst>
          </p:cNvPr>
          <p:cNvSpPr txBox="1"/>
          <p:nvPr/>
        </p:nvSpPr>
        <p:spPr>
          <a:xfrm>
            <a:off x="6748073" y="3808715"/>
            <a:ext cx="314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E62E07-70AF-2A34-80A7-4BE7DB3F8C39}"/>
              </a:ext>
            </a:extLst>
          </p:cNvPr>
          <p:cNvSpPr txBox="1"/>
          <p:nvPr/>
        </p:nvSpPr>
        <p:spPr>
          <a:xfrm>
            <a:off x="6748073" y="4228437"/>
            <a:ext cx="314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7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421158F-BA90-3E6C-03AE-176BD37C82E8}"/>
              </a:ext>
            </a:extLst>
          </p:cNvPr>
          <p:cNvSpPr txBox="1"/>
          <p:nvPr/>
        </p:nvSpPr>
        <p:spPr>
          <a:xfrm>
            <a:off x="6748073" y="4663151"/>
            <a:ext cx="314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637D970-EB09-9933-4DEA-9624BEA1EFF8}"/>
              </a:ext>
            </a:extLst>
          </p:cNvPr>
          <p:cNvSpPr txBox="1"/>
          <p:nvPr/>
        </p:nvSpPr>
        <p:spPr>
          <a:xfrm>
            <a:off x="6733083" y="5142839"/>
            <a:ext cx="314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9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9018941-AB94-5E51-9785-866B282FFF4F}"/>
              </a:ext>
            </a:extLst>
          </p:cNvPr>
          <p:cNvSpPr txBox="1"/>
          <p:nvPr/>
        </p:nvSpPr>
        <p:spPr>
          <a:xfrm>
            <a:off x="6685612" y="5577553"/>
            <a:ext cx="527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10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A1BF725-EEF4-F662-B65B-4FF8BB32D3D1}"/>
              </a:ext>
            </a:extLst>
          </p:cNvPr>
          <p:cNvSpPr txBox="1"/>
          <p:nvPr/>
        </p:nvSpPr>
        <p:spPr>
          <a:xfrm>
            <a:off x="6688112" y="5969795"/>
            <a:ext cx="527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11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AD96B1F-0C1A-C44D-105C-9869BCC3875E}"/>
              </a:ext>
            </a:extLst>
          </p:cNvPr>
          <p:cNvSpPr txBox="1">
            <a:spLocks/>
          </p:cNvSpPr>
          <p:nvPr/>
        </p:nvSpPr>
        <p:spPr>
          <a:xfrm>
            <a:off x="218313" y="2147732"/>
            <a:ext cx="6272427" cy="45014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4400" dirty="0"/>
              <a:t>It is very important to note that there can be no value between any two adjacent pixels.</a:t>
            </a:r>
          </a:p>
          <a:p>
            <a:pPr marL="0" indent="0">
              <a:buFont typeface="Arial" panose="020B0604020202020204" pitchFamily="34" charset="0"/>
              <a:buNone/>
            </a:pPr>
            <a:br>
              <a:rPr lang="en-CA" sz="4400" dirty="0"/>
            </a:br>
            <a:r>
              <a:rPr lang="en-CA" sz="3200" dirty="0"/>
              <a:t>Nothing between (2,2) and (2,3).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sz="3200" dirty="0"/>
              <a:t>Pixels are </a:t>
            </a:r>
            <a:r>
              <a:rPr lang="en-CA" sz="3200" b="1" i="1" dirty="0"/>
              <a:t>discrete</a:t>
            </a:r>
            <a:r>
              <a:rPr lang="en-CA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059477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2" y="350196"/>
            <a:ext cx="9727671" cy="877713"/>
          </a:xfrm>
        </p:spPr>
        <p:txBody>
          <a:bodyPr anchor="ctr">
            <a:normAutofit/>
          </a:bodyPr>
          <a:lstStyle/>
          <a:p>
            <a:r>
              <a:rPr lang="en-CA" sz="4000" dirty="0"/>
              <a:t>Digital Arts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1515" y="638525"/>
            <a:ext cx="4835665" cy="50447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CA" sz="2000" dirty="0"/>
              <a:t>0     1      2     3     4     5     6     7     8     9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81E4D6-64E5-8FB9-9A83-73CCA7501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1531" y="1139640"/>
            <a:ext cx="4211796" cy="52798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B00C679-33D2-014F-519D-F4C9058478DA}"/>
              </a:ext>
            </a:extLst>
          </p:cNvPr>
          <p:cNvSpPr txBox="1"/>
          <p:nvPr/>
        </p:nvSpPr>
        <p:spPr>
          <a:xfrm>
            <a:off x="6775553" y="1227909"/>
            <a:ext cx="314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108B37-DBA6-D7B1-63A9-28304E3B97CA}"/>
              </a:ext>
            </a:extLst>
          </p:cNvPr>
          <p:cNvSpPr txBox="1"/>
          <p:nvPr/>
        </p:nvSpPr>
        <p:spPr>
          <a:xfrm>
            <a:off x="6763061" y="1695099"/>
            <a:ext cx="314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3CFBC5-BEA8-ED35-0077-9C58BFFACCD3}"/>
              </a:ext>
            </a:extLst>
          </p:cNvPr>
          <p:cNvSpPr txBox="1"/>
          <p:nvPr/>
        </p:nvSpPr>
        <p:spPr>
          <a:xfrm>
            <a:off x="6763063" y="2129816"/>
            <a:ext cx="314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7B6C22-A6FE-D8E2-1CD3-A9499688296E}"/>
              </a:ext>
            </a:extLst>
          </p:cNvPr>
          <p:cNvSpPr txBox="1"/>
          <p:nvPr/>
        </p:nvSpPr>
        <p:spPr>
          <a:xfrm>
            <a:off x="6763063" y="2519559"/>
            <a:ext cx="314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0A1BB7-D3D7-2559-0787-76D0E8C85B61}"/>
              </a:ext>
            </a:extLst>
          </p:cNvPr>
          <p:cNvSpPr txBox="1"/>
          <p:nvPr/>
        </p:nvSpPr>
        <p:spPr>
          <a:xfrm>
            <a:off x="6763063" y="2984254"/>
            <a:ext cx="314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74E5369-4F9C-3420-0D4C-78206177BFCF}"/>
              </a:ext>
            </a:extLst>
          </p:cNvPr>
          <p:cNvSpPr txBox="1"/>
          <p:nvPr/>
        </p:nvSpPr>
        <p:spPr>
          <a:xfrm>
            <a:off x="6763063" y="3373992"/>
            <a:ext cx="314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96080C-C4B5-DAEC-656E-D3DEE8DAC3B2}"/>
              </a:ext>
            </a:extLst>
          </p:cNvPr>
          <p:cNvSpPr txBox="1"/>
          <p:nvPr/>
        </p:nvSpPr>
        <p:spPr>
          <a:xfrm>
            <a:off x="6748073" y="3808715"/>
            <a:ext cx="314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E62E07-70AF-2A34-80A7-4BE7DB3F8C39}"/>
              </a:ext>
            </a:extLst>
          </p:cNvPr>
          <p:cNvSpPr txBox="1"/>
          <p:nvPr/>
        </p:nvSpPr>
        <p:spPr>
          <a:xfrm>
            <a:off x="6748073" y="4228437"/>
            <a:ext cx="314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7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421158F-BA90-3E6C-03AE-176BD37C82E8}"/>
              </a:ext>
            </a:extLst>
          </p:cNvPr>
          <p:cNvSpPr txBox="1"/>
          <p:nvPr/>
        </p:nvSpPr>
        <p:spPr>
          <a:xfrm>
            <a:off x="6748073" y="4663151"/>
            <a:ext cx="314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637D970-EB09-9933-4DEA-9624BEA1EFF8}"/>
              </a:ext>
            </a:extLst>
          </p:cNvPr>
          <p:cNvSpPr txBox="1"/>
          <p:nvPr/>
        </p:nvSpPr>
        <p:spPr>
          <a:xfrm>
            <a:off x="6733083" y="5142839"/>
            <a:ext cx="314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9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9018941-AB94-5E51-9785-866B282FFF4F}"/>
              </a:ext>
            </a:extLst>
          </p:cNvPr>
          <p:cNvSpPr txBox="1"/>
          <p:nvPr/>
        </p:nvSpPr>
        <p:spPr>
          <a:xfrm>
            <a:off x="6685612" y="5577553"/>
            <a:ext cx="527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10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A1BF725-EEF4-F662-B65B-4FF8BB32D3D1}"/>
              </a:ext>
            </a:extLst>
          </p:cNvPr>
          <p:cNvSpPr txBox="1"/>
          <p:nvPr/>
        </p:nvSpPr>
        <p:spPr>
          <a:xfrm>
            <a:off x="6688112" y="5969795"/>
            <a:ext cx="527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11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AD96B1F-0C1A-C44D-105C-9869BCC3875E}"/>
              </a:ext>
            </a:extLst>
          </p:cNvPr>
          <p:cNvSpPr txBox="1">
            <a:spLocks/>
          </p:cNvSpPr>
          <p:nvPr/>
        </p:nvSpPr>
        <p:spPr>
          <a:xfrm>
            <a:off x="218313" y="2147732"/>
            <a:ext cx="6272427" cy="45014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4400" dirty="0"/>
              <a:t>When we draw pixels by setting them, it is obvious that there is no value between two adjacent pixels.</a:t>
            </a:r>
          </a:p>
          <a:p>
            <a:pPr marL="0" indent="0">
              <a:buFont typeface="Arial" panose="020B0604020202020204" pitchFamily="34" charset="0"/>
              <a:buNone/>
            </a:pPr>
            <a:br>
              <a:rPr lang="en-CA" sz="4400" dirty="0"/>
            </a:br>
            <a:r>
              <a:rPr lang="en-CA" sz="3200" dirty="0"/>
              <a:t>What if we capture pixels using a camera?</a:t>
            </a:r>
          </a:p>
        </p:txBody>
      </p:sp>
    </p:spTree>
    <p:extLst>
      <p:ext uri="{BB962C8B-B14F-4D97-AF65-F5344CB8AC3E}">
        <p14:creationId xmlns:p14="http://schemas.microsoft.com/office/powerpoint/2010/main" val="39636493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551" y="243982"/>
            <a:ext cx="9727671" cy="877713"/>
          </a:xfrm>
        </p:spPr>
        <p:txBody>
          <a:bodyPr anchor="ctr">
            <a:normAutofit/>
          </a:bodyPr>
          <a:lstStyle/>
          <a:p>
            <a:r>
              <a:rPr lang="en-CA" sz="4000" dirty="0"/>
              <a:t>Digital Arts 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AD96B1F-0C1A-C44D-105C-9869BCC3875E}"/>
              </a:ext>
            </a:extLst>
          </p:cNvPr>
          <p:cNvSpPr txBox="1">
            <a:spLocks/>
          </p:cNvSpPr>
          <p:nvPr/>
        </p:nvSpPr>
        <p:spPr>
          <a:xfrm>
            <a:off x="218313" y="2147732"/>
            <a:ext cx="10964349" cy="45014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4400" dirty="0"/>
              <a:t>Next class – Sampling, images, image files?</a:t>
            </a:r>
          </a:p>
        </p:txBody>
      </p:sp>
    </p:spTree>
    <p:extLst>
      <p:ext uri="{BB962C8B-B14F-4D97-AF65-F5344CB8AC3E}">
        <p14:creationId xmlns:p14="http://schemas.microsoft.com/office/powerpoint/2010/main" val="51482154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Generative 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dirty="0"/>
              <a:t>Within the larger category of </a:t>
            </a:r>
            <a:r>
              <a:rPr lang="en-CA" b="1" dirty="0"/>
              <a:t>New Media/Art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Art that uses an artist created algorithm (NOT AI).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Algorithm.</a:t>
            </a:r>
          </a:p>
        </p:txBody>
      </p:sp>
    </p:spTree>
    <p:extLst>
      <p:ext uri="{BB962C8B-B14F-4D97-AF65-F5344CB8AC3E}">
        <p14:creationId xmlns:p14="http://schemas.microsoft.com/office/powerpoint/2010/main" val="125210434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CA" sz="5400"/>
              <a:t>Digital Photography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336550" indent="-336550" eaLnBrk="1" hangingPunct="1">
              <a:spcBef>
                <a:spcPts val="450"/>
              </a:spcBef>
              <a:buFont typeface="Comic Sans MS" panose="030F0702030302020204" pitchFamily="66" charset="0"/>
              <a:buChar char="•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200" b="1">
                <a:latin typeface="Times New Roman" panose="02020603050405020304" pitchFamily="18" charset="0"/>
              </a:rPr>
              <a:t>SONY - 1981,  the first prototype digital camera, the Mavica.</a:t>
            </a:r>
            <a:br>
              <a:rPr lang="en-GB" altLang="en-US" sz="2200" b="1">
                <a:latin typeface="Times New Roman" panose="02020603050405020304" pitchFamily="18" charset="0"/>
              </a:rPr>
            </a:br>
            <a:endParaRPr lang="en-GB" altLang="en-US" sz="2200" b="1">
              <a:latin typeface="Times New Roman" panose="02020603050405020304" pitchFamily="18" charset="0"/>
            </a:endParaRPr>
          </a:p>
          <a:p>
            <a:pPr marL="336550" indent="-336550" eaLnBrk="1" hangingPunct="1">
              <a:spcBef>
                <a:spcPts val="450"/>
              </a:spcBef>
              <a:buFont typeface="Comic Sans MS" panose="030F0702030302020204" pitchFamily="66" charset="0"/>
              <a:buChar char="•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200">
                <a:latin typeface="Times New Roman" panose="02020603050405020304" pitchFamily="18" charset="0"/>
              </a:rPr>
              <a:t>570*490</a:t>
            </a:r>
          </a:p>
          <a:p>
            <a:pPr marL="336550" indent="-336550" eaLnBrk="1" hangingPunct="1">
              <a:spcBef>
                <a:spcPts val="450"/>
              </a:spcBef>
              <a:buFont typeface="Comic Sans MS" panose="030F0702030302020204" pitchFamily="66" charset="0"/>
              <a:buChar char="•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200">
                <a:latin typeface="Times New Roman" panose="02020603050405020304" pitchFamily="18" charset="0"/>
              </a:rPr>
              <a:t>50 still frames</a:t>
            </a:r>
          </a:p>
          <a:p>
            <a:pPr marL="336550" indent="-336550" eaLnBrk="1" hangingPunct="1">
              <a:spcBef>
                <a:spcPts val="450"/>
              </a:spcBef>
              <a:buFont typeface="Comic Sans MS" panose="030F0702030302020204" pitchFamily="66" charset="0"/>
              <a:buChar char="•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200">
                <a:latin typeface="Times New Roman" panose="02020603050405020304" pitchFamily="18" charset="0"/>
              </a:rPr>
              <a:t>floppy 3.5" disks</a:t>
            </a:r>
          </a:p>
          <a:p>
            <a:pPr marL="336550" indent="-336550" eaLnBrk="1" hangingPunct="1">
              <a:spcBef>
                <a:spcPts val="450"/>
              </a:spcBef>
              <a:buFont typeface="Comic Sans MS" panose="030F0702030302020204" pitchFamily="66" charset="0"/>
              <a:buChar char="•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200">
                <a:latin typeface="Times New Roman" panose="02020603050405020304" pitchFamily="18" charset="0"/>
              </a:rPr>
              <a:t>CCD sensor</a:t>
            </a:r>
            <a:endParaRPr lang="en-CA" sz="220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BA07250-990A-4238-CE63-D42458E5A9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01" r="13943" b="-1"/>
          <a:stretch>
            <a:fillRect/>
          </a:stretch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51908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CA" sz="5400" dirty="0"/>
              <a:t>Digital Photography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 eaLnBrk="1" hangingPunct="1">
              <a:spcBef>
                <a:spcPts val="450"/>
              </a:spcBef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200" b="1" dirty="0">
                <a:latin typeface="Times New Roman" panose="02020603050405020304" pitchFamily="18" charset="0"/>
              </a:rPr>
              <a:t>Things have obviously gotten better.  </a:t>
            </a:r>
          </a:p>
          <a:p>
            <a:pPr marL="0" indent="0" eaLnBrk="1" hangingPunct="1">
              <a:spcBef>
                <a:spcPts val="450"/>
              </a:spcBef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200" b="1" dirty="0">
                <a:latin typeface="Times New Roman" panose="02020603050405020304" pitchFamily="18" charset="0"/>
              </a:rPr>
              <a:t>These days the majority of photos are taken with cell phones.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BA07250-990A-4238-CE63-D42458E5A9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01" r="13943" b="-1"/>
          <a:stretch>
            <a:fillRect/>
          </a:stretch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5" descr="A screenshot of a phone&#10;&#10;AI-generated content may be incorrect.">
            <a:extLst>
              <a:ext uri="{FF2B5EF4-FFF2-40B4-BE49-F238E27FC236}">
                <a16:creationId xmlns:a16="http://schemas.microsoft.com/office/drawing/2014/main" id="{93C8BFF1-B704-EC29-19BD-2EC08C348B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4027728"/>
            <a:ext cx="7733988" cy="275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10390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CA" sz="5400" dirty="0"/>
              <a:t>Digital Photography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1" y="2872899"/>
            <a:ext cx="3051752" cy="3320668"/>
          </a:xfrm>
        </p:spPr>
        <p:txBody>
          <a:bodyPr>
            <a:normAutofit/>
          </a:bodyPr>
          <a:lstStyle/>
          <a:p>
            <a:pPr marL="0" indent="0" eaLnBrk="1" hangingPunct="1">
              <a:spcBef>
                <a:spcPts val="450"/>
              </a:spcBef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200" b="1" dirty="0">
                <a:latin typeface="Times New Roman" panose="02020603050405020304" pitchFamily="18" charset="0"/>
              </a:rPr>
              <a:t>The sensor is the electronic device that detects light and makes an image.</a:t>
            </a:r>
            <a:br>
              <a:rPr lang="en-GB" altLang="en-US" sz="2200" b="1" dirty="0">
                <a:latin typeface="Times New Roman" panose="02020603050405020304" pitchFamily="18" charset="0"/>
              </a:rPr>
            </a:br>
            <a:br>
              <a:rPr lang="en-GB" altLang="en-US" sz="2200" b="1" dirty="0">
                <a:latin typeface="Times New Roman" panose="02020603050405020304" pitchFamily="18" charset="0"/>
              </a:rPr>
            </a:br>
            <a:r>
              <a:rPr lang="en-GB" altLang="en-US" sz="2200" b="1" dirty="0">
                <a:latin typeface="Times New Roman" panose="02020603050405020304" pitchFamily="18" charset="0"/>
              </a:rPr>
              <a:t>The optics will focus the image onto the sensor.</a:t>
            </a:r>
          </a:p>
        </p:txBody>
      </p:sp>
      <p:pic>
        <p:nvPicPr>
          <p:cNvPr id="7" name="Picture 6" descr="A diagram of different sizes of camera&#10;&#10;AI-generated content may be incorrect.">
            <a:extLst>
              <a:ext uri="{FF2B5EF4-FFF2-40B4-BE49-F238E27FC236}">
                <a16:creationId xmlns:a16="http://schemas.microsoft.com/office/drawing/2014/main" id="{8D42863B-E248-53F3-D252-B56E6D8236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466" y="2246712"/>
            <a:ext cx="8129852" cy="457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3701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Computer Graphics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dirty="0"/>
              <a:t>That’s when you use a program to draw things for you.</a:t>
            </a:r>
            <a:br>
              <a:rPr lang="en-CA" dirty="0"/>
            </a:br>
            <a:r>
              <a:rPr lang="en-CA" dirty="0"/>
              <a:t>Like Paint </a:t>
            </a:r>
            <a:r>
              <a:rPr lang="en-CA"/>
              <a:t>and Photoshop.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7025396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Pixel Art</a:t>
            </a:r>
          </a:p>
        </p:txBody>
      </p:sp>
      <p:pic>
        <p:nvPicPr>
          <p:cNvPr id="5" name="Content Placeholder 4" descr="A collection of pixel art objects&#10;&#10;AI-generated content may be incorrect.">
            <a:extLst>
              <a:ext uri="{FF2B5EF4-FFF2-40B4-BE49-F238E27FC236}">
                <a16:creationId xmlns:a16="http://schemas.microsoft.com/office/drawing/2014/main" id="{8FDF5A38-3FC9-C079-B643-C4A43E4326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375" y="1825625"/>
            <a:ext cx="4667250" cy="4667250"/>
          </a:xfrm>
        </p:spPr>
      </p:pic>
    </p:spTree>
    <p:extLst>
      <p:ext uri="{BB962C8B-B14F-4D97-AF65-F5344CB8AC3E}">
        <p14:creationId xmlns:p14="http://schemas.microsoft.com/office/powerpoint/2010/main" val="72956880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AI Generated Art</a:t>
            </a:r>
          </a:p>
        </p:txBody>
      </p:sp>
      <p:pic>
        <p:nvPicPr>
          <p:cNvPr id="5" name="Content Placeholder 4" descr="A robot playing a dj&#10;&#10;AI-generated content may be incorrect.">
            <a:extLst>
              <a:ext uri="{FF2B5EF4-FFF2-40B4-BE49-F238E27FC236}">
                <a16:creationId xmlns:a16="http://schemas.microsoft.com/office/drawing/2014/main" id="{0482D9AA-584E-88BB-D8EC-E28BF34C3D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969" y="1825625"/>
            <a:ext cx="5834062" cy="4667250"/>
          </a:xfrm>
        </p:spPr>
      </p:pic>
    </p:spTree>
    <p:extLst>
      <p:ext uri="{BB962C8B-B14F-4D97-AF65-F5344CB8AC3E}">
        <p14:creationId xmlns:p14="http://schemas.microsoft.com/office/powerpoint/2010/main" val="426283574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AI Generated Art</a:t>
            </a:r>
          </a:p>
        </p:txBody>
      </p:sp>
      <p:pic>
        <p:nvPicPr>
          <p:cNvPr id="7" name="Content Placeholder 6" descr="A tree with orange leaves&#10;&#10;AI-generated content may be incorrect.">
            <a:extLst>
              <a:ext uri="{FF2B5EF4-FFF2-40B4-BE49-F238E27FC236}">
                <a16:creationId xmlns:a16="http://schemas.microsoft.com/office/drawing/2014/main" id="{807D351F-C9E4-A129-EF18-1AE908E51B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3262" y="658306"/>
            <a:ext cx="2486478" cy="4351338"/>
          </a:xfrm>
        </p:spPr>
      </p:pic>
      <p:pic>
        <p:nvPicPr>
          <p:cNvPr id="9" name="Picture 8" descr="A koala bear wearing a red shirt&#10;&#10;AI-generated content may be incorrect.">
            <a:extLst>
              <a:ext uri="{FF2B5EF4-FFF2-40B4-BE49-F238E27FC236}">
                <a16:creationId xmlns:a16="http://schemas.microsoft.com/office/drawing/2014/main" id="{2A7C061D-5A61-EDEE-835E-0A1D77702D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71" y="1690688"/>
            <a:ext cx="4795736" cy="479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13524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AR (Augmented Reality) 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dirty="0"/>
              <a:t>Computer-generated images, videos, or effects are superimposed over a user's real-world view.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3164358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360268" cy="1325563"/>
          </a:xfrm>
        </p:spPr>
        <p:txBody>
          <a:bodyPr/>
          <a:lstStyle/>
          <a:p>
            <a:r>
              <a:rPr lang="en-CA" dirty="0"/>
              <a:t>AR (Augmented Reality) 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612" y="1690688"/>
            <a:ext cx="10515600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5" name="Picture 4" descr="A sculpture of a large structure with balls and a body of water&#10;&#10;AI-generated content may be incorrect.">
            <a:extLst>
              <a:ext uri="{FF2B5EF4-FFF2-40B4-BE49-F238E27FC236}">
                <a16:creationId xmlns:a16="http://schemas.microsoft.com/office/drawing/2014/main" id="{BEE175B4-C839-08D0-8DB5-3BC2B2D3AB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33239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360268" cy="1325563"/>
          </a:xfrm>
        </p:spPr>
        <p:txBody>
          <a:bodyPr/>
          <a:lstStyle/>
          <a:p>
            <a:r>
              <a:rPr lang="en-CA" dirty="0"/>
              <a:t>AR (Augmented Reality) 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612" y="1690688"/>
            <a:ext cx="10515600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6" name="Picture 5" descr="A pair of hands holding a tablet&#10;&#10;AI-generated content may be incorrect.">
            <a:extLst>
              <a:ext uri="{FF2B5EF4-FFF2-40B4-BE49-F238E27FC236}">
                <a16:creationId xmlns:a16="http://schemas.microsoft.com/office/drawing/2014/main" id="{A7910397-9CB9-E24E-DFDF-10FFD1AA15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43747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360268" cy="1325563"/>
          </a:xfrm>
        </p:spPr>
        <p:txBody>
          <a:bodyPr/>
          <a:lstStyle/>
          <a:p>
            <a:r>
              <a:rPr lang="en-CA" dirty="0"/>
              <a:t>AR (Augmented Reality) 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612" y="1690688"/>
            <a:ext cx="10515600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4" name="ar art3">
            <a:hlinkClick r:id="" action="ppaction://media"/>
            <a:extLst>
              <a:ext uri="{FF2B5EF4-FFF2-40B4-BE49-F238E27FC236}">
                <a16:creationId xmlns:a16="http://schemas.microsoft.com/office/drawing/2014/main" id="{11AEF4D8-1B34-CFE7-09F1-779DBE69041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019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65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360268" cy="1325563"/>
          </a:xfrm>
        </p:spPr>
        <p:txBody>
          <a:bodyPr/>
          <a:lstStyle/>
          <a:p>
            <a:r>
              <a:rPr lang="en-CA" dirty="0"/>
              <a:t>AR (Augmented Reality) 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612" y="1690688"/>
            <a:ext cx="10515600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6" name="ar art4">
            <a:hlinkClick r:id="" action="ppaction://media"/>
            <a:extLst>
              <a:ext uri="{FF2B5EF4-FFF2-40B4-BE49-F238E27FC236}">
                <a16:creationId xmlns:a16="http://schemas.microsoft.com/office/drawing/2014/main" id="{A5954978-C2F9-84AC-02EF-DA5468F0A4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01174" y="1690688"/>
            <a:ext cx="8855051" cy="498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184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88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9711-610E-53B6-716C-88EC3E3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360268" cy="1325563"/>
          </a:xfrm>
        </p:spPr>
        <p:txBody>
          <a:bodyPr/>
          <a:lstStyle/>
          <a:p>
            <a:r>
              <a:rPr lang="en-CA" dirty="0"/>
              <a:t>AR (Augmented Reality) 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F970A-EBE3-17F6-C1A2-C1D47AC7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612" y="1690688"/>
            <a:ext cx="10515600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83491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</TotalTime>
  <Words>2315</Words>
  <Application>Microsoft Office PowerPoint</Application>
  <PresentationFormat>Widescreen</PresentationFormat>
  <Paragraphs>290</Paragraphs>
  <Slides>63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9" baseType="lpstr">
      <vt:lpstr>Aptos</vt:lpstr>
      <vt:lpstr>Aptos Display</vt:lpstr>
      <vt:lpstr>Arial</vt:lpstr>
      <vt:lpstr>Comic Sans MS</vt:lpstr>
      <vt:lpstr>Times New Roman</vt:lpstr>
      <vt:lpstr>Office Theme</vt:lpstr>
      <vt:lpstr>Art 251</vt:lpstr>
      <vt:lpstr>Digital?</vt:lpstr>
      <vt:lpstr>Computers</vt:lpstr>
      <vt:lpstr>Pencil Art/ Digital Art</vt:lpstr>
      <vt:lpstr>Computers Only Use Numbers</vt:lpstr>
      <vt:lpstr>Digital Arts </vt:lpstr>
      <vt:lpstr>Digital Arts </vt:lpstr>
      <vt:lpstr>Digital Arts </vt:lpstr>
      <vt:lpstr>Digital Arts </vt:lpstr>
      <vt:lpstr>Digital Arts </vt:lpstr>
      <vt:lpstr>Digital Arts </vt:lpstr>
      <vt:lpstr>Digital Arts </vt:lpstr>
      <vt:lpstr>Digital Arts </vt:lpstr>
      <vt:lpstr>Digital Arts </vt:lpstr>
      <vt:lpstr>Digital Arts </vt:lpstr>
      <vt:lpstr>Digital Arts </vt:lpstr>
      <vt:lpstr>Digital Arts </vt:lpstr>
      <vt:lpstr>Digital Arts </vt:lpstr>
      <vt:lpstr>Digital Arts </vt:lpstr>
      <vt:lpstr>Digital Arts </vt:lpstr>
      <vt:lpstr>Digital Arts </vt:lpstr>
      <vt:lpstr>Digital Arts </vt:lpstr>
      <vt:lpstr>Digital Arts </vt:lpstr>
      <vt:lpstr>Digital Arts </vt:lpstr>
      <vt:lpstr>Digital Arts </vt:lpstr>
      <vt:lpstr>Digital Arts </vt:lpstr>
      <vt:lpstr>Digital Arts </vt:lpstr>
      <vt:lpstr>Digital Arts </vt:lpstr>
      <vt:lpstr>Digital Arts </vt:lpstr>
      <vt:lpstr>Digital Arts –                Visual Representations on a Computer</vt:lpstr>
      <vt:lpstr>Digital Arts </vt:lpstr>
      <vt:lpstr>Digital Arts </vt:lpstr>
      <vt:lpstr>Digital Arts </vt:lpstr>
      <vt:lpstr>Digital Arts </vt:lpstr>
      <vt:lpstr>Digital Arts </vt:lpstr>
      <vt:lpstr>Digital Arts </vt:lpstr>
      <vt:lpstr>Digital Arts </vt:lpstr>
      <vt:lpstr>Digital Arts </vt:lpstr>
      <vt:lpstr>Digital Arts </vt:lpstr>
      <vt:lpstr>PowerPoint Presentation</vt:lpstr>
      <vt:lpstr>Digital Arts </vt:lpstr>
      <vt:lpstr>Digital Arts </vt:lpstr>
      <vt:lpstr>Digital Arts </vt:lpstr>
      <vt:lpstr>Digital Arts </vt:lpstr>
      <vt:lpstr>Digital Arts </vt:lpstr>
      <vt:lpstr>Digital Arts </vt:lpstr>
      <vt:lpstr>Digital Arts </vt:lpstr>
      <vt:lpstr>Digital Arts </vt:lpstr>
      <vt:lpstr>Digital Arts </vt:lpstr>
      <vt:lpstr>Generative Art</vt:lpstr>
      <vt:lpstr>Digital Photography</vt:lpstr>
      <vt:lpstr>Digital Photography</vt:lpstr>
      <vt:lpstr>Digital Photography</vt:lpstr>
      <vt:lpstr>Computer Graphics</vt:lpstr>
      <vt:lpstr>Pixel Art</vt:lpstr>
      <vt:lpstr>AI Generated Art</vt:lpstr>
      <vt:lpstr>AI Generated Art</vt:lpstr>
      <vt:lpstr>AR (Augmented Reality) Art</vt:lpstr>
      <vt:lpstr>AR (Augmented Reality) Art</vt:lpstr>
      <vt:lpstr>AR (Augmented Reality) Art</vt:lpstr>
      <vt:lpstr>AR (Augmented Reality) Art</vt:lpstr>
      <vt:lpstr>AR (Augmented Reality) Art</vt:lpstr>
      <vt:lpstr>AR (Augmented Reality) Art</vt:lpstr>
    </vt:vector>
  </TitlesOfParts>
  <Company>University of Calgary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Parker</dc:creator>
  <cp:lastModifiedBy>James Parker</cp:lastModifiedBy>
  <cp:revision>11</cp:revision>
  <dcterms:created xsi:type="dcterms:W3CDTF">2025-02-24T16:26:44Z</dcterms:created>
  <dcterms:modified xsi:type="dcterms:W3CDTF">2025-10-09T19:50:53Z</dcterms:modified>
</cp:coreProperties>
</file>