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323" r:id="rId5"/>
    <p:sldId id="260" r:id="rId6"/>
    <p:sldId id="275" r:id="rId7"/>
    <p:sldId id="276" r:id="rId8"/>
    <p:sldId id="277" r:id="rId9"/>
    <p:sldId id="280" r:id="rId10"/>
    <p:sldId id="348" r:id="rId11"/>
    <p:sldId id="349" r:id="rId12"/>
    <p:sldId id="281" r:id="rId13"/>
    <p:sldId id="282" r:id="rId14"/>
    <p:sldId id="283" r:id="rId15"/>
    <p:sldId id="284" r:id="rId16"/>
    <p:sldId id="324" r:id="rId17"/>
    <p:sldId id="285" r:id="rId18"/>
    <p:sldId id="347" r:id="rId19"/>
    <p:sldId id="325" r:id="rId20"/>
    <p:sldId id="350" r:id="rId21"/>
    <p:sldId id="326" r:id="rId22"/>
    <p:sldId id="351" r:id="rId23"/>
    <p:sldId id="327" r:id="rId24"/>
    <p:sldId id="352" r:id="rId25"/>
    <p:sldId id="328" r:id="rId26"/>
    <p:sldId id="353" r:id="rId27"/>
    <p:sldId id="329" r:id="rId28"/>
    <p:sldId id="354" r:id="rId29"/>
    <p:sldId id="330" r:id="rId30"/>
    <p:sldId id="355" r:id="rId31"/>
    <p:sldId id="331" r:id="rId32"/>
    <p:sldId id="356" r:id="rId33"/>
    <p:sldId id="332" r:id="rId34"/>
    <p:sldId id="357" r:id="rId35"/>
    <p:sldId id="333" r:id="rId36"/>
    <p:sldId id="358" r:id="rId37"/>
    <p:sldId id="334" r:id="rId38"/>
    <p:sldId id="359" r:id="rId39"/>
    <p:sldId id="335" r:id="rId40"/>
    <p:sldId id="360" r:id="rId41"/>
    <p:sldId id="336" r:id="rId42"/>
    <p:sldId id="33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90" y="13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F331-76F1-7D0C-5721-A6F930B66A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41B6411-09B2-F44F-8B5E-0B3244A1D6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B5F6E45-CF9D-01E5-7DFD-291BFD79C8AD}"/>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5" name="Footer Placeholder 4">
            <a:extLst>
              <a:ext uri="{FF2B5EF4-FFF2-40B4-BE49-F238E27FC236}">
                <a16:creationId xmlns:a16="http://schemas.microsoft.com/office/drawing/2014/main" id="{61049F44-445A-D4F4-5EF8-919C07F5BD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E0A43E5-F0FD-B8E8-7F61-D45FB683FFD3}"/>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1431296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216B3-2426-49CE-2E43-E14C840D77B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5C37EF0-E9E9-D221-6BA9-EAF9E221AD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20E85F2-906C-05A5-4215-F7F0E2E43AC0}"/>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5" name="Footer Placeholder 4">
            <a:extLst>
              <a:ext uri="{FF2B5EF4-FFF2-40B4-BE49-F238E27FC236}">
                <a16:creationId xmlns:a16="http://schemas.microsoft.com/office/drawing/2014/main" id="{63EA6FC0-24BA-B6D7-44CB-C1BABAA8384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D7592AE-8B93-943F-8C31-E14396770D62}"/>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4258895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79F9-3685-2713-506A-B60286B12B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7FBFCF1B-3B6D-9544-BACE-9B069EBDD8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DCD8AC-9841-FD52-1866-31DF8861DB7C}"/>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5" name="Footer Placeholder 4">
            <a:extLst>
              <a:ext uri="{FF2B5EF4-FFF2-40B4-BE49-F238E27FC236}">
                <a16:creationId xmlns:a16="http://schemas.microsoft.com/office/drawing/2014/main" id="{B673F002-62FA-FB34-462D-5FB2E0F599D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CB105B8-7409-A81C-0E55-79AB5CA46243}"/>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346516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8797-815C-52BB-8800-EE8C3FC11CF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7FF0B73-6E35-596E-F050-794953651A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9701BF1-C15B-C297-7399-43B9D538E6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53DB22C-79C0-A543-9EA6-F995195FC729}"/>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6" name="Footer Placeholder 5">
            <a:extLst>
              <a:ext uri="{FF2B5EF4-FFF2-40B4-BE49-F238E27FC236}">
                <a16:creationId xmlns:a16="http://schemas.microsoft.com/office/drawing/2014/main" id="{ABD3EF01-2BF0-7918-06A0-36D7F3D81E3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0BB4A60-A83A-EA07-9BE9-DEE171980212}"/>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2784959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6743D-C47F-9AE4-F1F3-DEAF7BA2B82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864FD7B-9995-07AD-D8AA-2882D0883E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FDF969-69B7-CA1C-3948-83724B8D0E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81A50DDC-3334-53BE-4F24-561E606F57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68CC9A-77E0-126E-928A-29890BA854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FC97A445-8B01-971D-4C34-22051EAD5488}"/>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8" name="Footer Placeholder 7">
            <a:extLst>
              <a:ext uri="{FF2B5EF4-FFF2-40B4-BE49-F238E27FC236}">
                <a16:creationId xmlns:a16="http://schemas.microsoft.com/office/drawing/2014/main" id="{4ACED3DA-577A-8F4E-EEAF-0C5319A876A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E7DC388-2FF4-8C04-AB75-A6DA0900E194}"/>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103252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45FA-4EA3-7E33-C456-6291A2136E4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94D1710-A2C6-F73A-B87D-EACCD121824D}"/>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4" name="Footer Placeholder 3">
            <a:extLst>
              <a:ext uri="{FF2B5EF4-FFF2-40B4-BE49-F238E27FC236}">
                <a16:creationId xmlns:a16="http://schemas.microsoft.com/office/drawing/2014/main" id="{69E3F2E3-5232-96C5-8AD9-8CD182DCCD1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8362B51-4075-264A-D3B7-2E96F0B77E2C}"/>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375276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96FADE-8A0B-A9C3-391A-2B75032A33ED}"/>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3" name="Footer Placeholder 2">
            <a:extLst>
              <a:ext uri="{FF2B5EF4-FFF2-40B4-BE49-F238E27FC236}">
                <a16:creationId xmlns:a16="http://schemas.microsoft.com/office/drawing/2014/main" id="{D53A10ED-9876-6A09-46BD-E4327C122AF5}"/>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10B930F-8009-F659-A845-1594035125D3}"/>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2346072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05377-C5C8-3041-6E8F-A57B5F86A3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3D9173F-174A-2F8C-ED0A-1CA367952F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D0F6332-89D1-222F-D9A2-BEA69167A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A42775-7DBA-D8F6-9205-B6CC248729FA}"/>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6" name="Footer Placeholder 5">
            <a:extLst>
              <a:ext uri="{FF2B5EF4-FFF2-40B4-BE49-F238E27FC236}">
                <a16:creationId xmlns:a16="http://schemas.microsoft.com/office/drawing/2014/main" id="{884A862C-E7B9-7054-AD64-CA8D2F835A5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026AB37-2F3B-8E57-3955-47B6767D3941}"/>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2126218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DF918-44DD-367C-CC1D-CB1356EF0B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6F22970-453B-A1CD-8073-EEBE30DD8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851132A-7F1E-FBB7-DB96-DF8091A8FD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6A3201-C0B4-9C04-E141-FCF1E5FB6515}"/>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6" name="Footer Placeholder 5">
            <a:extLst>
              <a:ext uri="{FF2B5EF4-FFF2-40B4-BE49-F238E27FC236}">
                <a16:creationId xmlns:a16="http://schemas.microsoft.com/office/drawing/2014/main" id="{FAC82F06-7499-C3F7-5F02-0A40235EB0B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057E545-5E93-567C-77DD-934B18327ACC}"/>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330393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59A5-7EC8-141E-8D0D-2E21534A94B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28AA84F-EEA6-2D55-6A66-88651625E0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F986A36-C6BF-940D-57A1-F15613B863BD}"/>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5" name="Footer Placeholder 4">
            <a:extLst>
              <a:ext uri="{FF2B5EF4-FFF2-40B4-BE49-F238E27FC236}">
                <a16:creationId xmlns:a16="http://schemas.microsoft.com/office/drawing/2014/main" id="{36E13A60-8615-9944-D1A4-37F7AAEE6EA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9A321F1-D97F-8A79-4B81-0EF5534F63F8}"/>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2750305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8DD46F-D61A-D720-44A6-95923ACB0E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003D0DA-B4DF-092B-891B-DFF1F743B6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0DC535E-E5C4-2473-59A1-3109BEF34086}"/>
              </a:ext>
            </a:extLst>
          </p:cNvPr>
          <p:cNvSpPr>
            <a:spLocks noGrp="1"/>
          </p:cNvSpPr>
          <p:nvPr>
            <p:ph type="dt" sz="half" idx="10"/>
          </p:nvPr>
        </p:nvSpPr>
        <p:spPr/>
        <p:txBody>
          <a:bodyPr/>
          <a:lstStyle/>
          <a:p>
            <a:fld id="{E107C2B7-D31A-43C9-A53D-63F7065232C4}" type="datetimeFigureOut">
              <a:rPr lang="en-CA" smtClean="0"/>
              <a:t>2025-10-09</a:t>
            </a:fld>
            <a:endParaRPr lang="en-CA"/>
          </a:p>
        </p:txBody>
      </p:sp>
      <p:sp>
        <p:nvSpPr>
          <p:cNvPr id="5" name="Footer Placeholder 4">
            <a:extLst>
              <a:ext uri="{FF2B5EF4-FFF2-40B4-BE49-F238E27FC236}">
                <a16:creationId xmlns:a16="http://schemas.microsoft.com/office/drawing/2014/main" id="{56AF8B24-8E40-6EAF-E399-3397087DD87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411889-CB62-78C4-336A-07F0751719DB}"/>
              </a:ext>
            </a:extLst>
          </p:cNvPr>
          <p:cNvSpPr>
            <a:spLocks noGrp="1"/>
          </p:cNvSpPr>
          <p:nvPr>
            <p:ph type="sldNum" sz="quarter" idx="12"/>
          </p:nvPr>
        </p:nvSpPr>
        <p:spPr/>
        <p:txBody>
          <a:bodyPr/>
          <a:lstStyle/>
          <a:p>
            <a:fld id="{D3022B9C-7013-4C09-B5FA-A51E5D3D83AE}" type="slidenum">
              <a:rPr lang="en-CA" smtClean="0"/>
              <a:t>‹#›</a:t>
            </a:fld>
            <a:endParaRPr lang="en-CA"/>
          </a:p>
        </p:txBody>
      </p:sp>
    </p:spTree>
    <p:extLst>
      <p:ext uri="{BB962C8B-B14F-4D97-AF65-F5344CB8AC3E}">
        <p14:creationId xmlns:p14="http://schemas.microsoft.com/office/powerpoint/2010/main" val="4034506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2B31D6-70F4-F6FD-6423-9E1586FE7F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1C40434-9D36-28A3-F486-4B6FFA6EB3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F896EF2-C1D4-592E-8A7D-E25FFA0DD9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07C2B7-D31A-43C9-A53D-63F7065232C4}" type="datetimeFigureOut">
              <a:rPr lang="en-CA" smtClean="0"/>
              <a:t>2025-10-09</a:t>
            </a:fld>
            <a:endParaRPr lang="en-CA"/>
          </a:p>
        </p:txBody>
      </p:sp>
      <p:sp>
        <p:nvSpPr>
          <p:cNvPr id="5" name="Footer Placeholder 4">
            <a:extLst>
              <a:ext uri="{FF2B5EF4-FFF2-40B4-BE49-F238E27FC236}">
                <a16:creationId xmlns:a16="http://schemas.microsoft.com/office/drawing/2014/main" id="{0AB61E49-18E3-4C20-18FA-FD1684FDBA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20766AE8-62EA-787A-E1DF-A3D6B4FB3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22B9C-7013-4C09-B5FA-A51E5D3D83AE}" type="slidenum">
              <a:rPr lang="en-CA" smtClean="0"/>
              <a:t>‹#›</a:t>
            </a:fld>
            <a:endParaRPr lang="en-CA"/>
          </a:p>
        </p:txBody>
      </p:sp>
    </p:spTree>
    <p:extLst>
      <p:ext uri="{BB962C8B-B14F-4D97-AF65-F5344CB8AC3E}">
        <p14:creationId xmlns:p14="http://schemas.microsoft.com/office/powerpoint/2010/main" val="1931002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jparker@ucalgary.c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www.theartstory.org/artist/paik-nam-june/" TargetMode="Externa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Xvax2kgz7ZQ?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emilyxie.art/about" TargetMode="Externa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gif"/><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3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jpg"/></Relationships>
</file>

<file path=ppt/slides/_rels/slide4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CA43-A51E-3CC7-9DD0-AF78E76A8B4A}"/>
              </a:ext>
            </a:extLst>
          </p:cNvPr>
          <p:cNvSpPr>
            <a:spLocks noGrp="1"/>
          </p:cNvSpPr>
          <p:nvPr>
            <p:ph type="ctrTitle"/>
          </p:nvPr>
        </p:nvSpPr>
        <p:spPr/>
        <p:txBody>
          <a:bodyPr/>
          <a:lstStyle/>
          <a:p>
            <a:r>
              <a:rPr lang="en-CA" dirty="0"/>
              <a:t>Art 251</a:t>
            </a:r>
          </a:p>
        </p:txBody>
      </p:sp>
      <p:sp>
        <p:nvSpPr>
          <p:cNvPr id="3" name="Subtitle 2">
            <a:extLst>
              <a:ext uri="{FF2B5EF4-FFF2-40B4-BE49-F238E27FC236}">
                <a16:creationId xmlns:a16="http://schemas.microsoft.com/office/drawing/2014/main" id="{CC273660-02A2-AF74-7F17-408895389E5D}"/>
              </a:ext>
            </a:extLst>
          </p:cNvPr>
          <p:cNvSpPr>
            <a:spLocks noGrp="1"/>
          </p:cNvSpPr>
          <p:nvPr>
            <p:ph type="subTitle" idx="1"/>
          </p:nvPr>
        </p:nvSpPr>
        <p:spPr/>
        <p:txBody>
          <a:bodyPr/>
          <a:lstStyle/>
          <a:p>
            <a:r>
              <a:rPr lang="en-CA" b="1" dirty="0"/>
              <a:t>Introduction to Digital Arts</a:t>
            </a:r>
          </a:p>
          <a:p>
            <a:r>
              <a:rPr lang="en-CA" dirty="0"/>
              <a:t>Dr. J. R. Parker</a:t>
            </a:r>
          </a:p>
        </p:txBody>
      </p:sp>
    </p:spTree>
    <p:extLst>
      <p:ext uri="{BB962C8B-B14F-4D97-AF65-F5344CB8AC3E}">
        <p14:creationId xmlns:p14="http://schemas.microsoft.com/office/powerpoint/2010/main" val="2354266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Dr. J. R. Parker</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p:txBody>
          <a:bodyPr/>
          <a:lstStyle/>
          <a:p>
            <a:pPr marL="0" indent="0">
              <a:buNone/>
            </a:pPr>
            <a:r>
              <a:rPr lang="en-CA" dirty="0"/>
              <a:t>Room AB 606</a:t>
            </a:r>
          </a:p>
          <a:p>
            <a:pPr marL="0" indent="0">
              <a:buNone/>
            </a:pPr>
            <a:r>
              <a:rPr lang="en-CA" dirty="0">
                <a:hlinkClick r:id="rId2"/>
              </a:rPr>
              <a:t>jparker@ucalgary.ca</a:t>
            </a:r>
            <a:endParaRPr lang="en-CA" dirty="0"/>
          </a:p>
          <a:p>
            <a:pPr marL="0" indent="0">
              <a:buNone/>
            </a:pPr>
            <a:r>
              <a:rPr lang="en-CA" dirty="0"/>
              <a:t>403 220 6784</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val="576170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273660-02A2-AF74-7F17-408895389E5D}"/>
              </a:ext>
            </a:extLst>
          </p:cNvPr>
          <p:cNvSpPr>
            <a:spLocks noGrp="1"/>
          </p:cNvSpPr>
          <p:nvPr>
            <p:ph type="subTitle" idx="1"/>
          </p:nvPr>
        </p:nvSpPr>
        <p:spPr>
          <a:xfrm>
            <a:off x="1524000" y="793376"/>
            <a:ext cx="9144000" cy="4464424"/>
          </a:xfrm>
        </p:spPr>
        <p:txBody>
          <a:bodyPr/>
          <a:lstStyle/>
          <a:p>
            <a:r>
              <a:rPr lang="en-CA" b="1" dirty="0"/>
              <a:t>Introduction to Digital Arts</a:t>
            </a:r>
          </a:p>
          <a:p>
            <a:endParaRPr lang="en-CA" b="1" dirty="0"/>
          </a:p>
          <a:p>
            <a:r>
              <a:rPr lang="en-CA" sz="3600" dirty="0"/>
              <a:t>Technical instruction and creative opportunities in the media arts, in addition to examination of historical, theoretical and critical context.</a:t>
            </a:r>
            <a:endParaRPr lang="en-CA" sz="3600" b="1" dirty="0"/>
          </a:p>
        </p:txBody>
      </p:sp>
    </p:spTree>
    <p:extLst>
      <p:ext uri="{BB962C8B-B14F-4D97-AF65-F5344CB8AC3E}">
        <p14:creationId xmlns:p14="http://schemas.microsoft.com/office/powerpoint/2010/main" val="174745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273660-02A2-AF74-7F17-408895389E5D}"/>
              </a:ext>
            </a:extLst>
          </p:cNvPr>
          <p:cNvSpPr>
            <a:spLocks noGrp="1"/>
          </p:cNvSpPr>
          <p:nvPr>
            <p:ph type="subTitle" idx="1"/>
          </p:nvPr>
        </p:nvSpPr>
        <p:spPr>
          <a:xfrm>
            <a:off x="1524000" y="793376"/>
            <a:ext cx="9144000" cy="4464424"/>
          </a:xfrm>
        </p:spPr>
        <p:txBody>
          <a:bodyPr/>
          <a:lstStyle/>
          <a:p>
            <a:r>
              <a:rPr lang="en-CA" b="1" dirty="0"/>
              <a:t>Introduction to Digital Arts</a:t>
            </a:r>
          </a:p>
          <a:p>
            <a:endParaRPr lang="en-CA" b="1" dirty="0"/>
          </a:p>
          <a:p>
            <a:r>
              <a:rPr lang="en-CA" sz="3600" dirty="0"/>
              <a:t>Digital art, or the digital arts, is artistic work that uses digital technology as part of the creative or presentational process. It can also refer to computational art that uses and engages with digital media. </a:t>
            </a:r>
            <a:endParaRPr lang="en-CA" sz="3600" b="1" dirty="0"/>
          </a:p>
        </p:txBody>
      </p:sp>
    </p:spTree>
    <p:extLst>
      <p:ext uri="{BB962C8B-B14F-4D97-AF65-F5344CB8AC3E}">
        <p14:creationId xmlns:p14="http://schemas.microsoft.com/office/powerpoint/2010/main" val="3938680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Digital Arts </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838200" y="1825625"/>
            <a:ext cx="10515600" cy="4667250"/>
          </a:xfrm>
        </p:spPr>
        <p:txBody>
          <a:bodyPr>
            <a:normAutofit fontScale="92500" lnSpcReduction="20000"/>
          </a:bodyPr>
          <a:lstStyle/>
          <a:p>
            <a:pPr marL="0" indent="0">
              <a:buNone/>
            </a:pPr>
            <a:r>
              <a:rPr lang="en-CA" dirty="0"/>
              <a:t>Within the larger category of </a:t>
            </a:r>
            <a:r>
              <a:rPr lang="en-CA" b="1" dirty="0"/>
              <a:t>New Media/Art</a:t>
            </a:r>
          </a:p>
          <a:p>
            <a:pPr marL="0" indent="0">
              <a:buNone/>
            </a:pPr>
            <a:endParaRPr lang="en-CA" dirty="0"/>
          </a:p>
          <a:p>
            <a:pPr marL="0" indent="0">
              <a:buNone/>
            </a:pPr>
            <a:r>
              <a:rPr lang="en-CA" dirty="0"/>
              <a:t>Any creative practice that uses digital technology as an essential part of the artistic process.</a:t>
            </a:r>
          </a:p>
          <a:p>
            <a:pPr marL="0" indent="0">
              <a:buNone/>
            </a:pPr>
            <a:endParaRPr lang="en-CA" dirty="0"/>
          </a:p>
          <a:p>
            <a:pPr marL="0" indent="0">
              <a:buNone/>
            </a:pPr>
            <a:r>
              <a:rPr lang="en-CA" dirty="0"/>
              <a:t>Generative art</a:t>
            </a:r>
          </a:p>
          <a:p>
            <a:pPr marL="0" indent="0">
              <a:buNone/>
            </a:pPr>
            <a:r>
              <a:rPr lang="en-CA" dirty="0"/>
              <a:t>digital photography</a:t>
            </a:r>
          </a:p>
          <a:p>
            <a:pPr marL="0" indent="0">
              <a:buNone/>
            </a:pPr>
            <a:r>
              <a:rPr lang="en-CA" dirty="0"/>
              <a:t>computer graphics </a:t>
            </a:r>
          </a:p>
          <a:p>
            <a:pPr marL="0" indent="0">
              <a:buNone/>
            </a:pPr>
            <a:r>
              <a:rPr lang="en-CA" dirty="0"/>
              <a:t>pixel art </a:t>
            </a:r>
          </a:p>
          <a:p>
            <a:pPr marL="0" indent="0">
              <a:buNone/>
            </a:pPr>
            <a:r>
              <a:rPr lang="en-CA" dirty="0"/>
              <a:t>AI-generated art </a:t>
            </a:r>
          </a:p>
          <a:p>
            <a:pPr marL="0" indent="0">
              <a:buNone/>
            </a:pPr>
            <a:r>
              <a:rPr lang="en-CA" dirty="0"/>
              <a:t>AR art</a:t>
            </a:r>
          </a:p>
          <a:p>
            <a:pPr marL="0" indent="0">
              <a:buNone/>
            </a:pPr>
            <a:endParaRPr lang="en-CA" dirty="0"/>
          </a:p>
        </p:txBody>
      </p:sp>
    </p:spTree>
    <p:extLst>
      <p:ext uri="{BB962C8B-B14F-4D97-AF65-F5344CB8AC3E}">
        <p14:creationId xmlns:p14="http://schemas.microsoft.com/office/powerpoint/2010/main" val="3307823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Digital Arts </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838200" y="1825625"/>
            <a:ext cx="10515600" cy="4667250"/>
          </a:xfrm>
        </p:spPr>
        <p:txBody>
          <a:bodyPr>
            <a:normAutofit/>
          </a:bodyPr>
          <a:lstStyle/>
          <a:p>
            <a:pPr marL="0" indent="0">
              <a:buNone/>
            </a:pPr>
            <a:r>
              <a:rPr lang="en-CA" sz="3500" dirty="0"/>
              <a:t>Digital? What is a digit?</a:t>
            </a:r>
            <a:br>
              <a:rPr lang="en-CA" sz="3500" dirty="0"/>
            </a:br>
            <a:br>
              <a:rPr lang="en-CA" sz="3500" dirty="0"/>
            </a:br>
            <a:r>
              <a:rPr lang="en-CA" sz="3500" dirty="0"/>
              <a:t>A finger or a toe.</a:t>
            </a:r>
            <a:endParaRPr lang="en-CA" sz="3500" b="1" dirty="0"/>
          </a:p>
          <a:p>
            <a:pPr marL="0" indent="0">
              <a:buNone/>
            </a:pPr>
            <a:endParaRPr lang="en-CA" dirty="0"/>
          </a:p>
          <a:p>
            <a:pPr marL="0" indent="0">
              <a:buNone/>
            </a:pPr>
            <a:r>
              <a:rPr lang="en-CA" dirty="0"/>
              <a:t>They were used for counting, so a digit is also a number. A symbol that represents a number:</a:t>
            </a:r>
          </a:p>
          <a:p>
            <a:pPr marL="0" indent="0">
              <a:buNone/>
            </a:pPr>
            <a:r>
              <a:rPr lang="en-CA" sz="6600" dirty="0"/>
              <a:t>0 1 2 3 4 5 6 7 8 9 </a:t>
            </a:r>
          </a:p>
        </p:txBody>
      </p:sp>
    </p:spTree>
    <p:extLst>
      <p:ext uri="{BB962C8B-B14F-4D97-AF65-F5344CB8AC3E}">
        <p14:creationId xmlns:p14="http://schemas.microsoft.com/office/powerpoint/2010/main" val="2860479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Digital Arts </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838200" y="1825625"/>
            <a:ext cx="10515600" cy="4667250"/>
          </a:xfrm>
        </p:spPr>
        <p:txBody>
          <a:bodyPr>
            <a:normAutofit/>
          </a:bodyPr>
          <a:lstStyle/>
          <a:p>
            <a:pPr marL="0" indent="0">
              <a:buNone/>
            </a:pPr>
            <a:r>
              <a:rPr lang="en-CA" sz="3500" dirty="0"/>
              <a:t>The ten digits are ten fingers, ten characters.</a:t>
            </a:r>
          </a:p>
          <a:p>
            <a:pPr marL="0" indent="0">
              <a:buNone/>
            </a:pPr>
            <a:br>
              <a:rPr lang="en-CA" sz="3500" dirty="0"/>
            </a:br>
            <a:r>
              <a:rPr lang="en-CA" sz="3500" dirty="0"/>
              <a:t>If we had 8 fingers then there would be 8 digits.</a:t>
            </a:r>
          </a:p>
          <a:p>
            <a:pPr marL="0" indent="0">
              <a:buNone/>
            </a:pPr>
            <a:endParaRPr lang="en-CA" sz="3500" dirty="0"/>
          </a:p>
          <a:p>
            <a:pPr marL="0" indent="0">
              <a:buNone/>
            </a:pPr>
            <a:r>
              <a:rPr lang="en-CA" sz="3500" dirty="0"/>
              <a:t>Computers only have 2 fingers, </a:t>
            </a:r>
          </a:p>
          <a:p>
            <a:pPr marL="0" indent="0">
              <a:buNone/>
            </a:pPr>
            <a:r>
              <a:rPr lang="en-CA" sz="3500" dirty="0"/>
              <a:t>                                   so digits are only 0 or 1.</a:t>
            </a:r>
          </a:p>
          <a:p>
            <a:pPr marL="0" indent="0">
              <a:buNone/>
            </a:pPr>
            <a:r>
              <a:rPr lang="en-CA" sz="3500" dirty="0"/>
              <a:t>ON or OFF.                True or False.</a:t>
            </a:r>
            <a:endParaRPr lang="en-CA" sz="6600" dirty="0"/>
          </a:p>
        </p:txBody>
      </p:sp>
    </p:spTree>
    <p:extLst>
      <p:ext uri="{BB962C8B-B14F-4D97-AF65-F5344CB8AC3E}">
        <p14:creationId xmlns:p14="http://schemas.microsoft.com/office/powerpoint/2010/main" val="159138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Digital Arts </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838200" y="1825625"/>
            <a:ext cx="10515600" cy="4667250"/>
          </a:xfrm>
        </p:spPr>
        <p:txBody>
          <a:bodyPr>
            <a:normAutofit/>
          </a:bodyPr>
          <a:lstStyle/>
          <a:p>
            <a:pPr marL="0" indent="0">
              <a:buNone/>
            </a:pPr>
            <a:r>
              <a:rPr lang="en-CA" sz="3500" dirty="0"/>
              <a:t>Computers can only manipulate numbers.</a:t>
            </a:r>
            <a:br>
              <a:rPr lang="en-CA" sz="3500" dirty="0"/>
            </a:br>
            <a:br>
              <a:rPr lang="en-CA" sz="3500" dirty="0"/>
            </a:br>
            <a:r>
              <a:rPr lang="en-CA" sz="3500" dirty="0"/>
              <a:t>Computers nearly always use electricity.</a:t>
            </a:r>
          </a:p>
          <a:p>
            <a:pPr marL="0" indent="0">
              <a:buNone/>
            </a:pPr>
            <a:endParaRPr lang="en-CA" sz="3500" dirty="0"/>
          </a:p>
          <a:p>
            <a:pPr marL="0" indent="0">
              <a:buNone/>
            </a:pPr>
            <a:r>
              <a:rPr lang="en-CA" sz="3500" dirty="0"/>
              <a:t>In electric circuits, things can be ON or OFF.</a:t>
            </a:r>
          </a:p>
          <a:p>
            <a:pPr marL="0" indent="0">
              <a:buNone/>
            </a:pPr>
            <a:endParaRPr lang="en-CA" sz="3500" dirty="0"/>
          </a:p>
          <a:p>
            <a:pPr marL="0" indent="0">
              <a:buNone/>
            </a:pPr>
            <a:r>
              <a:rPr lang="en-CA" sz="3500" dirty="0"/>
              <a:t>So almost all computers use </a:t>
            </a:r>
          </a:p>
          <a:p>
            <a:pPr marL="0" indent="0">
              <a:buNone/>
            </a:pPr>
            <a:r>
              <a:rPr lang="en-CA" sz="3500" dirty="0"/>
              <a:t>                  </a:t>
            </a:r>
            <a:r>
              <a:rPr lang="en-CA" sz="4000" i="1" dirty="0">
                <a:solidFill>
                  <a:srgbClr val="FF0000"/>
                </a:solidFill>
              </a:rPr>
              <a:t>binary</a:t>
            </a:r>
            <a:r>
              <a:rPr lang="en-CA" sz="3500" dirty="0"/>
              <a:t> numbers for everything.</a:t>
            </a:r>
          </a:p>
        </p:txBody>
      </p:sp>
    </p:spTree>
    <p:extLst>
      <p:ext uri="{BB962C8B-B14F-4D97-AF65-F5344CB8AC3E}">
        <p14:creationId xmlns:p14="http://schemas.microsoft.com/office/powerpoint/2010/main" val="3976854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640080" y="325369"/>
            <a:ext cx="4368602" cy="1956841"/>
          </a:xfrm>
        </p:spPr>
        <p:txBody>
          <a:bodyPr anchor="b">
            <a:normAutofit/>
          </a:bodyPr>
          <a:lstStyle/>
          <a:p>
            <a:r>
              <a:rPr lang="en-CA" sz="4200"/>
              <a:t>Digital Arts Usually Use Computers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40080" y="2872899"/>
            <a:ext cx="4243589" cy="3320668"/>
          </a:xfrm>
        </p:spPr>
        <p:txBody>
          <a:bodyPr>
            <a:normAutofit/>
          </a:bodyPr>
          <a:lstStyle/>
          <a:p>
            <a:pPr marL="0" indent="0">
              <a:buNone/>
            </a:pPr>
            <a:r>
              <a:rPr lang="en-CA" sz="2200"/>
              <a:t>So it really begins in the 1960s, when computers became important.</a:t>
            </a:r>
            <a:br>
              <a:rPr lang="en-CA" sz="2200"/>
            </a:br>
            <a:br>
              <a:rPr lang="en-CA" sz="2200"/>
            </a:br>
            <a:r>
              <a:rPr lang="en-CA" sz="2200"/>
              <a:t>But originally, they were clumsy.</a:t>
            </a:r>
            <a:br>
              <a:rPr lang="en-CA" sz="2200"/>
            </a:br>
            <a:endParaRPr lang="en-CA" sz="2200"/>
          </a:p>
        </p:txBody>
      </p:sp>
      <p:pic>
        <p:nvPicPr>
          <p:cNvPr id="5" name="Picture 4" descr="A group of women working in a computer room&#10;&#10;AI-generated content may be incorrect.">
            <a:extLst>
              <a:ext uri="{FF2B5EF4-FFF2-40B4-BE49-F238E27FC236}">
                <a16:creationId xmlns:a16="http://schemas.microsoft.com/office/drawing/2014/main" id="{8B889FB7-F086-CBF5-1A92-23DE4FDECF19}"/>
              </a:ext>
            </a:extLst>
          </p:cNvPr>
          <p:cNvPicPr>
            <a:picLocks noChangeAspect="1"/>
          </p:cNvPicPr>
          <p:nvPr/>
        </p:nvPicPr>
        <p:blipFill>
          <a:blip r:embed="rId2">
            <a:extLst>
              <a:ext uri="{28A0092B-C50C-407E-A947-70E740481C1C}">
                <a14:useLocalDpi xmlns:a14="http://schemas.microsoft.com/office/drawing/2010/main" val="0"/>
              </a:ext>
            </a:extLst>
          </a:blip>
          <a:srcRect l="19588" r="92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5130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5"/>
            <a:ext cx="4036334" cy="2525685"/>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 </a:t>
            </a:r>
            <a:r>
              <a:rPr lang="en-CA" sz="5400" b="1" dirty="0"/>
              <a:t>Ben F. Laposky</a:t>
            </a:r>
            <a:br>
              <a:rPr lang="en-CA" sz="5400" b="1" dirty="0"/>
            </a:br>
            <a:r>
              <a:rPr lang="en-CA" sz="2700" dirty="0"/>
              <a:t>American mathematician, artist and draftsman</a:t>
            </a:r>
            <a:br>
              <a:rPr lang="en-CA" sz="2700" dirty="0"/>
            </a:br>
            <a:r>
              <a:rPr lang="en-CA" sz="2700" dirty="0"/>
              <a:t>1952</a:t>
            </a:r>
            <a:br>
              <a:rPr lang="en-CA" sz="2700" b="1" dirty="0"/>
            </a:br>
            <a:endParaRPr lang="en-US" sz="2700" kern="1200" dirty="0">
              <a:solidFill>
                <a:schemeClr val="tx1"/>
              </a:solidFill>
              <a:latin typeface="+mj-lt"/>
              <a:ea typeface="+mj-ea"/>
              <a:cs typeface="+mj-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blue and red swirly circles&#10;&#10;AI-generated content may be incorrect.">
            <a:extLst>
              <a:ext uri="{FF2B5EF4-FFF2-40B4-BE49-F238E27FC236}">
                <a16:creationId xmlns:a16="http://schemas.microsoft.com/office/drawing/2014/main" id="{4E8BCCA4-999A-0CD4-5561-E6BFDBA1CB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3366" y="880019"/>
            <a:ext cx="4695825" cy="3686175"/>
          </a:xfrm>
        </p:spPr>
      </p:pic>
      <p:pic>
        <p:nvPicPr>
          <p:cNvPr id="16" name="Picture 15" descr="A person sitting next to a machine&#10;&#10;AI-generated content may be incorrect.">
            <a:extLst>
              <a:ext uri="{FF2B5EF4-FFF2-40B4-BE49-F238E27FC236}">
                <a16:creationId xmlns:a16="http://schemas.microsoft.com/office/drawing/2014/main" id="{D3ABA0E0-333B-8B78-D3BC-F64D96B51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55" y="23049"/>
            <a:ext cx="2187172" cy="2916229"/>
          </a:xfrm>
          <a:prstGeom prst="rect">
            <a:avLst/>
          </a:prstGeom>
        </p:spPr>
      </p:pic>
    </p:spTree>
    <p:extLst>
      <p:ext uri="{BB962C8B-B14F-4D97-AF65-F5344CB8AC3E}">
        <p14:creationId xmlns:p14="http://schemas.microsoft.com/office/powerpoint/2010/main" val="3938364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up of a pink and white swirl&#10;&#10;AI-generated content may be incorrect.">
            <a:extLst>
              <a:ext uri="{FF2B5EF4-FFF2-40B4-BE49-F238E27FC236}">
                <a16:creationId xmlns:a16="http://schemas.microsoft.com/office/drawing/2014/main" id="{73C00AE8-19A7-A69C-73E9-770AD0677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450" y="293914"/>
            <a:ext cx="3628572" cy="3135086"/>
          </a:xfrm>
          <a:prstGeom prst="rect">
            <a:avLst/>
          </a:prstGeom>
        </p:spPr>
      </p:pic>
      <p:pic>
        <p:nvPicPr>
          <p:cNvPr id="11" name="Picture 10" descr="A collage of various shapes&#10;&#10;AI-generated content may be incorrect.">
            <a:extLst>
              <a:ext uri="{FF2B5EF4-FFF2-40B4-BE49-F238E27FC236}">
                <a16:creationId xmlns:a16="http://schemas.microsoft.com/office/drawing/2014/main" id="{ACE5C3C8-53DD-4B3F-18C6-87E5A5D6E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4542" y="293914"/>
            <a:ext cx="7000875" cy="5610225"/>
          </a:xfrm>
          <a:prstGeom prst="rect">
            <a:avLst/>
          </a:prstGeom>
        </p:spPr>
      </p:pic>
    </p:spTree>
    <p:extLst>
      <p:ext uri="{BB962C8B-B14F-4D97-AF65-F5344CB8AC3E}">
        <p14:creationId xmlns:p14="http://schemas.microsoft.com/office/powerpoint/2010/main" val="3875981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 Frieder Nake</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US" sz="2000" kern="1200" dirty="0">
                <a:solidFill>
                  <a:schemeClr val="tx1"/>
                </a:solidFill>
                <a:latin typeface="+mn-lt"/>
                <a:ea typeface="+mn-ea"/>
                <a:cs typeface="+mn-cs"/>
              </a:rPr>
              <a:t>German mathematician and computer scientist</a:t>
            </a:r>
          </a:p>
          <a:p>
            <a:pPr marL="0" indent="0">
              <a:buNone/>
            </a:pPr>
            <a:r>
              <a:rPr lang="en-US" sz="2000" dirty="0"/>
              <a:t>1965</a:t>
            </a: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drawing of lines and circles&#10;&#10;AI-generated content may be incorrect.">
            <a:extLst>
              <a:ext uri="{FF2B5EF4-FFF2-40B4-BE49-F238E27FC236}">
                <a16:creationId xmlns:a16="http://schemas.microsoft.com/office/drawing/2014/main" id="{EC56BF41-233A-C3D2-C14F-E657197001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748" y="666728"/>
            <a:ext cx="5479489" cy="5465791"/>
          </a:xfrm>
          <a:prstGeom prst="rect">
            <a:avLst/>
          </a:prstGeom>
        </p:spPr>
      </p:pic>
      <p:pic>
        <p:nvPicPr>
          <p:cNvPr id="7" name="Picture 6" descr="A person with a beard smiling&#10;&#10;AI-generated content may be incorrect.">
            <a:extLst>
              <a:ext uri="{FF2B5EF4-FFF2-40B4-BE49-F238E27FC236}">
                <a16:creationId xmlns:a16="http://schemas.microsoft.com/office/drawing/2014/main" id="{1778295D-D22A-5BE4-64BA-5DB4B65CB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44" y="247320"/>
            <a:ext cx="2079997" cy="2691402"/>
          </a:xfrm>
          <a:prstGeom prst="rect">
            <a:avLst/>
          </a:prstGeom>
        </p:spPr>
      </p:pic>
    </p:spTree>
    <p:extLst>
      <p:ext uri="{BB962C8B-B14F-4D97-AF65-F5344CB8AC3E}">
        <p14:creationId xmlns:p14="http://schemas.microsoft.com/office/powerpoint/2010/main" val="3830112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and red lines on a white background&#10;&#10;AI-generated content may be incorrect.">
            <a:extLst>
              <a:ext uri="{FF2B5EF4-FFF2-40B4-BE49-F238E27FC236}">
                <a16:creationId xmlns:a16="http://schemas.microsoft.com/office/drawing/2014/main" id="{3CD65CB5-BCDD-FBA2-0384-48C7DA6A9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914" y="198120"/>
            <a:ext cx="4876800" cy="3230880"/>
          </a:xfrm>
          <a:prstGeom prst="rect">
            <a:avLst/>
          </a:prstGeom>
        </p:spPr>
      </p:pic>
      <p:pic>
        <p:nvPicPr>
          <p:cNvPr id="9" name="Picture 8" descr="A colorful squares on a white background&#10;&#10;AI-generated content may be incorrect.">
            <a:extLst>
              <a:ext uri="{FF2B5EF4-FFF2-40B4-BE49-F238E27FC236}">
                <a16:creationId xmlns:a16="http://schemas.microsoft.com/office/drawing/2014/main" id="{D08B095D-15F4-0014-BFE2-634ED9783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2038" y="586467"/>
            <a:ext cx="3238500" cy="3219450"/>
          </a:xfrm>
          <a:prstGeom prst="rect">
            <a:avLst/>
          </a:prstGeom>
        </p:spPr>
      </p:pic>
      <p:pic>
        <p:nvPicPr>
          <p:cNvPr id="11" name="Picture 10">
            <a:extLst>
              <a:ext uri="{FF2B5EF4-FFF2-40B4-BE49-F238E27FC236}">
                <a16:creationId xmlns:a16="http://schemas.microsoft.com/office/drawing/2014/main" id="{A52CEADC-DEE3-2E7D-F7FF-F5F4AA3A9675}"/>
              </a:ext>
            </a:extLst>
          </p:cNvPr>
          <p:cNvPicPr>
            <a:picLocks noChangeAspect="1"/>
          </p:cNvPicPr>
          <p:nvPr/>
        </p:nvPicPr>
        <p:blipFill>
          <a:blip r:embed="rId4"/>
          <a:stretch>
            <a:fillRect/>
          </a:stretch>
        </p:blipFill>
        <p:spPr>
          <a:xfrm>
            <a:off x="7146474" y="3805917"/>
            <a:ext cx="4914900" cy="3019425"/>
          </a:xfrm>
          <a:prstGeom prst="rect">
            <a:avLst/>
          </a:prstGeom>
        </p:spPr>
      </p:pic>
      <p:pic>
        <p:nvPicPr>
          <p:cNvPr id="13" name="Picture 12" descr="A white line drawing of a rose&#10;&#10;AI-generated content may be incorrect.">
            <a:extLst>
              <a:ext uri="{FF2B5EF4-FFF2-40B4-BE49-F238E27FC236}">
                <a16:creationId xmlns:a16="http://schemas.microsoft.com/office/drawing/2014/main" id="{1F9C3BED-D42B-15FE-4918-5AC75B1A70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6259" y="3440430"/>
            <a:ext cx="2447925" cy="3219450"/>
          </a:xfrm>
          <a:prstGeom prst="rect">
            <a:avLst/>
          </a:prstGeom>
        </p:spPr>
      </p:pic>
    </p:spTree>
    <p:extLst>
      <p:ext uri="{BB962C8B-B14F-4D97-AF65-F5344CB8AC3E}">
        <p14:creationId xmlns:p14="http://schemas.microsoft.com/office/powerpoint/2010/main" val="2248332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Digital Arts </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838200" y="1825625"/>
            <a:ext cx="10515600" cy="4667250"/>
          </a:xfrm>
        </p:spPr>
        <p:txBody>
          <a:bodyPr>
            <a:normAutofit/>
          </a:bodyPr>
          <a:lstStyle/>
          <a:p>
            <a:pPr marL="0" indent="0">
              <a:buNone/>
            </a:pPr>
            <a:r>
              <a:rPr lang="en-CA" sz="3500" dirty="0"/>
              <a:t>At the beginning the digital artists were engineers and computer scientists as a rule.</a:t>
            </a:r>
            <a:br>
              <a:rPr lang="en-CA" sz="3500" dirty="0"/>
            </a:br>
            <a:br>
              <a:rPr lang="en-CA" sz="3500" dirty="0"/>
            </a:br>
            <a:r>
              <a:rPr lang="en-CA" sz="3500" dirty="0"/>
              <a:t>Artists did not yet understand the technology and so didn’t adopt it.</a:t>
            </a:r>
          </a:p>
          <a:p>
            <a:pPr marL="0" indent="0">
              <a:buNone/>
            </a:pPr>
            <a:endParaRPr lang="en-CA" sz="3500" dirty="0"/>
          </a:p>
          <a:p>
            <a:pPr marL="0" indent="0">
              <a:buNone/>
            </a:pPr>
            <a:r>
              <a:rPr lang="en-CA" sz="3500" dirty="0"/>
              <a:t>This mimics what happened when </a:t>
            </a:r>
            <a:r>
              <a:rPr lang="en-CA" sz="3500" dirty="0" err="1"/>
              <a:t>photohgraphy</a:t>
            </a:r>
            <a:r>
              <a:rPr lang="en-CA" sz="3500" dirty="0"/>
              <a:t> was invented.</a:t>
            </a:r>
          </a:p>
        </p:txBody>
      </p:sp>
    </p:spTree>
    <p:extLst>
      <p:ext uri="{BB962C8B-B14F-4D97-AF65-F5344CB8AC3E}">
        <p14:creationId xmlns:p14="http://schemas.microsoft.com/office/powerpoint/2010/main" val="4004400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p:txBody>
          <a:bodyPr/>
          <a:lstStyle/>
          <a:p>
            <a:r>
              <a:rPr lang="en-CA" dirty="0"/>
              <a:t>Artists and programmers</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838200" y="1825625"/>
            <a:ext cx="10515600" cy="4667250"/>
          </a:xfrm>
        </p:spPr>
        <p:txBody>
          <a:bodyPr>
            <a:normAutofit fontScale="92500" lnSpcReduction="20000"/>
          </a:bodyPr>
          <a:lstStyle/>
          <a:p>
            <a:pPr marL="0" indent="0">
              <a:buNone/>
            </a:pPr>
            <a:r>
              <a:rPr lang="en-CA" sz="3600" dirty="0"/>
              <a:t>Both groups are creative, imaginative, intelligent, energetic, industrious, competitive and driven. But programmers, in my [vast world-embracing] experience, tend to be painstaking, logical, inhibited, cautious, restrained, defensive, methodical, and ritualistic. Their exterior actions are separated from their emotions by enough layers of logical defenses that they can always say "why" they did something. Artists, on the other hand, seem to be freer, </a:t>
            </a:r>
            <a:r>
              <a:rPr lang="en-CA" sz="3600" dirty="0" err="1"/>
              <a:t>alogical</a:t>
            </a:r>
            <a:r>
              <a:rPr lang="en-CA" sz="3600" dirty="0"/>
              <a:t>, intuitive, impulsive, implicit, perceptive, sensitive, and vulnerable. They often do things without being able to say why they do them, and one usually is polite enough not to ask. </a:t>
            </a:r>
          </a:p>
          <a:p>
            <a:pPr marL="0" indent="0">
              <a:buNone/>
            </a:pPr>
            <a:r>
              <a:rPr lang="en-CA" sz="1400" dirty="0"/>
              <a:t>("Collaborations with Artists — a Programmer's Reflections," Nake &amp; Rosenfeld, GRAPHIC LANGUAGES, North Holland Publishing Co. 1972).</a:t>
            </a:r>
          </a:p>
        </p:txBody>
      </p:sp>
    </p:spTree>
    <p:extLst>
      <p:ext uri="{BB962C8B-B14F-4D97-AF65-F5344CB8AC3E}">
        <p14:creationId xmlns:p14="http://schemas.microsoft.com/office/powerpoint/2010/main" val="292107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 Ken Knowlton</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American computer graphics pioneer, artist, mosaicist.</a:t>
            </a:r>
          </a:p>
          <a:p>
            <a:pPr marL="0" indent="0">
              <a:buNone/>
            </a:pPr>
            <a:r>
              <a:rPr lang="en-US" sz="2000" dirty="0"/>
              <a:t>1966</a:t>
            </a: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smiling at camera&#10;&#10;AI-generated content may be incorrect.">
            <a:extLst>
              <a:ext uri="{FF2B5EF4-FFF2-40B4-BE49-F238E27FC236}">
                <a16:creationId xmlns:a16="http://schemas.microsoft.com/office/drawing/2014/main" id="{D270B408-4583-1217-2572-B138FA35F4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463" y="72918"/>
            <a:ext cx="1674677" cy="2865804"/>
          </a:xfrm>
          <a:prstGeom prst="rect">
            <a:avLst/>
          </a:prstGeom>
        </p:spPr>
      </p:pic>
      <p:pic>
        <p:nvPicPr>
          <p:cNvPr id="9" name="Picture 8" descr="A black and white image of a person's face&#10;&#10;AI-generated content may be incorrect.">
            <a:extLst>
              <a:ext uri="{FF2B5EF4-FFF2-40B4-BE49-F238E27FC236}">
                <a16:creationId xmlns:a16="http://schemas.microsoft.com/office/drawing/2014/main" id="{E7CF8B9C-2ECD-F911-5FAA-C559802B9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9417" y="119062"/>
            <a:ext cx="5238750" cy="6619875"/>
          </a:xfrm>
          <a:prstGeom prst="rect">
            <a:avLst/>
          </a:prstGeom>
        </p:spPr>
      </p:pic>
    </p:spTree>
    <p:extLst>
      <p:ext uri="{BB962C8B-B14F-4D97-AF65-F5344CB8AC3E}">
        <p14:creationId xmlns:p14="http://schemas.microsoft.com/office/powerpoint/2010/main" val="1354617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person's face&#10;&#10;AI-generated content may be incorrect.">
            <a:extLst>
              <a:ext uri="{FF2B5EF4-FFF2-40B4-BE49-F238E27FC236}">
                <a16:creationId xmlns:a16="http://schemas.microsoft.com/office/drawing/2014/main" id="{309FFE99-3B2C-4298-BB97-FF6552869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890" y="329973"/>
            <a:ext cx="4514850" cy="1952625"/>
          </a:xfrm>
          <a:prstGeom prst="rect">
            <a:avLst/>
          </a:prstGeom>
        </p:spPr>
      </p:pic>
      <p:pic>
        <p:nvPicPr>
          <p:cNvPr id="13" name="Picture 12" descr="A collection of black and white patterns&#10;&#10;AI-generated content may be incorrect.">
            <a:extLst>
              <a:ext uri="{FF2B5EF4-FFF2-40B4-BE49-F238E27FC236}">
                <a16:creationId xmlns:a16="http://schemas.microsoft.com/office/drawing/2014/main" id="{7ED8484A-A274-04E1-3159-11D86E5AC0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4736" y="377597"/>
            <a:ext cx="5522374" cy="5663973"/>
          </a:xfrm>
          <a:prstGeom prst="rect">
            <a:avLst/>
          </a:prstGeom>
        </p:spPr>
      </p:pic>
      <p:pic>
        <p:nvPicPr>
          <p:cNvPr id="15" name="Picture 14" descr="A group of people running&#10;&#10;AI-generated content may be incorrect.">
            <a:extLst>
              <a:ext uri="{FF2B5EF4-FFF2-40B4-BE49-F238E27FC236}">
                <a16:creationId xmlns:a16="http://schemas.microsoft.com/office/drawing/2014/main" id="{D1C83119-62DE-086A-F3D3-B98D73444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388" y="3012620"/>
            <a:ext cx="4514850" cy="3028950"/>
          </a:xfrm>
          <a:prstGeom prst="rect">
            <a:avLst/>
          </a:prstGeom>
        </p:spPr>
      </p:pic>
    </p:spTree>
    <p:extLst>
      <p:ext uri="{BB962C8B-B14F-4D97-AF65-F5344CB8AC3E}">
        <p14:creationId xmlns:p14="http://schemas.microsoft.com/office/powerpoint/2010/main" val="2268141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 </a:t>
            </a:r>
            <a:r>
              <a:rPr lang="en-CA" sz="5400" dirty="0">
                <a:hlinkClick r:id="rId2"/>
              </a:rPr>
              <a:t>Nam June Paik</a:t>
            </a:r>
            <a:endParaRPr lang="en-US" sz="540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"the father of video art,“</a:t>
            </a:r>
          </a:p>
          <a:p>
            <a:pPr marL="0" indent="0">
              <a:buNone/>
            </a:pPr>
            <a:r>
              <a:rPr lang="en-CA" sz="2000" dirty="0"/>
              <a:t>Korea</a:t>
            </a:r>
          </a:p>
          <a:p>
            <a:pPr marL="0" indent="0">
              <a:buNone/>
            </a:pPr>
            <a:r>
              <a:rPr lang="en-US" sz="2000" dirty="0"/>
              <a:t>1984</a:t>
            </a: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erson with his arms crossed&#10;&#10;AI-generated content may be incorrect.">
            <a:extLst>
              <a:ext uri="{FF2B5EF4-FFF2-40B4-BE49-F238E27FC236}">
                <a16:creationId xmlns:a16="http://schemas.microsoft.com/office/drawing/2014/main" id="{105B2071-CD4D-0FA0-88EC-4A43A688A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33" y="215683"/>
            <a:ext cx="1628775" cy="2505075"/>
          </a:xfrm>
          <a:prstGeom prst="rect">
            <a:avLst/>
          </a:prstGeom>
        </p:spPr>
      </p:pic>
      <p:pic>
        <p:nvPicPr>
          <p:cNvPr id="16" name="Picture 15" descr="A wall with many different colored lights&#10;&#10;AI-generated content may be incorrect.">
            <a:extLst>
              <a:ext uri="{FF2B5EF4-FFF2-40B4-BE49-F238E27FC236}">
                <a16:creationId xmlns:a16="http://schemas.microsoft.com/office/drawing/2014/main" id="{05657339-6B98-A89D-D7BA-19B05241F3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6679" y="603742"/>
            <a:ext cx="7130487" cy="2990976"/>
          </a:xfrm>
          <a:prstGeom prst="rect">
            <a:avLst/>
          </a:prstGeom>
        </p:spPr>
      </p:pic>
    </p:spTree>
    <p:extLst>
      <p:ext uri="{BB962C8B-B14F-4D97-AF65-F5344CB8AC3E}">
        <p14:creationId xmlns:p14="http://schemas.microsoft.com/office/powerpoint/2010/main" val="3255257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Nam June Paik 'TV Cello' 1971">
            <a:hlinkClick r:id="" action="ppaction://media"/>
            <a:extLst>
              <a:ext uri="{FF2B5EF4-FFF2-40B4-BE49-F238E27FC236}">
                <a16:creationId xmlns:a16="http://schemas.microsoft.com/office/drawing/2014/main" id="{74936542-88DC-ED3A-828F-FB8AEC8E9E6A}"/>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355814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 Mark J Stock</a:t>
            </a: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Artist, scientist, and programmer.</a:t>
            </a:r>
          </a:p>
          <a:p>
            <a:pPr marL="0" indent="0">
              <a:buNone/>
            </a:pPr>
            <a:r>
              <a:rPr lang="en-US" sz="2000" kern="1200" dirty="0">
                <a:solidFill>
                  <a:schemeClr val="tx1"/>
                </a:solidFill>
                <a:latin typeface="+mn-lt"/>
                <a:ea typeface="+mn-ea"/>
                <a:cs typeface="+mn-cs"/>
              </a:rPr>
              <a:t>2000</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5A3790-2E4B-A6EF-E468-A8F70FC97137}"/>
              </a:ext>
            </a:extLst>
          </p:cNvPr>
          <p:cNvPicPr>
            <a:picLocks noChangeAspect="1"/>
          </p:cNvPicPr>
          <p:nvPr/>
        </p:nvPicPr>
        <p:blipFill>
          <a:blip r:embed="rId2"/>
          <a:stretch>
            <a:fillRect/>
          </a:stretch>
        </p:blipFill>
        <p:spPr>
          <a:xfrm>
            <a:off x="5881665" y="568304"/>
            <a:ext cx="5506836" cy="5506836"/>
          </a:xfrm>
          <a:prstGeom prst="rect">
            <a:avLst/>
          </a:prstGeom>
        </p:spPr>
      </p:pic>
      <p:pic>
        <p:nvPicPr>
          <p:cNvPr id="7" name="Picture 6" descr="A person with a beard smiling&#10;&#10;AI-generated content may be incorrect.">
            <a:extLst>
              <a:ext uri="{FF2B5EF4-FFF2-40B4-BE49-F238E27FC236}">
                <a16:creationId xmlns:a16="http://schemas.microsoft.com/office/drawing/2014/main" id="{987F453C-4661-AFF5-C069-CF52DA548F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 y="253451"/>
            <a:ext cx="2003495" cy="2561430"/>
          </a:xfrm>
          <a:prstGeom prst="rect">
            <a:avLst/>
          </a:prstGeom>
        </p:spPr>
      </p:pic>
    </p:spTree>
    <p:extLst>
      <p:ext uri="{BB962C8B-B14F-4D97-AF65-F5344CB8AC3E}">
        <p14:creationId xmlns:p14="http://schemas.microsoft.com/office/powerpoint/2010/main" val="1480040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lack and white smoke&#10;&#10;AI-generated content may be incorrect.">
            <a:extLst>
              <a:ext uri="{FF2B5EF4-FFF2-40B4-BE49-F238E27FC236}">
                <a16:creationId xmlns:a16="http://schemas.microsoft.com/office/drawing/2014/main" id="{B6BE758B-07B4-F67E-56B8-CED9F3981265}"/>
              </a:ext>
            </a:extLst>
          </p:cNvPr>
          <p:cNvPicPr>
            <a:picLocks noChangeAspect="1"/>
          </p:cNvPicPr>
          <p:nvPr/>
        </p:nvPicPr>
        <p:blipFill>
          <a:blip r:embed="rId2">
            <a:extLst>
              <a:ext uri="{28A0092B-C50C-407E-A947-70E740481C1C}">
                <a14:useLocalDpi xmlns:a14="http://schemas.microsoft.com/office/drawing/2010/main" val="0"/>
              </a:ext>
            </a:extLst>
          </a:blip>
          <a:srcRect t="13887" r="1" b="1189"/>
          <a:stretch>
            <a:fillRect/>
          </a:stretch>
        </p:blipFill>
        <p:spPr>
          <a:xfrm>
            <a:off x="196850" y="3102429"/>
            <a:ext cx="6492384" cy="3583852"/>
          </a:xfrm>
          <a:prstGeom prst="rect">
            <a:avLst/>
          </a:prstGeom>
        </p:spPr>
      </p:pic>
      <p:pic>
        <p:nvPicPr>
          <p:cNvPr id="5" name="Picture 4" descr="A green fractal spiral&#10;&#10;AI-generated content may be incorrect.">
            <a:extLst>
              <a:ext uri="{FF2B5EF4-FFF2-40B4-BE49-F238E27FC236}">
                <a16:creationId xmlns:a16="http://schemas.microsoft.com/office/drawing/2014/main" id="{834992F7-EBD8-E5A6-B634-9186B1FAC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7663" y="1143000"/>
            <a:ext cx="5380166" cy="5380166"/>
          </a:xfrm>
          <a:prstGeom prst="rect">
            <a:avLst/>
          </a:prstGeom>
        </p:spPr>
      </p:pic>
      <p:pic>
        <p:nvPicPr>
          <p:cNvPr id="7" name="Picture 6" descr="A black smoke on a white background&#10;&#10;AI-generated content may be incorrect.">
            <a:extLst>
              <a:ext uri="{FF2B5EF4-FFF2-40B4-BE49-F238E27FC236}">
                <a16:creationId xmlns:a16="http://schemas.microsoft.com/office/drawing/2014/main" id="{3C1DC510-0DD6-0195-ECCC-89D0E36D62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850" y="0"/>
            <a:ext cx="3102429" cy="3102429"/>
          </a:xfrm>
          <a:prstGeom prst="rect">
            <a:avLst/>
          </a:prstGeom>
        </p:spPr>
      </p:pic>
    </p:spTree>
    <p:extLst>
      <p:ext uri="{BB962C8B-B14F-4D97-AF65-F5344CB8AC3E}">
        <p14:creationId xmlns:p14="http://schemas.microsoft.com/office/powerpoint/2010/main" val="3916371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 </a:t>
            </a:r>
            <a:r>
              <a:rPr lang="en-CA" sz="5400" dirty="0"/>
              <a:t>Jon McCormack</a:t>
            </a:r>
            <a:endParaRPr lang="en-US" sz="5400" kern="1200" dirty="0">
              <a:latin typeface="+mj-lt"/>
              <a:ea typeface="+mj-ea"/>
              <a:cs typeface="+mj-cs"/>
            </a:endParaRP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US" sz="2000" kern="1200" dirty="0">
                <a:solidFill>
                  <a:schemeClr val="tx1"/>
                </a:solidFill>
                <a:latin typeface="+mn-lt"/>
                <a:ea typeface="+mn-ea"/>
                <a:cs typeface="+mn-cs"/>
              </a:rPr>
              <a:t>1980s-2000</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with curly hair wearing glasses&#10;&#10;AI-generated content may be incorrect.">
            <a:extLst>
              <a:ext uri="{FF2B5EF4-FFF2-40B4-BE49-F238E27FC236}">
                <a16:creationId xmlns:a16="http://schemas.microsoft.com/office/drawing/2014/main" id="{538EBC8A-3840-86B4-0CE2-6EF1367C4A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052" y="272632"/>
            <a:ext cx="2257425" cy="2257425"/>
          </a:xfrm>
          <a:prstGeom prst="rect">
            <a:avLst/>
          </a:prstGeom>
        </p:spPr>
      </p:pic>
      <p:pic>
        <p:nvPicPr>
          <p:cNvPr id="9" name="Picture 8" descr="A plant with two round objects&#10;&#10;AI-generated content may be incorrect.">
            <a:extLst>
              <a:ext uri="{FF2B5EF4-FFF2-40B4-BE49-F238E27FC236}">
                <a16:creationId xmlns:a16="http://schemas.microsoft.com/office/drawing/2014/main" id="{71503272-840C-451A-E044-08A8BD1F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1159" y="836288"/>
            <a:ext cx="4970867" cy="4970867"/>
          </a:xfrm>
          <a:prstGeom prst="rect">
            <a:avLst/>
          </a:prstGeom>
        </p:spPr>
      </p:pic>
    </p:spTree>
    <p:extLst>
      <p:ext uri="{BB962C8B-B14F-4D97-AF65-F5344CB8AC3E}">
        <p14:creationId xmlns:p14="http://schemas.microsoft.com/office/powerpoint/2010/main" val="692391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CAEBB-24EC-D7C9-8EF2-B48A674E46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281F35-672B-3519-4C28-52CD68741B4F}"/>
              </a:ext>
            </a:extLst>
          </p:cNvPr>
          <p:cNvPicPr>
            <a:picLocks noChangeAspect="1"/>
          </p:cNvPicPr>
          <p:nvPr/>
        </p:nvPicPr>
        <p:blipFill>
          <a:blip r:embed="rId2"/>
          <a:stretch>
            <a:fillRect/>
          </a:stretch>
        </p:blipFill>
        <p:spPr>
          <a:xfrm>
            <a:off x="447596" y="516431"/>
            <a:ext cx="3810000" cy="3733800"/>
          </a:xfrm>
          <a:prstGeom prst="rect">
            <a:avLst/>
          </a:prstGeom>
        </p:spPr>
      </p:pic>
      <p:pic>
        <p:nvPicPr>
          <p:cNvPr id="5" name="Picture 4">
            <a:extLst>
              <a:ext uri="{FF2B5EF4-FFF2-40B4-BE49-F238E27FC236}">
                <a16:creationId xmlns:a16="http://schemas.microsoft.com/office/drawing/2014/main" id="{2F898317-4CB2-FC9C-E3ED-DEA2364C7EEC}"/>
              </a:ext>
            </a:extLst>
          </p:cNvPr>
          <p:cNvPicPr>
            <a:picLocks noChangeAspect="1"/>
          </p:cNvPicPr>
          <p:nvPr/>
        </p:nvPicPr>
        <p:blipFill>
          <a:blip r:embed="rId3"/>
          <a:stretch>
            <a:fillRect/>
          </a:stretch>
        </p:blipFill>
        <p:spPr>
          <a:xfrm>
            <a:off x="4257675" y="2584076"/>
            <a:ext cx="3905250" cy="2952750"/>
          </a:xfrm>
          <a:prstGeom prst="rect">
            <a:avLst/>
          </a:prstGeom>
        </p:spPr>
      </p:pic>
      <p:pic>
        <p:nvPicPr>
          <p:cNvPr id="7" name="Picture 6">
            <a:extLst>
              <a:ext uri="{FF2B5EF4-FFF2-40B4-BE49-F238E27FC236}">
                <a16:creationId xmlns:a16="http://schemas.microsoft.com/office/drawing/2014/main" id="{74C1B696-A888-26EC-65A7-4C8BB110A9A2}"/>
              </a:ext>
            </a:extLst>
          </p:cNvPr>
          <p:cNvPicPr>
            <a:picLocks noChangeAspect="1"/>
          </p:cNvPicPr>
          <p:nvPr/>
        </p:nvPicPr>
        <p:blipFill>
          <a:blip r:embed="rId4"/>
          <a:stretch>
            <a:fillRect/>
          </a:stretch>
        </p:blipFill>
        <p:spPr>
          <a:xfrm>
            <a:off x="8162925" y="72838"/>
            <a:ext cx="4029075" cy="2343150"/>
          </a:xfrm>
          <a:prstGeom prst="rect">
            <a:avLst/>
          </a:prstGeom>
        </p:spPr>
      </p:pic>
      <p:pic>
        <p:nvPicPr>
          <p:cNvPr id="9" name="Picture 8">
            <a:extLst>
              <a:ext uri="{FF2B5EF4-FFF2-40B4-BE49-F238E27FC236}">
                <a16:creationId xmlns:a16="http://schemas.microsoft.com/office/drawing/2014/main" id="{1ADE2BEA-A6E0-B695-CD11-B2BAD921BE2C}"/>
              </a:ext>
            </a:extLst>
          </p:cNvPr>
          <p:cNvPicPr>
            <a:picLocks noChangeAspect="1"/>
          </p:cNvPicPr>
          <p:nvPr/>
        </p:nvPicPr>
        <p:blipFill>
          <a:blip r:embed="rId5"/>
          <a:stretch>
            <a:fillRect/>
          </a:stretch>
        </p:blipFill>
        <p:spPr>
          <a:xfrm>
            <a:off x="8521044" y="3429001"/>
            <a:ext cx="2399368" cy="2660838"/>
          </a:xfrm>
          <a:prstGeom prst="rect">
            <a:avLst/>
          </a:prstGeom>
        </p:spPr>
      </p:pic>
    </p:spTree>
    <p:extLst>
      <p:ext uri="{BB962C8B-B14F-4D97-AF65-F5344CB8AC3E}">
        <p14:creationId xmlns:p14="http://schemas.microsoft.com/office/powerpoint/2010/main" val="1016801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969711-610E-53B6-716C-88EC3E308639}"/>
              </a:ext>
            </a:extLst>
          </p:cNvPr>
          <p:cNvSpPr>
            <a:spLocks noGrp="1"/>
          </p:cNvSpPr>
          <p:nvPr>
            <p:ph type="title"/>
          </p:nvPr>
        </p:nvSpPr>
        <p:spPr>
          <a:xfrm>
            <a:off x="1113810" y="296071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Zach Lieberman</a:t>
            </a:r>
            <a:endParaRPr lang="en-US" sz="5400" kern="1200" dirty="0">
              <a:latin typeface="+mj-lt"/>
              <a:ea typeface="+mj-ea"/>
              <a:cs typeface="+mj-cs"/>
            </a:endParaRPr>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American new media artist, designer, computer programmer </a:t>
            </a:r>
            <a:r>
              <a:rPr lang="en-US" sz="2000" kern="1200" dirty="0">
                <a:solidFill>
                  <a:schemeClr val="tx1"/>
                </a:solidFill>
                <a:latin typeface="+mn-lt"/>
                <a:ea typeface="+mn-ea"/>
                <a:cs typeface="+mn-cs"/>
              </a:rPr>
              <a:t>1980s-2000</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miling for a picture&#10;&#10;AI-generated content may be incorrect.">
            <a:extLst>
              <a:ext uri="{FF2B5EF4-FFF2-40B4-BE49-F238E27FC236}">
                <a16:creationId xmlns:a16="http://schemas.microsoft.com/office/drawing/2014/main" id="{0545C4EE-061D-0E16-DBEB-61596C4BB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 y="596425"/>
            <a:ext cx="2096130" cy="2153619"/>
          </a:xfrm>
          <a:prstGeom prst="rect">
            <a:avLst/>
          </a:prstGeom>
        </p:spPr>
      </p:pic>
      <p:pic>
        <p:nvPicPr>
          <p:cNvPr id="8" name="Picture 7" descr="A room with many colorful squares&#10;&#10;AI-generated content may be incorrect.">
            <a:extLst>
              <a:ext uri="{FF2B5EF4-FFF2-40B4-BE49-F238E27FC236}">
                <a16:creationId xmlns:a16="http://schemas.microsoft.com/office/drawing/2014/main" id="{BD95E2AF-3C36-31DC-5485-09E0225C4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8135" y="895031"/>
            <a:ext cx="5609749" cy="3148087"/>
          </a:xfrm>
          <a:prstGeom prst="rect">
            <a:avLst/>
          </a:prstGeom>
        </p:spPr>
      </p:pic>
    </p:spTree>
    <p:extLst>
      <p:ext uri="{BB962C8B-B14F-4D97-AF65-F5344CB8AC3E}">
        <p14:creationId xmlns:p14="http://schemas.microsoft.com/office/powerpoint/2010/main" val="2485351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04A80-1E36-4610-A0C7-18CE31BFC116}"/>
            </a:ext>
          </a:extLst>
        </p:cNvPr>
        <p:cNvGrpSpPr/>
        <p:nvPr/>
      </p:nvGrpSpPr>
      <p:grpSpPr>
        <a:xfrm>
          <a:off x="0" y="0"/>
          <a:ext cx="0" cy="0"/>
          <a:chOff x="0" y="0"/>
          <a:chExt cx="0" cy="0"/>
        </a:xfrm>
      </p:grpSpPr>
      <p:pic>
        <p:nvPicPr>
          <p:cNvPr id="3" name="Picture 2" descr="A colorful striped background with a letter&#10;&#10;AI-generated content may be incorrect.">
            <a:extLst>
              <a:ext uri="{FF2B5EF4-FFF2-40B4-BE49-F238E27FC236}">
                <a16:creationId xmlns:a16="http://schemas.microsoft.com/office/drawing/2014/main" id="{2E8F1733-C846-8B53-205D-09ACCEDB00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6" y="238125"/>
            <a:ext cx="4514850" cy="4095750"/>
          </a:xfrm>
          <a:prstGeom prst="rect">
            <a:avLst/>
          </a:prstGeom>
        </p:spPr>
      </p:pic>
      <p:pic>
        <p:nvPicPr>
          <p:cNvPr id="5" name="Picture 4" descr="A room with a large screen&#10;&#10;AI-generated content may be incorrect.">
            <a:extLst>
              <a:ext uri="{FF2B5EF4-FFF2-40B4-BE49-F238E27FC236}">
                <a16:creationId xmlns:a16="http://schemas.microsoft.com/office/drawing/2014/main" id="{17778823-F4FD-CA02-99F1-01F5328B5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964" y="3429000"/>
            <a:ext cx="4514850" cy="3009900"/>
          </a:xfrm>
          <a:prstGeom prst="rect">
            <a:avLst/>
          </a:prstGeom>
        </p:spPr>
      </p:pic>
      <p:pic>
        <p:nvPicPr>
          <p:cNvPr id="7" name="Picture 6" descr="A group of colorful lights&#10;&#10;AI-generated content may be incorrect.">
            <a:extLst>
              <a:ext uri="{FF2B5EF4-FFF2-40B4-BE49-F238E27FC236}">
                <a16:creationId xmlns:a16="http://schemas.microsoft.com/office/drawing/2014/main" id="{9666C0A6-93C9-6218-DDB1-9B981E498B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1602" y="1"/>
            <a:ext cx="3480398" cy="3429000"/>
          </a:xfrm>
          <a:prstGeom prst="rect">
            <a:avLst/>
          </a:prstGeom>
        </p:spPr>
      </p:pic>
    </p:spTree>
    <p:extLst>
      <p:ext uri="{BB962C8B-B14F-4D97-AF65-F5344CB8AC3E}">
        <p14:creationId xmlns:p14="http://schemas.microsoft.com/office/powerpoint/2010/main" val="3209812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Canadian new media artist. </a:t>
            </a:r>
            <a:r>
              <a:rPr lang="en-CA" sz="2000" dirty="0" err="1"/>
              <a:t>Techism</a:t>
            </a:r>
            <a:r>
              <a:rPr lang="en-CA" sz="2000" dirty="0"/>
              <a:t>. </a:t>
            </a: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D82A3F9-EEE3-B821-C0B7-4EEC48C1536E}"/>
              </a:ext>
            </a:extLst>
          </p:cNvPr>
          <p:cNvPicPr>
            <a:picLocks noChangeAspect="1"/>
          </p:cNvPicPr>
          <p:nvPr/>
        </p:nvPicPr>
        <p:blipFill>
          <a:blip r:embed="rId2"/>
          <a:stretch>
            <a:fillRect/>
          </a:stretch>
        </p:blipFill>
        <p:spPr>
          <a:xfrm>
            <a:off x="365760" y="154660"/>
            <a:ext cx="2314575" cy="1866900"/>
          </a:xfrm>
          <a:prstGeom prst="rect">
            <a:avLst/>
          </a:prstGeom>
        </p:spPr>
      </p:pic>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913828" y="263424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Christa Kim</a:t>
            </a:r>
            <a:endParaRPr lang="en-US" sz="5400" kern="1200" dirty="0">
              <a:latin typeface="+mj-lt"/>
              <a:ea typeface="+mj-ea"/>
              <a:cs typeface="+mj-cs"/>
            </a:endParaRPr>
          </a:p>
        </p:txBody>
      </p:sp>
      <p:pic>
        <p:nvPicPr>
          <p:cNvPr id="18" name="Picture 17" descr="A glass object with a glowing object inside&#10;&#10;AI-generated content may be incorrect.">
            <a:extLst>
              <a:ext uri="{FF2B5EF4-FFF2-40B4-BE49-F238E27FC236}">
                <a16:creationId xmlns:a16="http://schemas.microsoft.com/office/drawing/2014/main" id="{798EA59E-E73A-7ECD-8C19-5FCC93DEC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8908" y="566772"/>
            <a:ext cx="4836440" cy="4836440"/>
          </a:xfrm>
          <a:prstGeom prst="rect">
            <a:avLst/>
          </a:prstGeom>
        </p:spPr>
      </p:pic>
    </p:spTree>
    <p:extLst>
      <p:ext uri="{BB962C8B-B14F-4D97-AF65-F5344CB8AC3E}">
        <p14:creationId xmlns:p14="http://schemas.microsoft.com/office/powerpoint/2010/main" val="1639197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33B8-D974-2744-FD75-35964F68998F}"/>
            </a:ext>
          </a:extLst>
        </p:cNvPr>
        <p:cNvGrpSpPr/>
        <p:nvPr/>
      </p:nvGrpSpPr>
      <p:grpSpPr>
        <a:xfrm>
          <a:off x="0" y="0"/>
          <a:ext cx="0" cy="0"/>
          <a:chOff x="0" y="0"/>
          <a:chExt cx="0" cy="0"/>
        </a:xfrm>
      </p:grpSpPr>
      <p:pic>
        <p:nvPicPr>
          <p:cNvPr id="3" name="Picture 2" descr="A colorful lines in a black background&#10;&#10;AI-generated content may be incorrect.">
            <a:extLst>
              <a:ext uri="{FF2B5EF4-FFF2-40B4-BE49-F238E27FC236}">
                <a16:creationId xmlns:a16="http://schemas.microsoft.com/office/drawing/2014/main" id="{697F1B75-0B1D-4128-FE02-29095CD966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429000"/>
            <a:ext cx="4876799" cy="3252787"/>
          </a:xfrm>
          <a:prstGeom prst="rect">
            <a:avLst/>
          </a:prstGeom>
        </p:spPr>
      </p:pic>
      <p:pic>
        <p:nvPicPr>
          <p:cNvPr id="5" name="Picture 4" descr="A purple and orange circle&#10;&#10;AI-generated content may be incorrect.">
            <a:extLst>
              <a:ext uri="{FF2B5EF4-FFF2-40B4-BE49-F238E27FC236}">
                <a16:creationId xmlns:a16="http://schemas.microsoft.com/office/drawing/2014/main" id="{092F7DA3-32BD-3D60-12E0-8ACDE4B98C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003" y="176213"/>
            <a:ext cx="4514850" cy="2533650"/>
          </a:xfrm>
          <a:prstGeom prst="rect">
            <a:avLst/>
          </a:prstGeom>
        </p:spPr>
      </p:pic>
      <p:pic>
        <p:nvPicPr>
          <p:cNvPr id="7" name="Picture 6" descr="A black and pink screen on a white wall&#10;&#10;AI-generated content may be incorrect.">
            <a:extLst>
              <a:ext uri="{FF2B5EF4-FFF2-40B4-BE49-F238E27FC236}">
                <a16:creationId xmlns:a16="http://schemas.microsoft.com/office/drawing/2014/main" id="{158147BD-E032-67A7-75AD-FCD826B825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7972" y="2905806"/>
            <a:ext cx="3810000" cy="3686175"/>
          </a:xfrm>
          <a:prstGeom prst="rect">
            <a:avLst/>
          </a:prstGeom>
        </p:spPr>
      </p:pic>
    </p:spTree>
    <p:extLst>
      <p:ext uri="{BB962C8B-B14F-4D97-AF65-F5344CB8AC3E}">
        <p14:creationId xmlns:p14="http://schemas.microsoft.com/office/powerpoint/2010/main" val="1652761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NYC artist.</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913828" y="263424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hlinkClick r:id="rId2"/>
              </a:rPr>
              <a:t>Emily Xie</a:t>
            </a:r>
            <a:br>
              <a:rPr lang="en-CA" sz="5400" b="1" dirty="0"/>
            </a:br>
            <a:endParaRPr lang="en-US" sz="5400" kern="1200" dirty="0">
              <a:latin typeface="+mj-lt"/>
              <a:ea typeface="+mj-ea"/>
              <a:cs typeface="+mj-cs"/>
            </a:endParaRPr>
          </a:p>
        </p:txBody>
      </p:sp>
      <p:pic>
        <p:nvPicPr>
          <p:cNvPr id="18" name="Picture 17" descr="A glass object with a glowing object inside&#10;&#10;AI-generated content may be incorrect.">
            <a:extLst>
              <a:ext uri="{FF2B5EF4-FFF2-40B4-BE49-F238E27FC236}">
                <a16:creationId xmlns:a16="http://schemas.microsoft.com/office/drawing/2014/main" id="{798EA59E-E73A-7ECD-8C19-5FCC93DEC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8908" y="566772"/>
            <a:ext cx="4836440" cy="4836440"/>
          </a:xfrm>
          <a:prstGeom prst="rect">
            <a:avLst/>
          </a:prstGeom>
        </p:spPr>
      </p:pic>
      <p:pic>
        <p:nvPicPr>
          <p:cNvPr id="4" name="Picture 3" descr="A person smiling at camera&#10;&#10;AI-generated content may be incorrect.">
            <a:extLst>
              <a:ext uri="{FF2B5EF4-FFF2-40B4-BE49-F238E27FC236}">
                <a16:creationId xmlns:a16="http://schemas.microsoft.com/office/drawing/2014/main" id="{49436129-36A7-EEFA-7D2D-F6CDD7221B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687" y="265578"/>
            <a:ext cx="1984001" cy="1984001"/>
          </a:xfrm>
          <a:prstGeom prst="rect">
            <a:avLst/>
          </a:prstGeom>
        </p:spPr>
      </p:pic>
    </p:spTree>
    <p:extLst>
      <p:ext uri="{BB962C8B-B14F-4D97-AF65-F5344CB8AC3E}">
        <p14:creationId xmlns:p14="http://schemas.microsoft.com/office/powerpoint/2010/main" val="2215254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C2CFF-9B6A-1247-9992-FE5447960792}"/>
            </a:ext>
          </a:extLst>
        </p:cNvPr>
        <p:cNvGrpSpPr/>
        <p:nvPr/>
      </p:nvGrpSpPr>
      <p:grpSpPr>
        <a:xfrm>
          <a:off x="0" y="0"/>
          <a:ext cx="0" cy="0"/>
          <a:chOff x="0" y="0"/>
          <a:chExt cx="0" cy="0"/>
        </a:xfrm>
      </p:grpSpPr>
      <p:pic>
        <p:nvPicPr>
          <p:cNvPr id="3" name="Picture 2" descr="A red and blue dragon painting&#10;&#10;AI-generated content may be incorrect.">
            <a:extLst>
              <a:ext uri="{FF2B5EF4-FFF2-40B4-BE49-F238E27FC236}">
                <a16:creationId xmlns:a16="http://schemas.microsoft.com/office/drawing/2014/main" id="{F2364FE9-99BC-0A14-71C5-A472B4F95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7675"/>
            <a:ext cx="4514850" cy="2981325"/>
          </a:xfrm>
          <a:prstGeom prst="rect">
            <a:avLst/>
          </a:prstGeom>
        </p:spPr>
      </p:pic>
      <p:pic>
        <p:nvPicPr>
          <p:cNvPr id="5" name="Picture 4" descr="A group of flowers on a green background&#10;&#10;AI-generated content may be incorrect.">
            <a:extLst>
              <a:ext uri="{FF2B5EF4-FFF2-40B4-BE49-F238E27FC236}">
                <a16:creationId xmlns:a16="http://schemas.microsoft.com/office/drawing/2014/main" id="{1ED6445C-ED2F-C93A-4C83-95B603606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150" y="2343150"/>
            <a:ext cx="4514850" cy="4514850"/>
          </a:xfrm>
          <a:prstGeom prst="rect">
            <a:avLst/>
          </a:prstGeom>
        </p:spPr>
      </p:pic>
      <p:pic>
        <p:nvPicPr>
          <p:cNvPr id="7" name="Picture 6" descr="A close-up of a brown surface&#10;&#10;AI-generated content may be incorrect.">
            <a:extLst>
              <a:ext uri="{FF2B5EF4-FFF2-40B4-BE49-F238E27FC236}">
                <a16:creationId xmlns:a16="http://schemas.microsoft.com/office/drawing/2014/main" id="{CA15751D-AF86-7415-B2D0-BAD3145FF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7425" y="3629025"/>
            <a:ext cx="4514850" cy="2781300"/>
          </a:xfrm>
          <a:prstGeom prst="rect">
            <a:avLst/>
          </a:prstGeom>
        </p:spPr>
      </p:pic>
    </p:spTree>
    <p:extLst>
      <p:ext uri="{BB962C8B-B14F-4D97-AF65-F5344CB8AC3E}">
        <p14:creationId xmlns:p14="http://schemas.microsoft.com/office/powerpoint/2010/main" val="909084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639974" y="4043119"/>
            <a:ext cx="4036333" cy="1709849"/>
          </a:xfrm>
        </p:spPr>
        <p:txBody>
          <a:bodyPr vert="horz" lIns="91440" tIns="45720" rIns="91440" bIns="45720" rtlCol="0" anchor="b">
            <a:normAutofit/>
          </a:bodyPr>
          <a:lstStyle/>
          <a:p>
            <a:pPr marL="0" indent="0">
              <a:buNone/>
            </a:pPr>
            <a:r>
              <a:rPr lang="en-CA" sz="2000" dirty="0"/>
              <a:t>Data Artist. London.</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913828" y="263424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Tiziana </a:t>
            </a:r>
            <a:r>
              <a:rPr lang="en-CA" sz="5400" b="1" dirty="0" err="1"/>
              <a:t>Alocci</a:t>
            </a:r>
            <a:endParaRPr lang="en-US" sz="5400" kern="1200" dirty="0">
              <a:latin typeface="+mj-lt"/>
              <a:ea typeface="+mj-ea"/>
              <a:cs typeface="+mj-cs"/>
            </a:endParaRPr>
          </a:p>
        </p:txBody>
      </p:sp>
      <p:pic>
        <p:nvPicPr>
          <p:cNvPr id="4" name="Picture 3" descr="A person smiling at camera&#10;&#10;AI-generated content may be incorrect.">
            <a:extLst>
              <a:ext uri="{FF2B5EF4-FFF2-40B4-BE49-F238E27FC236}">
                <a16:creationId xmlns:a16="http://schemas.microsoft.com/office/drawing/2014/main" id="{49436129-36A7-EEFA-7D2D-F6CDD7221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687" y="265578"/>
            <a:ext cx="1984001" cy="1984001"/>
          </a:xfrm>
          <a:prstGeom prst="rect">
            <a:avLst/>
          </a:prstGeom>
        </p:spPr>
      </p:pic>
      <p:pic>
        <p:nvPicPr>
          <p:cNvPr id="5" name="Picture 4" descr="A white circle with lines in it&#10;&#10;AI-generated content may be incorrect.">
            <a:extLst>
              <a:ext uri="{FF2B5EF4-FFF2-40B4-BE49-F238E27FC236}">
                <a16:creationId xmlns:a16="http://schemas.microsoft.com/office/drawing/2014/main" id="{EE12B839-0914-8EBF-5A96-5737765E8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7705" y="771263"/>
            <a:ext cx="5100918" cy="5100918"/>
          </a:xfrm>
          <a:prstGeom prst="rect">
            <a:avLst/>
          </a:prstGeom>
        </p:spPr>
      </p:pic>
    </p:spTree>
    <p:extLst>
      <p:ext uri="{BB962C8B-B14F-4D97-AF65-F5344CB8AC3E}">
        <p14:creationId xmlns:p14="http://schemas.microsoft.com/office/powerpoint/2010/main" val="296221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89589-B469-82DD-9C39-64F08A38D4BA}"/>
            </a:ext>
          </a:extLst>
        </p:cNvPr>
        <p:cNvGrpSpPr/>
        <p:nvPr/>
      </p:nvGrpSpPr>
      <p:grpSpPr>
        <a:xfrm>
          <a:off x="0" y="0"/>
          <a:ext cx="0" cy="0"/>
          <a:chOff x="0" y="0"/>
          <a:chExt cx="0" cy="0"/>
        </a:xfrm>
      </p:grpSpPr>
      <p:pic>
        <p:nvPicPr>
          <p:cNvPr id="3" name="Picture 2" descr="A black and white picture of a solar eclipse&#10;&#10;AI-generated content may be incorrect.">
            <a:extLst>
              <a:ext uri="{FF2B5EF4-FFF2-40B4-BE49-F238E27FC236}">
                <a16:creationId xmlns:a16="http://schemas.microsoft.com/office/drawing/2014/main" id="{A8E38CE7-41A3-3015-9F8F-2D47F1D77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436" y="251011"/>
            <a:ext cx="4476471" cy="2985247"/>
          </a:xfrm>
          <a:prstGeom prst="rect">
            <a:avLst/>
          </a:prstGeom>
        </p:spPr>
      </p:pic>
      <p:pic>
        <p:nvPicPr>
          <p:cNvPr id="5" name="Picture 4" descr="A close up of a feather&#10;&#10;AI-generated content may be incorrect.">
            <a:extLst>
              <a:ext uri="{FF2B5EF4-FFF2-40B4-BE49-F238E27FC236}">
                <a16:creationId xmlns:a16="http://schemas.microsoft.com/office/drawing/2014/main" id="{6F50E0A1-71BA-8171-1D71-4004A918C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3095" y="251011"/>
            <a:ext cx="4514850" cy="4514850"/>
          </a:xfrm>
          <a:prstGeom prst="rect">
            <a:avLst/>
          </a:prstGeom>
        </p:spPr>
      </p:pic>
      <p:pic>
        <p:nvPicPr>
          <p:cNvPr id="7" name="Picture 6" descr="A close-up of a blue and green circle&#10;&#10;AI-generated content may be incorrect.">
            <a:extLst>
              <a:ext uri="{FF2B5EF4-FFF2-40B4-BE49-F238E27FC236}">
                <a16:creationId xmlns:a16="http://schemas.microsoft.com/office/drawing/2014/main" id="{02AC7446-E47E-5BB5-63A7-24FD95B23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4575" y="3621743"/>
            <a:ext cx="4514850" cy="2533650"/>
          </a:xfrm>
          <a:prstGeom prst="rect">
            <a:avLst/>
          </a:prstGeom>
        </p:spPr>
      </p:pic>
    </p:spTree>
    <p:extLst>
      <p:ext uri="{BB962C8B-B14F-4D97-AF65-F5344CB8AC3E}">
        <p14:creationId xmlns:p14="http://schemas.microsoft.com/office/powerpoint/2010/main" val="1793833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731521" y="3369465"/>
            <a:ext cx="4036333" cy="1709849"/>
          </a:xfrm>
        </p:spPr>
        <p:txBody>
          <a:bodyPr vert="horz" lIns="91440" tIns="45720" rIns="91440" bIns="45720" rtlCol="0" anchor="b">
            <a:normAutofit/>
          </a:bodyPr>
          <a:lstStyle/>
          <a:p>
            <a:pPr marL="0" indent="0">
              <a:buNone/>
            </a:pPr>
            <a:r>
              <a:rPr lang="en-CA" sz="2000" dirty="0"/>
              <a:t>Generative Artist. Chinese.</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913828" y="263424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Licia He</a:t>
            </a:r>
            <a:endParaRPr lang="en-US" sz="5400" kern="1200" dirty="0">
              <a:latin typeface="+mj-lt"/>
              <a:ea typeface="+mj-ea"/>
              <a:cs typeface="+mj-cs"/>
            </a:endParaRPr>
          </a:p>
        </p:txBody>
      </p:sp>
      <p:pic>
        <p:nvPicPr>
          <p:cNvPr id="16" name="Picture 15">
            <a:extLst>
              <a:ext uri="{FF2B5EF4-FFF2-40B4-BE49-F238E27FC236}">
                <a16:creationId xmlns:a16="http://schemas.microsoft.com/office/drawing/2014/main" id="{77AEEE4E-17A7-66BA-2B12-113EB4639D0A}"/>
              </a:ext>
            </a:extLst>
          </p:cNvPr>
          <p:cNvPicPr>
            <a:picLocks noChangeAspect="1"/>
          </p:cNvPicPr>
          <p:nvPr/>
        </p:nvPicPr>
        <p:blipFill>
          <a:blip r:embed="rId2"/>
          <a:stretch>
            <a:fillRect/>
          </a:stretch>
        </p:blipFill>
        <p:spPr>
          <a:xfrm>
            <a:off x="372858" y="143869"/>
            <a:ext cx="2575327" cy="2489742"/>
          </a:xfrm>
          <a:prstGeom prst="rect">
            <a:avLst/>
          </a:prstGeom>
        </p:spPr>
      </p:pic>
      <p:pic>
        <p:nvPicPr>
          <p:cNvPr id="20" name="Picture 19" descr="A close-up of a colorful pattern&#10;&#10;AI-generated content may be incorrect.">
            <a:extLst>
              <a:ext uri="{FF2B5EF4-FFF2-40B4-BE49-F238E27FC236}">
                <a16:creationId xmlns:a16="http://schemas.microsoft.com/office/drawing/2014/main" id="{8384E60B-47EB-9AAC-4492-318FAF680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9375" y="981380"/>
            <a:ext cx="6012339" cy="4007224"/>
          </a:xfrm>
          <a:prstGeom prst="rect">
            <a:avLst/>
          </a:prstGeom>
        </p:spPr>
      </p:pic>
    </p:spTree>
    <p:extLst>
      <p:ext uri="{BB962C8B-B14F-4D97-AF65-F5344CB8AC3E}">
        <p14:creationId xmlns:p14="http://schemas.microsoft.com/office/powerpoint/2010/main" val="1791116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7167B-EE63-CD26-9EA4-A478CBD49FFD}"/>
            </a:ext>
          </a:extLst>
        </p:cNvPr>
        <p:cNvGrpSpPr/>
        <p:nvPr/>
      </p:nvGrpSpPr>
      <p:grpSpPr>
        <a:xfrm>
          <a:off x="0" y="0"/>
          <a:ext cx="0" cy="0"/>
          <a:chOff x="0" y="0"/>
          <a:chExt cx="0" cy="0"/>
        </a:xfrm>
      </p:grpSpPr>
      <p:pic>
        <p:nvPicPr>
          <p:cNvPr id="3" name="Picture 2" descr="A blue and white pattern&#10;&#10;AI-generated content may be incorrect.">
            <a:extLst>
              <a:ext uri="{FF2B5EF4-FFF2-40B4-BE49-F238E27FC236}">
                <a16:creationId xmlns:a16="http://schemas.microsoft.com/office/drawing/2014/main" id="{E6681991-A1E5-47D9-2E70-32C51CEEB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41" y="3429000"/>
            <a:ext cx="4526236" cy="3236259"/>
          </a:xfrm>
          <a:prstGeom prst="rect">
            <a:avLst/>
          </a:prstGeom>
        </p:spPr>
      </p:pic>
      <p:pic>
        <p:nvPicPr>
          <p:cNvPr id="5" name="Picture 4" descr="A close-up of a painting&#10;&#10;AI-generated content may be incorrect.">
            <a:extLst>
              <a:ext uri="{FF2B5EF4-FFF2-40B4-BE49-F238E27FC236}">
                <a16:creationId xmlns:a16="http://schemas.microsoft.com/office/drawing/2014/main" id="{2672D8D5-951C-038A-B20D-0327B53567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8536" y="1028700"/>
            <a:ext cx="4514850" cy="5829300"/>
          </a:xfrm>
          <a:prstGeom prst="rect">
            <a:avLst/>
          </a:prstGeom>
        </p:spPr>
      </p:pic>
      <p:pic>
        <p:nvPicPr>
          <p:cNvPr id="7" name="Picture 6" descr="A colorful painting of a person&#10;&#10;AI-generated content may be incorrect.">
            <a:extLst>
              <a:ext uri="{FF2B5EF4-FFF2-40B4-BE49-F238E27FC236}">
                <a16:creationId xmlns:a16="http://schemas.microsoft.com/office/drawing/2014/main" id="{056BA1E6-3BAC-DA80-3B1C-64C516CC7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7577" y="192741"/>
            <a:ext cx="3374632" cy="4770049"/>
          </a:xfrm>
          <a:prstGeom prst="rect">
            <a:avLst/>
          </a:prstGeom>
        </p:spPr>
      </p:pic>
    </p:spTree>
    <p:extLst>
      <p:ext uri="{BB962C8B-B14F-4D97-AF65-F5344CB8AC3E}">
        <p14:creationId xmlns:p14="http://schemas.microsoft.com/office/powerpoint/2010/main" val="73925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731521" y="3369465"/>
            <a:ext cx="4036333" cy="1709849"/>
          </a:xfrm>
        </p:spPr>
        <p:txBody>
          <a:bodyPr vert="horz" lIns="91440" tIns="45720" rIns="91440" bIns="45720" rtlCol="0" anchor="b">
            <a:normAutofit/>
          </a:bodyPr>
          <a:lstStyle/>
          <a:p>
            <a:pPr marL="0" indent="0">
              <a:buNone/>
            </a:pPr>
            <a:r>
              <a:rPr lang="en-CA" sz="2000" dirty="0"/>
              <a:t>Generative Artist. NYC.</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913828" y="2634246"/>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dirty="0"/>
              <a:t>Erick Calderon</a:t>
            </a:r>
            <a:endParaRPr lang="en-US" sz="5400" kern="1200" dirty="0">
              <a:latin typeface="+mj-lt"/>
              <a:ea typeface="+mj-ea"/>
              <a:cs typeface="+mj-cs"/>
            </a:endParaRPr>
          </a:p>
        </p:txBody>
      </p:sp>
      <p:pic>
        <p:nvPicPr>
          <p:cNvPr id="8" name="Picture 7" descr="A person with beard and mustache smiling&#10;&#10;AI-generated content may be incorrect.">
            <a:extLst>
              <a:ext uri="{FF2B5EF4-FFF2-40B4-BE49-F238E27FC236}">
                <a16:creationId xmlns:a16="http://schemas.microsoft.com/office/drawing/2014/main" id="{A59F8130-57F6-2409-781C-5D2D4A376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59" y="120692"/>
            <a:ext cx="2512919" cy="2512919"/>
          </a:xfrm>
          <a:prstGeom prst="rect">
            <a:avLst/>
          </a:prstGeom>
        </p:spPr>
      </p:pic>
      <p:pic>
        <p:nvPicPr>
          <p:cNvPr id="18" name="Picture 17" descr="A colorful pattern with lines and dots&#10;&#10;AI-generated content may be incorrect.">
            <a:extLst>
              <a:ext uri="{FF2B5EF4-FFF2-40B4-BE49-F238E27FC236}">
                <a16:creationId xmlns:a16="http://schemas.microsoft.com/office/drawing/2014/main" id="{777D0FA7-C48C-B9A3-A3C3-1F66C7CE6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2928" y="1209527"/>
            <a:ext cx="5915130" cy="4224389"/>
          </a:xfrm>
          <a:prstGeom prst="rect">
            <a:avLst/>
          </a:prstGeom>
        </p:spPr>
      </p:pic>
    </p:spTree>
    <p:extLst>
      <p:ext uri="{BB962C8B-B14F-4D97-AF65-F5344CB8AC3E}">
        <p14:creationId xmlns:p14="http://schemas.microsoft.com/office/powerpoint/2010/main" val="365226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D05A5-B036-1919-7B65-BA96C9422278}"/>
            </a:ext>
          </a:extLst>
        </p:cNvPr>
        <p:cNvGrpSpPr/>
        <p:nvPr/>
      </p:nvGrpSpPr>
      <p:grpSpPr>
        <a:xfrm>
          <a:off x="0" y="0"/>
          <a:ext cx="0" cy="0"/>
          <a:chOff x="0" y="0"/>
          <a:chExt cx="0" cy="0"/>
        </a:xfrm>
      </p:grpSpPr>
      <p:pic>
        <p:nvPicPr>
          <p:cNvPr id="3" name="Picture 2" descr="A colorful spiraling lines&#10;&#10;AI-generated content may be incorrect.">
            <a:extLst>
              <a:ext uri="{FF2B5EF4-FFF2-40B4-BE49-F238E27FC236}">
                <a16:creationId xmlns:a16="http://schemas.microsoft.com/office/drawing/2014/main" id="{CBBE8AB7-14C7-5F69-1D14-7248AD9C4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337" y="0"/>
            <a:ext cx="5456767" cy="5456767"/>
          </a:xfrm>
          <a:prstGeom prst="rect">
            <a:avLst/>
          </a:prstGeom>
        </p:spPr>
      </p:pic>
      <p:pic>
        <p:nvPicPr>
          <p:cNvPr id="5" name="Picture 4" descr="Several green and black tubes&#10;&#10;AI-generated content may be incorrect.">
            <a:extLst>
              <a:ext uri="{FF2B5EF4-FFF2-40B4-BE49-F238E27FC236}">
                <a16:creationId xmlns:a16="http://schemas.microsoft.com/office/drawing/2014/main" id="{8A3444D7-87D0-4C88-B4CA-60ED4B069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3093" y="419100"/>
            <a:ext cx="4514850" cy="3009900"/>
          </a:xfrm>
          <a:prstGeom prst="rect">
            <a:avLst/>
          </a:prstGeom>
        </p:spPr>
      </p:pic>
      <p:pic>
        <p:nvPicPr>
          <p:cNvPr id="7" name="Picture 6" descr="A heart made of square blocks&#10;&#10;AI-generated content may be incorrect.">
            <a:extLst>
              <a:ext uri="{FF2B5EF4-FFF2-40B4-BE49-F238E27FC236}">
                <a16:creationId xmlns:a16="http://schemas.microsoft.com/office/drawing/2014/main" id="{160FBF3B-E655-9692-8618-5A0271C81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7546" y="3429000"/>
            <a:ext cx="4514850" cy="3381375"/>
          </a:xfrm>
          <a:prstGeom prst="rect">
            <a:avLst/>
          </a:prstGeom>
        </p:spPr>
      </p:pic>
    </p:spTree>
    <p:extLst>
      <p:ext uri="{BB962C8B-B14F-4D97-AF65-F5344CB8AC3E}">
        <p14:creationId xmlns:p14="http://schemas.microsoft.com/office/powerpoint/2010/main" val="998731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496824" y="4153183"/>
            <a:ext cx="4036333" cy="1709849"/>
          </a:xfrm>
        </p:spPr>
        <p:txBody>
          <a:bodyPr vert="horz" lIns="91440" tIns="45720" rIns="91440" bIns="45720" rtlCol="0" anchor="b">
            <a:normAutofit/>
          </a:bodyPr>
          <a:lstStyle/>
          <a:p>
            <a:pPr marL="0" indent="0">
              <a:buNone/>
            </a:pPr>
            <a:r>
              <a:rPr lang="en-CA" sz="2000" dirty="0"/>
              <a:t>Generative Artist. Austin.</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1232390" y="2704817"/>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Tyler Hobbs</a:t>
            </a:r>
            <a:br>
              <a:rPr lang="en-CA" sz="5400" b="1" dirty="0"/>
            </a:br>
            <a:endParaRPr lang="en-US" sz="5400" kern="1200" dirty="0">
              <a:latin typeface="+mj-lt"/>
              <a:ea typeface="+mj-ea"/>
              <a:cs typeface="+mj-cs"/>
            </a:endParaRPr>
          </a:p>
        </p:txBody>
      </p:sp>
      <p:pic>
        <p:nvPicPr>
          <p:cNvPr id="8" name="Picture 7" descr="A person with beard and mustache smiling&#10;&#10;AI-generated content may be incorrect.">
            <a:extLst>
              <a:ext uri="{FF2B5EF4-FFF2-40B4-BE49-F238E27FC236}">
                <a16:creationId xmlns:a16="http://schemas.microsoft.com/office/drawing/2014/main" id="{A59F8130-57F6-2409-781C-5D2D4A376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59" y="120692"/>
            <a:ext cx="2512919" cy="2512919"/>
          </a:xfrm>
          <a:prstGeom prst="rect">
            <a:avLst/>
          </a:prstGeom>
        </p:spPr>
      </p:pic>
      <p:pic>
        <p:nvPicPr>
          <p:cNvPr id="4" name="Picture 3" descr="A colorful mosaic of dots&#10;&#10;AI-generated content may be incorrect.">
            <a:extLst>
              <a:ext uri="{FF2B5EF4-FFF2-40B4-BE49-F238E27FC236}">
                <a16:creationId xmlns:a16="http://schemas.microsoft.com/office/drawing/2014/main" id="{3001473C-53B7-F4D1-E87C-608A54DFD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3644" y="798009"/>
            <a:ext cx="3597714" cy="5047426"/>
          </a:xfrm>
          <a:prstGeom prst="rect">
            <a:avLst/>
          </a:prstGeom>
        </p:spPr>
      </p:pic>
    </p:spTree>
    <p:extLst>
      <p:ext uri="{BB962C8B-B14F-4D97-AF65-F5344CB8AC3E}">
        <p14:creationId xmlns:p14="http://schemas.microsoft.com/office/powerpoint/2010/main" val="3842892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7CFAF-CFC2-9C70-AD8C-E6EF24802A83}"/>
            </a:ext>
          </a:extLst>
        </p:cNvPr>
        <p:cNvGrpSpPr/>
        <p:nvPr/>
      </p:nvGrpSpPr>
      <p:grpSpPr>
        <a:xfrm>
          <a:off x="0" y="0"/>
          <a:ext cx="0" cy="0"/>
          <a:chOff x="0" y="0"/>
          <a:chExt cx="0" cy="0"/>
        </a:xfrm>
      </p:grpSpPr>
      <p:pic>
        <p:nvPicPr>
          <p:cNvPr id="3" name="Picture 2" descr="A black and white striped pattern&#10;&#10;AI-generated content may be incorrect.">
            <a:extLst>
              <a:ext uri="{FF2B5EF4-FFF2-40B4-BE49-F238E27FC236}">
                <a16:creationId xmlns:a16="http://schemas.microsoft.com/office/drawing/2014/main" id="{6A85F289-6229-F71F-CC02-D1958BB88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147" y="185737"/>
            <a:ext cx="4514850" cy="3009900"/>
          </a:xfrm>
          <a:prstGeom prst="rect">
            <a:avLst/>
          </a:prstGeom>
        </p:spPr>
      </p:pic>
      <p:pic>
        <p:nvPicPr>
          <p:cNvPr id="5" name="Picture 4" descr="A close-up of a painting&#10;&#10;AI-generated content may be incorrect.">
            <a:extLst>
              <a:ext uri="{FF2B5EF4-FFF2-40B4-BE49-F238E27FC236}">
                <a16:creationId xmlns:a16="http://schemas.microsoft.com/office/drawing/2014/main" id="{973519EF-5962-670C-E93F-D913029E4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2003" y="419100"/>
            <a:ext cx="4514850" cy="5553075"/>
          </a:xfrm>
          <a:prstGeom prst="rect">
            <a:avLst/>
          </a:prstGeom>
        </p:spPr>
      </p:pic>
      <p:pic>
        <p:nvPicPr>
          <p:cNvPr id="7" name="Picture 6" descr="A blue and white pattern&#10;&#10;AI-generated content may be incorrect.">
            <a:extLst>
              <a:ext uri="{FF2B5EF4-FFF2-40B4-BE49-F238E27FC236}">
                <a16:creationId xmlns:a16="http://schemas.microsoft.com/office/drawing/2014/main" id="{1C9512DD-040F-0E36-3FC5-AE826DA702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8575" y="3326266"/>
            <a:ext cx="3483428" cy="3483428"/>
          </a:xfrm>
          <a:prstGeom prst="rect">
            <a:avLst/>
          </a:prstGeom>
        </p:spPr>
      </p:pic>
    </p:spTree>
    <p:extLst>
      <p:ext uri="{BB962C8B-B14F-4D97-AF65-F5344CB8AC3E}">
        <p14:creationId xmlns:p14="http://schemas.microsoft.com/office/powerpoint/2010/main" val="2532724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496824" y="4699115"/>
            <a:ext cx="4036333" cy="1709849"/>
          </a:xfrm>
        </p:spPr>
        <p:txBody>
          <a:bodyPr vert="horz" lIns="91440" tIns="45720" rIns="91440" bIns="45720" rtlCol="0" anchor="b">
            <a:normAutofit/>
          </a:bodyPr>
          <a:lstStyle/>
          <a:p>
            <a:pPr marL="0" indent="0">
              <a:buNone/>
            </a:pPr>
            <a:r>
              <a:rPr lang="en-CA" sz="2000" dirty="0"/>
              <a:t>Generative Artist. Canada.</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1190498" y="2984992"/>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Dmitri Cherniak</a:t>
            </a:r>
            <a:br>
              <a:rPr lang="en-CA" sz="5400" b="1" dirty="0"/>
            </a:br>
            <a:br>
              <a:rPr lang="en-CA" sz="5400" b="1" dirty="0"/>
            </a:br>
            <a:endParaRPr lang="en-US" sz="5400" kern="1200" dirty="0">
              <a:latin typeface="+mj-lt"/>
              <a:ea typeface="+mj-ea"/>
              <a:cs typeface="+mj-cs"/>
            </a:endParaRPr>
          </a:p>
        </p:txBody>
      </p:sp>
      <p:pic>
        <p:nvPicPr>
          <p:cNvPr id="5" name="Picture 4" descr="A person in a black shirt&#10;&#10;AI-generated content may be incorrect.">
            <a:extLst>
              <a:ext uri="{FF2B5EF4-FFF2-40B4-BE49-F238E27FC236}">
                <a16:creationId xmlns:a16="http://schemas.microsoft.com/office/drawing/2014/main" id="{F1853443-1461-0F61-85DA-9B18AF982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27" y="45143"/>
            <a:ext cx="2859741" cy="2859741"/>
          </a:xfrm>
          <a:prstGeom prst="rect">
            <a:avLst/>
          </a:prstGeom>
        </p:spPr>
      </p:pic>
      <p:pic>
        <p:nvPicPr>
          <p:cNvPr id="16" name="Picture 15">
            <a:extLst>
              <a:ext uri="{FF2B5EF4-FFF2-40B4-BE49-F238E27FC236}">
                <a16:creationId xmlns:a16="http://schemas.microsoft.com/office/drawing/2014/main" id="{D991F928-28B5-90D7-B893-BAC4AFE34065}"/>
              </a:ext>
            </a:extLst>
          </p:cNvPr>
          <p:cNvPicPr>
            <a:picLocks noChangeAspect="1"/>
          </p:cNvPicPr>
          <p:nvPr/>
        </p:nvPicPr>
        <p:blipFill>
          <a:blip r:embed="rId3"/>
          <a:stretch>
            <a:fillRect/>
          </a:stretch>
        </p:blipFill>
        <p:spPr>
          <a:xfrm>
            <a:off x="6360367" y="680477"/>
            <a:ext cx="5120867" cy="5164511"/>
          </a:xfrm>
          <a:prstGeom prst="rect">
            <a:avLst/>
          </a:prstGeom>
        </p:spPr>
      </p:pic>
    </p:spTree>
    <p:extLst>
      <p:ext uri="{BB962C8B-B14F-4D97-AF65-F5344CB8AC3E}">
        <p14:creationId xmlns:p14="http://schemas.microsoft.com/office/powerpoint/2010/main" val="2587162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A9F7D-0635-0435-285F-71B650744123}"/>
            </a:ext>
          </a:extLst>
        </p:cNvPr>
        <p:cNvGrpSpPr/>
        <p:nvPr/>
      </p:nvGrpSpPr>
      <p:grpSpPr>
        <a:xfrm>
          <a:off x="0" y="0"/>
          <a:ext cx="0" cy="0"/>
          <a:chOff x="0" y="0"/>
          <a:chExt cx="0" cy="0"/>
        </a:xfrm>
      </p:grpSpPr>
      <p:pic>
        <p:nvPicPr>
          <p:cNvPr id="3" name="Picture 2" descr="A yellow and black machine parts&#10;&#10;AI-generated content may be incorrect.">
            <a:extLst>
              <a:ext uri="{FF2B5EF4-FFF2-40B4-BE49-F238E27FC236}">
                <a16:creationId xmlns:a16="http://schemas.microsoft.com/office/drawing/2014/main" id="{039641C2-1AEC-178B-285F-F900DA7AB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670" y="215152"/>
            <a:ext cx="3899647" cy="3899647"/>
          </a:xfrm>
          <a:prstGeom prst="rect">
            <a:avLst/>
          </a:prstGeom>
        </p:spPr>
      </p:pic>
      <p:pic>
        <p:nvPicPr>
          <p:cNvPr id="5" name="Picture 4" descr="A group of colorful boxes&#10;&#10;AI-generated content may be incorrect.">
            <a:extLst>
              <a:ext uri="{FF2B5EF4-FFF2-40B4-BE49-F238E27FC236}">
                <a16:creationId xmlns:a16="http://schemas.microsoft.com/office/drawing/2014/main" id="{131B5211-521C-7DD1-5E5F-3E0BA8D8E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4580" y="215152"/>
            <a:ext cx="4476750" cy="4476750"/>
          </a:xfrm>
          <a:prstGeom prst="rect">
            <a:avLst/>
          </a:prstGeom>
        </p:spPr>
      </p:pic>
      <p:pic>
        <p:nvPicPr>
          <p:cNvPr id="9" name="Picture 8" descr="A close-up of a logo&#10;&#10;AI-generated content may be incorrect.">
            <a:extLst>
              <a:ext uri="{FF2B5EF4-FFF2-40B4-BE49-F238E27FC236}">
                <a16:creationId xmlns:a16="http://schemas.microsoft.com/office/drawing/2014/main" id="{5F7223E0-269F-738B-ADE1-B6B305CEFE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0999" y="3428999"/>
            <a:ext cx="3240741" cy="3240741"/>
          </a:xfrm>
          <a:prstGeom prst="rect">
            <a:avLst/>
          </a:prstGeom>
        </p:spPr>
      </p:pic>
    </p:spTree>
    <p:extLst>
      <p:ext uri="{BB962C8B-B14F-4D97-AF65-F5344CB8AC3E}">
        <p14:creationId xmlns:p14="http://schemas.microsoft.com/office/powerpoint/2010/main" val="1058787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FF970A-EBE3-17F6-C1A2-C1D47AC79675}"/>
              </a:ext>
            </a:extLst>
          </p:cNvPr>
          <p:cNvSpPr>
            <a:spLocks noGrp="1"/>
          </p:cNvSpPr>
          <p:nvPr>
            <p:ph idx="1"/>
          </p:nvPr>
        </p:nvSpPr>
        <p:spPr>
          <a:xfrm>
            <a:off x="496824" y="4699115"/>
            <a:ext cx="4036333" cy="1709849"/>
          </a:xfrm>
        </p:spPr>
        <p:txBody>
          <a:bodyPr vert="horz" lIns="91440" tIns="45720" rIns="91440" bIns="45720" rtlCol="0" anchor="b">
            <a:normAutofit/>
          </a:bodyPr>
          <a:lstStyle/>
          <a:p>
            <a:pPr marL="0" indent="0">
              <a:buNone/>
            </a:pPr>
            <a:r>
              <a:rPr lang="en-CA" sz="2000" dirty="0"/>
              <a:t>Generative Artist. Canada.</a:t>
            </a:r>
          </a:p>
          <a:p>
            <a:pPr marL="0" indent="0">
              <a:buNone/>
            </a:pPr>
            <a:endParaRPr lang="en-US" sz="2000" kern="1200" dirty="0">
              <a:solidFill>
                <a:schemeClr val="tx1"/>
              </a:solidFill>
              <a:latin typeface="+mn-lt"/>
              <a:ea typeface="+mn-ea"/>
              <a:cs typeface="+mn-cs"/>
            </a:endParaRP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79AE948-D4EB-48C7-8B3C-39C14C49A65A}"/>
              </a:ext>
            </a:extLst>
          </p:cNvPr>
          <p:cNvSpPr>
            <a:spLocks noGrp="1"/>
          </p:cNvSpPr>
          <p:nvPr>
            <p:ph type="title"/>
          </p:nvPr>
        </p:nvSpPr>
        <p:spPr>
          <a:xfrm>
            <a:off x="1190498" y="2984992"/>
            <a:ext cx="4036334" cy="1532358"/>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Artist</a:t>
            </a:r>
            <a:r>
              <a:rPr lang="en-US" sz="5400" kern="1200" dirty="0">
                <a:latin typeface="+mj-lt"/>
                <a:ea typeface="+mj-ea"/>
                <a:cs typeface="+mj-cs"/>
              </a:rPr>
              <a:t>: </a:t>
            </a:r>
            <a:r>
              <a:rPr lang="en-CA" sz="5400" b="1" dirty="0"/>
              <a:t>Matt DesLauriers</a:t>
            </a:r>
            <a:br>
              <a:rPr lang="en-CA" sz="5400" b="1" dirty="0"/>
            </a:br>
            <a:br>
              <a:rPr lang="en-CA" sz="5400" b="1" dirty="0"/>
            </a:br>
            <a:endParaRPr lang="en-US" sz="5400" kern="1200" dirty="0">
              <a:latin typeface="+mj-lt"/>
              <a:ea typeface="+mj-ea"/>
              <a:cs typeface="+mj-cs"/>
            </a:endParaRPr>
          </a:p>
        </p:txBody>
      </p:sp>
      <p:pic>
        <p:nvPicPr>
          <p:cNvPr id="4" name="Picture 3" descr="A person with glasses and beard&#10;&#10;AI-generated content may be incorrect.">
            <a:extLst>
              <a:ext uri="{FF2B5EF4-FFF2-40B4-BE49-F238E27FC236}">
                <a16:creationId xmlns:a16="http://schemas.microsoft.com/office/drawing/2014/main" id="{62B4A7E5-95AC-CFA0-2C04-755FA0833F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534" y="151955"/>
            <a:ext cx="2593771" cy="2593771"/>
          </a:xfrm>
          <a:prstGeom prst="rect">
            <a:avLst/>
          </a:prstGeom>
        </p:spPr>
      </p:pic>
      <p:pic>
        <p:nvPicPr>
          <p:cNvPr id="7" name="Picture 6" descr="A colorful square with different colored squares&#10;&#10;AI-generated content may be incorrect.">
            <a:extLst>
              <a:ext uri="{FF2B5EF4-FFF2-40B4-BE49-F238E27FC236}">
                <a16:creationId xmlns:a16="http://schemas.microsoft.com/office/drawing/2014/main" id="{2738CAA9-5EB7-0A1A-17DC-136B3AF6B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6508" y="1039189"/>
            <a:ext cx="4514850" cy="4514850"/>
          </a:xfrm>
          <a:prstGeom prst="rect">
            <a:avLst/>
          </a:prstGeom>
        </p:spPr>
      </p:pic>
    </p:spTree>
    <p:extLst>
      <p:ext uri="{BB962C8B-B14F-4D97-AF65-F5344CB8AC3E}">
        <p14:creationId xmlns:p14="http://schemas.microsoft.com/office/powerpoint/2010/main" val="452701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27EBF-DC0F-E7DC-B05F-A97E55141A01}"/>
            </a:ext>
          </a:extLst>
        </p:cNvPr>
        <p:cNvGrpSpPr/>
        <p:nvPr/>
      </p:nvGrpSpPr>
      <p:grpSpPr>
        <a:xfrm>
          <a:off x="0" y="0"/>
          <a:ext cx="0" cy="0"/>
          <a:chOff x="0" y="0"/>
          <a:chExt cx="0" cy="0"/>
        </a:xfrm>
      </p:grpSpPr>
      <p:pic>
        <p:nvPicPr>
          <p:cNvPr id="3" name="Picture 2" descr="A red and green striped background&#10;&#10;AI-generated content may be incorrect.">
            <a:extLst>
              <a:ext uri="{FF2B5EF4-FFF2-40B4-BE49-F238E27FC236}">
                <a16:creationId xmlns:a16="http://schemas.microsoft.com/office/drawing/2014/main" id="{FFF16EE7-B7E8-F190-9C60-3FFA881D39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30" y="0"/>
            <a:ext cx="3857625" cy="6858000"/>
          </a:xfrm>
          <a:prstGeom prst="rect">
            <a:avLst/>
          </a:prstGeom>
        </p:spPr>
      </p:pic>
      <p:pic>
        <p:nvPicPr>
          <p:cNvPr id="5" name="Picture 4" descr="A close up of a fabric&#10;&#10;AI-generated content may be incorrect.">
            <a:extLst>
              <a:ext uri="{FF2B5EF4-FFF2-40B4-BE49-F238E27FC236}">
                <a16:creationId xmlns:a16="http://schemas.microsoft.com/office/drawing/2014/main" id="{ADBD0DCD-92E2-3483-25A1-2C463EA50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3970" y="1959429"/>
            <a:ext cx="3249699" cy="4812846"/>
          </a:xfrm>
          <a:prstGeom prst="rect">
            <a:avLst/>
          </a:prstGeom>
        </p:spPr>
      </p:pic>
      <p:pic>
        <p:nvPicPr>
          <p:cNvPr id="7" name="Picture 6" descr="A blurry image of squares and lines&#10;&#10;AI-generated content may be incorrect.">
            <a:extLst>
              <a:ext uri="{FF2B5EF4-FFF2-40B4-BE49-F238E27FC236}">
                <a16:creationId xmlns:a16="http://schemas.microsoft.com/office/drawing/2014/main" id="{1FF7A527-022C-4031-C955-7DADDB4B1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2537" y="1171575"/>
            <a:ext cx="4514850" cy="4514850"/>
          </a:xfrm>
          <a:prstGeom prst="rect">
            <a:avLst/>
          </a:prstGeom>
        </p:spPr>
      </p:pic>
    </p:spTree>
    <p:extLst>
      <p:ext uri="{BB962C8B-B14F-4D97-AF65-F5344CB8AC3E}">
        <p14:creationId xmlns:p14="http://schemas.microsoft.com/office/powerpoint/2010/main" val="2038747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9000-197E-EDE0-AD04-F82A52D6A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3C720-978B-DC84-3FF7-D6D5ECDB918C}"/>
              </a:ext>
            </a:extLst>
          </p:cNvPr>
          <p:cNvSpPr>
            <a:spLocks noGrp="1"/>
          </p:cNvSpPr>
          <p:nvPr>
            <p:ph type="title"/>
          </p:nvPr>
        </p:nvSpPr>
        <p:spPr>
          <a:xfrm>
            <a:off x="385196" y="0"/>
            <a:ext cx="11421608" cy="6608367"/>
          </a:xfrm>
        </p:spPr>
        <p:txBody>
          <a:bodyPr vert="horz" lIns="91440" tIns="45720" rIns="91440" bIns="45720" rtlCol="0" anchor="t">
            <a:normAutofit fontScale="90000"/>
          </a:bodyPr>
          <a:lstStyle/>
          <a:p>
            <a:r>
              <a:rPr lang="en-CA" sz="5400" kern="1200" dirty="0">
                <a:solidFill>
                  <a:schemeClr val="tx1"/>
                </a:solidFill>
                <a:latin typeface="+mj-lt"/>
                <a:ea typeface="+mj-ea"/>
                <a:cs typeface="+mj-cs"/>
              </a:rPr>
              <a:t>We will learn:</a:t>
            </a:r>
            <a:br>
              <a:rPr lang="en-CA" sz="5400" kern="1200" dirty="0">
                <a:solidFill>
                  <a:schemeClr val="tx1"/>
                </a:solidFill>
                <a:latin typeface="+mj-lt"/>
                <a:ea typeface="+mj-ea"/>
                <a:cs typeface="+mj-cs"/>
              </a:rPr>
            </a:br>
            <a:br>
              <a:rPr lang="en-CA" sz="5400" kern="1200" dirty="0">
                <a:solidFill>
                  <a:schemeClr val="tx1"/>
                </a:solidFill>
                <a:latin typeface="+mj-lt"/>
                <a:ea typeface="+mj-ea"/>
                <a:cs typeface="+mj-cs"/>
              </a:rPr>
            </a:br>
            <a:r>
              <a:rPr lang="en-CA" sz="5400" kern="1200" dirty="0">
                <a:solidFill>
                  <a:schemeClr val="tx1"/>
                </a:solidFill>
                <a:latin typeface="+mj-lt"/>
                <a:ea typeface="+mj-ea"/>
                <a:cs typeface="+mj-cs"/>
              </a:rPr>
              <a:t>Technology and methods – HOW it is made.</a:t>
            </a:r>
            <a:br>
              <a:rPr lang="en-CA" sz="5400" kern="1200" dirty="0">
                <a:solidFill>
                  <a:schemeClr val="tx1"/>
                </a:solidFill>
                <a:latin typeface="+mj-lt"/>
                <a:ea typeface="+mj-ea"/>
                <a:cs typeface="+mj-cs"/>
              </a:rPr>
            </a:br>
            <a:r>
              <a:rPr lang="en-CA" sz="5400" kern="1200" dirty="0">
                <a:solidFill>
                  <a:schemeClr val="tx1"/>
                </a:solidFill>
                <a:latin typeface="+mj-lt"/>
                <a:ea typeface="+mj-ea"/>
                <a:cs typeface="+mj-cs"/>
              </a:rPr>
              <a:t>              Algorithms</a:t>
            </a:r>
            <a:br>
              <a:rPr lang="en-CA" sz="5400" kern="1200" dirty="0">
                <a:solidFill>
                  <a:schemeClr val="tx1"/>
                </a:solidFill>
                <a:latin typeface="+mj-lt"/>
                <a:ea typeface="+mj-ea"/>
                <a:cs typeface="+mj-cs"/>
              </a:rPr>
            </a:br>
            <a:r>
              <a:rPr lang="en-CA" sz="5400" kern="1200" dirty="0">
                <a:solidFill>
                  <a:schemeClr val="tx1"/>
                </a:solidFill>
                <a:latin typeface="+mj-lt"/>
                <a:ea typeface="+mj-ea"/>
                <a:cs typeface="+mj-cs"/>
              </a:rPr>
              <a:t>              Graphics in discrete spaces</a:t>
            </a:r>
            <a:br>
              <a:rPr lang="en-CA" sz="5400" kern="1200" dirty="0">
                <a:solidFill>
                  <a:schemeClr val="tx1"/>
                </a:solidFill>
                <a:latin typeface="+mj-lt"/>
                <a:ea typeface="+mj-ea"/>
                <a:cs typeface="+mj-cs"/>
              </a:rPr>
            </a:br>
            <a:br>
              <a:rPr lang="en-CA" sz="5400" kern="1200" dirty="0">
                <a:solidFill>
                  <a:schemeClr val="tx1"/>
                </a:solidFill>
                <a:latin typeface="+mj-lt"/>
                <a:ea typeface="+mj-ea"/>
                <a:cs typeface="+mj-cs"/>
              </a:rPr>
            </a:br>
            <a:r>
              <a:rPr lang="en-CA" sz="5400" kern="1200" dirty="0">
                <a:solidFill>
                  <a:schemeClr val="tx1"/>
                </a:solidFill>
                <a:latin typeface="+mj-lt"/>
                <a:ea typeface="+mj-ea"/>
                <a:cs typeface="+mj-cs"/>
              </a:rPr>
              <a:t>Basic underlying ideas, both art and science.</a:t>
            </a:r>
            <a:br>
              <a:rPr lang="en-CA" sz="5400" kern="1200" dirty="0">
                <a:solidFill>
                  <a:schemeClr val="tx1"/>
                </a:solidFill>
                <a:latin typeface="+mj-lt"/>
                <a:ea typeface="+mj-ea"/>
                <a:cs typeface="+mj-cs"/>
              </a:rPr>
            </a:br>
            <a:r>
              <a:rPr lang="en-CA" sz="5400" kern="1200" dirty="0">
                <a:solidFill>
                  <a:schemeClr val="tx1"/>
                </a:solidFill>
                <a:latin typeface="+mj-lt"/>
                <a:ea typeface="+mj-ea"/>
                <a:cs typeface="+mj-cs"/>
              </a:rPr>
              <a:t>              Geometry</a:t>
            </a:r>
            <a:br>
              <a:rPr lang="en-CA" sz="5400" kern="1200" dirty="0">
                <a:solidFill>
                  <a:schemeClr val="tx1"/>
                </a:solidFill>
                <a:latin typeface="+mj-lt"/>
                <a:ea typeface="+mj-ea"/>
                <a:cs typeface="+mj-cs"/>
              </a:rPr>
            </a:br>
            <a:br>
              <a:rPr lang="en-CA" sz="5400" kern="1200" dirty="0">
                <a:solidFill>
                  <a:schemeClr val="tx1"/>
                </a:solidFill>
                <a:latin typeface="+mj-lt"/>
                <a:ea typeface="+mj-ea"/>
                <a:cs typeface="+mj-cs"/>
              </a:rPr>
            </a:br>
            <a:r>
              <a:rPr lang="en-CA" sz="5400" kern="1200" dirty="0">
                <a:solidFill>
                  <a:schemeClr val="tx1"/>
                </a:solidFill>
                <a:latin typeface="+mj-lt"/>
                <a:ea typeface="+mj-ea"/>
                <a:cs typeface="+mj-cs"/>
              </a:rPr>
              <a:t>Process – starting, thoughts, design</a:t>
            </a:r>
            <a:br>
              <a:rPr lang="en-CA" sz="5400" kern="1200" dirty="0">
                <a:solidFill>
                  <a:schemeClr val="tx1"/>
                </a:solidFill>
                <a:latin typeface="+mj-lt"/>
                <a:ea typeface="+mj-ea"/>
                <a:cs typeface="+mj-cs"/>
              </a:rPr>
            </a:br>
            <a:br>
              <a:rPr lang="en-CA" sz="5400" kern="1200" dirty="0">
                <a:solidFill>
                  <a:schemeClr val="tx1"/>
                </a:solidFill>
                <a:latin typeface="+mj-lt"/>
                <a:ea typeface="+mj-ea"/>
                <a:cs typeface="+mj-cs"/>
              </a:rPr>
            </a:br>
            <a:br>
              <a:rPr lang="en-CA" sz="5400" kern="1200" dirty="0">
                <a:solidFill>
                  <a:schemeClr val="tx1"/>
                </a:solidFill>
                <a:latin typeface="+mj-lt"/>
                <a:ea typeface="+mj-ea"/>
                <a:cs typeface="+mj-cs"/>
              </a:rPr>
            </a:br>
            <a:endParaRPr lang="en-US" sz="5400" kern="1200" dirty="0">
              <a:latin typeface="+mj-lt"/>
              <a:ea typeface="+mj-ea"/>
              <a:cs typeface="+mj-cs"/>
            </a:endParaRPr>
          </a:p>
        </p:txBody>
      </p:sp>
    </p:spTree>
    <p:extLst>
      <p:ext uri="{BB962C8B-B14F-4D97-AF65-F5344CB8AC3E}">
        <p14:creationId xmlns:p14="http://schemas.microsoft.com/office/powerpoint/2010/main" val="17562430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614</TotalTime>
  <Words>707</Words>
  <Application>Microsoft Office PowerPoint</Application>
  <PresentationFormat>Widescreen</PresentationFormat>
  <Paragraphs>87</Paragraphs>
  <Slides>42</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Aptos</vt:lpstr>
      <vt:lpstr>Aptos Display</vt:lpstr>
      <vt:lpstr>Arial</vt:lpstr>
      <vt:lpstr>Office Theme</vt:lpstr>
      <vt:lpstr>Art 251</vt:lpstr>
      <vt:lpstr>Dr. J. R. Parker</vt:lpstr>
      <vt:lpstr>PowerPoint Presentation</vt:lpstr>
      <vt:lpstr>PowerPoint Presentation</vt:lpstr>
      <vt:lpstr>Digital Arts </vt:lpstr>
      <vt:lpstr>Digital Arts </vt:lpstr>
      <vt:lpstr>Digital Arts </vt:lpstr>
      <vt:lpstr>Digital Arts </vt:lpstr>
      <vt:lpstr>Digital Arts Usually Use Computers</vt:lpstr>
      <vt:lpstr>Artist: Ben F. Laposky American mathematician, artist and draftsman 1952 </vt:lpstr>
      <vt:lpstr>PowerPoint Presentation</vt:lpstr>
      <vt:lpstr>Artist: Frieder Nake</vt:lpstr>
      <vt:lpstr>PowerPoint Presentation</vt:lpstr>
      <vt:lpstr>Digital Arts </vt:lpstr>
      <vt:lpstr>Artists and programmers</vt:lpstr>
      <vt:lpstr>Artist: Ken Knowlton</vt:lpstr>
      <vt:lpstr>PowerPoint Presentation</vt:lpstr>
      <vt:lpstr>Artist: Nam June Paik</vt:lpstr>
      <vt:lpstr>PowerPoint Presentation</vt:lpstr>
      <vt:lpstr>Artist: Mark J Stock</vt:lpstr>
      <vt:lpstr>PowerPoint Presentation</vt:lpstr>
      <vt:lpstr>Artist: Jon McCormack</vt:lpstr>
      <vt:lpstr>PowerPoint Presentation</vt:lpstr>
      <vt:lpstr>Artist: Zach Lieberman</vt:lpstr>
      <vt:lpstr>PowerPoint Presentation</vt:lpstr>
      <vt:lpstr>Artist: Christa Kim</vt:lpstr>
      <vt:lpstr>PowerPoint Presentation</vt:lpstr>
      <vt:lpstr>Artist: Emily Xie </vt:lpstr>
      <vt:lpstr>PowerPoint Presentation</vt:lpstr>
      <vt:lpstr>Artist: Tiziana Alocci</vt:lpstr>
      <vt:lpstr>PowerPoint Presentation</vt:lpstr>
      <vt:lpstr>Artist: Licia He</vt:lpstr>
      <vt:lpstr>PowerPoint Presentation</vt:lpstr>
      <vt:lpstr>Artist: Erick Calderon</vt:lpstr>
      <vt:lpstr>PowerPoint Presentation</vt:lpstr>
      <vt:lpstr>Artist: Tyler Hobbs </vt:lpstr>
      <vt:lpstr>PowerPoint Presentation</vt:lpstr>
      <vt:lpstr>Artist: Dmitri Cherniak  </vt:lpstr>
      <vt:lpstr>PowerPoint Presentation</vt:lpstr>
      <vt:lpstr>Artist: Matt DesLauriers  </vt:lpstr>
      <vt:lpstr>PowerPoint Presentation</vt:lpstr>
      <vt:lpstr>We will learn:  Technology and methods – HOW it is made.               Algorithms               Graphics in discrete spaces  Basic underlying ideas, both art and science.               Geometry  Process – starting, thoughts, design   </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13</cp:revision>
  <dcterms:created xsi:type="dcterms:W3CDTF">2025-02-24T16:26:44Z</dcterms:created>
  <dcterms:modified xsi:type="dcterms:W3CDTF">2025-10-09T20:44:12Z</dcterms:modified>
</cp:coreProperties>
</file>